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18"/>
  </p:handoutMasterIdLst>
  <p:sldIdLst>
    <p:sldId id="256" r:id="rId2"/>
    <p:sldId id="257" r:id="rId3"/>
    <p:sldId id="270" r:id="rId4"/>
    <p:sldId id="258" r:id="rId5"/>
    <p:sldId id="267" r:id="rId6"/>
    <p:sldId id="261" r:id="rId7"/>
    <p:sldId id="260" r:id="rId8"/>
    <p:sldId id="259" r:id="rId9"/>
    <p:sldId id="262" r:id="rId10"/>
    <p:sldId id="263" r:id="rId11"/>
    <p:sldId id="266" r:id="rId12"/>
    <p:sldId id="264" r:id="rId13"/>
    <p:sldId id="268" r:id="rId14"/>
    <p:sldId id="265" r:id="rId15"/>
    <p:sldId id="271" r:id="rId16"/>
    <p:sldId id="269" r:id="rId17"/>
  </p:sldIdLst>
  <p:sldSz cx="12192000" cy="6858000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>
        <p:scale>
          <a:sx n="77" d="100"/>
          <a:sy n="77" d="100"/>
        </p:scale>
        <p:origin x="-8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/>
              <a:t>科技部新型態產學研鏈結計畫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價創</a:t>
            </a:r>
            <a:r>
              <a:rPr lang="zh-TW" altLang="en-US" sz="6000"/>
              <a:t>計畫</a:t>
            </a:r>
            <a:r>
              <a:rPr lang="zh-TW" altLang="en-US" sz="6000" smtClean="0"/>
              <a:t>構想書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計畫名</a:t>
            </a:r>
            <a:r>
              <a:rPr lang="zh-TW" altLang="en-US" sz="6000" dirty="0"/>
              <a:t>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計畫主持人姓名</a:t>
            </a:r>
            <a:endParaRPr lang="en-US" altLang="zh-TW" dirty="0" smtClean="0"/>
          </a:p>
          <a:p>
            <a:r>
              <a:rPr lang="zh-TW" altLang="en-US" dirty="0" smtClean="0"/>
              <a:t>計畫主持人單位職稱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內容請勿超過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頁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里程碑</a:t>
            </a:r>
            <a:r>
              <a:rPr lang="en-US" altLang="zh-TW" dirty="0" smtClean="0"/>
              <a:t>(Milestone)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請問要完成的里程碑是甚麼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計畫執行</a:t>
            </a:r>
            <a:r>
              <a:rPr lang="en-US" altLang="zh-TW" dirty="0"/>
              <a:t>1</a:t>
            </a:r>
            <a:r>
              <a:rPr lang="zh-TW" altLang="zh-TW" dirty="0"/>
              <a:t>年為原則，申請機構如果多年</a:t>
            </a:r>
            <a:r>
              <a:rPr lang="en-US" altLang="zh-TW" dirty="0"/>
              <a:t>(</a:t>
            </a:r>
            <a:r>
              <a:rPr lang="zh-TW" altLang="zh-TW" dirty="0"/>
              <a:t>長期</a:t>
            </a:r>
            <a:r>
              <a:rPr lang="en-US" altLang="zh-TW" dirty="0"/>
              <a:t>)</a:t>
            </a:r>
            <a:r>
              <a:rPr lang="zh-TW" altLang="zh-TW" dirty="0"/>
              <a:t>發展規劃</a:t>
            </a:r>
            <a:r>
              <a:rPr lang="zh-TW" altLang="en-US" dirty="0" smtClean="0"/>
              <a:t>，請分</a:t>
            </a:r>
            <a:r>
              <a:rPr lang="zh-TW" altLang="en-US" dirty="0"/>
              <a:t>年</a:t>
            </a:r>
            <a:r>
              <a:rPr lang="zh-TW" altLang="en-US" dirty="0" smtClean="0"/>
              <a:t>概算業務費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含研究人力費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、研究設備費、國外差旅費、管理費。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說明該產品、或技術、、或營運模式第一個會應用的國家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</a:t>
            </a:r>
            <a:endParaRPr lang="en-US" altLang="zh-TW" dirty="0" smtClean="0"/>
          </a:p>
          <a:p>
            <a:r>
              <a:rPr lang="zh-TW" altLang="en-US" dirty="0" smtClean="0"/>
              <a:t>國外</a:t>
            </a:r>
            <a:r>
              <a:rPr lang="en-US" altLang="zh-TW" dirty="0" smtClean="0"/>
              <a:t>?</a:t>
            </a:r>
            <a:r>
              <a:rPr lang="zh-TW" altLang="en-US" dirty="0" smtClean="0"/>
              <a:t>哪一國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選擇國內國外市場應用的原因是甚麼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4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說明該產品、或技術、或營運模式獲利的方式是甚麼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B2C</a:t>
            </a:r>
          </a:p>
          <a:p>
            <a:r>
              <a:rPr lang="en-US" altLang="zh-TW" dirty="0" smtClean="0"/>
              <a:t>B2B</a:t>
            </a:r>
          </a:p>
          <a:p>
            <a:r>
              <a:rPr lang="zh-TW" altLang="en-US" dirty="0" smtClean="0"/>
              <a:t>專利授權與權</a:t>
            </a:r>
            <a:r>
              <a:rPr lang="zh-TW" altLang="en-US" dirty="0"/>
              <a:t>利</a:t>
            </a:r>
            <a:r>
              <a:rPr lang="zh-TW" altLang="en-US" dirty="0" smtClean="0"/>
              <a:t>金</a:t>
            </a:r>
            <a:endParaRPr lang="en-US" altLang="zh-TW" dirty="0" smtClean="0"/>
          </a:p>
          <a:p>
            <a:r>
              <a:rPr lang="zh-TW" altLang="en-US" dirty="0" smtClean="0"/>
              <a:t>銷售、廣告、租賃、抽傭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9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成立新創公司</a:t>
            </a:r>
            <a:r>
              <a:rPr lang="en-US" altLang="zh-TW" dirty="0" smtClean="0"/>
              <a:t>?</a:t>
            </a:r>
            <a:r>
              <a:rPr lang="zh-TW" altLang="en-US" dirty="0" smtClean="0"/>
              <a:t>是否有創投對此技術、產品、或營運模式有興趣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若要讓整個團隊與技術加入一家公司</a:t>
            </a:r>
            <a:r>
              <a:rPr lang="en-US" altLang="zh-TW" dirty="0" smtClean="0"/>
              <a:t>(spin-in)?</a:t>
            </a:r>
            <a:r>
              <a:rPr lang="zh-TW" altLang="en-US" dirty="0" smtClean="0"/>
              <a:t>請問可能的公司有那些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95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smtClean="0"/>
              <a:t>出場後規劃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公司成立後，三年內的產品是什麼與預估每年的營收</a:t>
            </a:r>
          </a:p>
        </p:txBody>
      </p:sp>
    </p:spTree>
    <p:extLst>
      <p:ext uri="{BB962C8B-B14F-4D97-AF65-F5344CB8AC3E}">
        <p14:creationId xmlns:p14="http://schemas.microsoft.com/office/powerpoint/2010/main" val="203969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附件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任何補充說明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2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08764"/>
              </p:ext>
            </p:extLst>
          </p:nvPr>
        </p:nvGraphicFramePr>
        <p:xfrm>
          <a:off x="245624" y="1909325"/>
          <a:ext cx="118307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63">
                  <a:extLst>
                    <a:ext uri="{9D8B030D-6E8A-4147-A177-3AD203B41FA5}">
                      <a16:colId xmlns="" xmlns:a16="http://schemas.microsoft.com/office/drawing/2014/main" val="2058414463"/>
                    </a:ext>
                  </a:extLst>
                </a:gridCol>
                <a:gridCol w="1464938">
                  <a:extLst>
                    <a:ext uri="{9D8B030D-6E8A-4147-A177-3AD203B41FA5}">
                      <a16:colId xmlns="" xmlns:a16="http://schemas.microsoft.com/office/drawing/2014/main" val="3362690624"/>
                    </a:ext>
                  </a:extLst>
                </a:gridCol>
                <a:gridCol w="1155978">
                  <a:extLst>
                    <a:ext uri="{9D8B030D-6E8A-4147-A177-3AD203B41FA5}">
                      <a16:colId xmlns="" xmlns:a16="http://schemas.microsoft.com/office/drawing/2014/main" val="2589106275"/>
                    </a:ext>
                  </a:extLst>
                </a:gridCol>
                <a:gridCol w="1213945">
                  <a:extLst>
                    <a:ext uri="{9D8B030D-6E8A-4147-A177-3AD203B41FA5}">
                      <a16:colId xmlns="" xmlns:a16="http://schemas.microsoft.com/office/drawing/2014/main" val="1687785201"/>
                    </a:ext>
                  </a:extLst>
                </a:gridCol>
                <a:gridCol w="2159876">
                  <a:extLst>
                    <a:ext uri="{9D8B030D-6E8A-4147-A177-3AD203B41FA5}">
                      <a16:colId xmlns="" xmlns:a16="http://schemas.microsoft.com/office/drawing/2014/main" val="2415026606"/>
                    </a:ext>
                  </a:extLst>
                </a:gridCol>
                <a:gridCol w="1702676">
                  <a:extLst>
                    <a:ext uri="{9D8B030D-6E8A-4147-A177-3AD203B41FA5}">
                      <a16:colId xmlns="" xmlns:a16="http://schemas.microsoft.com/office/drawing/2014/main" val="2008571190"/>
                    </a:ext>
                  </a:extLst>
                </a:gridCol>
                <a:gridCol w="2475186">
                  <a:extLst>
                    <a:ext uri="{9D8B030D-6E8A-4147-A177-3AD203B41FA5}">
                      <a16:colId xmlns="" xmlns:a16="http://schemas.microsoft.com/office/drawing/2014/main" val="188470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計畫職稱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法人單位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在此計畫擔任的工作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主要產學經驗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團隊成員與此計畫相關的國外專利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專利號、名稱、國家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159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9700608"/>
                  </a:ext>
                </a:extLst>
              </a:tr>
              <a:tr h="32867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共同主持人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669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計畫經理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系統整合與示範運行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40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6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2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碩士生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10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59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請說明學校</a:t>
            </a:r>
            <a:r>
              <a:rPr lang="zh-TW" altLang="zh-TW" dirty="0" smtClean="0"/>
              <a:t>對</a:t>
            </a:r>
            <a:r>
              <a:rPr lang="zh-TW" altLang="zh-TW" dirty="0"/>
              <a:t>借調或合聘之研究法人人員之管理及薪資處理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請</a:t>
            </a:r>
            <a:r>
              <a:rPr lang="zh-TW" altLang="en-US" dirty="0"/>
              <a:t>注意法人要有借調辦法，學校跟法人要有合聘辦法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297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所要發展技術、或產品、或營運模式市</a:t>
            </a:r>
            <a:r>
              <a:rPr lang="zh-TW" altLang="en-US" dirty="0"/>
              <a:t>場</a:t>
            </a:r>
            <a:r>
              <a:rPr lang="zh-TW" altLang="en-US" dirty="0" smtClean="0"/>
              <a:t>現況說明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市場現況如何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還缺甚麼技術</a:t>
            </a:r>
            <a:r>
              <a:rPr lang="en-US" altLang="zh-TW" dirty="0" smtClean="0"/>
              <a:t>?</a:t>
            </a:r>
            <a:r>
              <a:rPr lang="zh-TW" altLang="en-US" dirty="0" smtClean="0"/>
              <a:t>產品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或營運模式</a:t>
            </a:r>
            <a:r>
              <a:rPr lang="en-US" altLang="zh-TW" dirty="0" smtClean="0"/>
              <a:t>?</a:t>
            </a:r>
            <a:r>
              <a:rPr lang="zh-TW" altLang="en-US" dirty="0" smtClean="0"/>
              <a:t>技術、產品、或營運模式的路徑圖</a:t>
            </a:r>
            <a:r>
              <a:rPr lang="en-US" altLang="zh-TW" dirty="0" smtClean="0"/>
              <a:t>(Roadmap)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若能附上照片或圖表說明更佳</a:t>
            </a:r>
            <a:endParaRPr lang="en-US" altLang="zh-TW" dirty="0" smtClean="0"/>
          </a:p>
          <a:p>
            <a:r>
              <a:rPr lang="zh-TW" altLang="en-US" dirty="0" smtClean="0"/>
              <a:t>最好是破壞性創新、此創新改變了甚麼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為何能解決目前無法解決的痛點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如癌症治療、超高速飛機等</a:t>
            </a:r>
            <a:r>
              <a:rPr lang="en-US" altLang="zh-TW" dirty="0" smtClean="0"/>
              <a:t>)?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3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技術、或產品、或營運模式的國外專利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請說明所獲得的國</a:t>
            </a:r>
            <a:r>
              <a:rPr lang="zh-TW" altLang="en-US" dirty="0"/>
              <a:t>外</a:t>
            </a:r>
            <a:r>
              <a:rPr lang="zh-TW" altLang="en-US" dirty="0" smtClean="0"/>
              <a:t>專利號，或申請中的國外專利號。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技術、或產品、或營運模式應用市場說明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請說明該技術、或產品、或營運模式所應用的市場</a:t>
            </a:r>
            <a:endParaRPr lang="en-US" altLang="zh-TW" dirty="0" smtClean="0"/>
          </a:p>
          <a:p>
            <a:r>
              <a:rPr lang="zh-TW" altLang="en-US" dirty="0" smtClean="0"/>
              <a:t>市場規模或成長性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若能附上市場調查會更好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所討論的市場最好能擴及國際市場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9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技術、或產品、或營運模式競爭說明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</a:t>
            </a:r>
            <a:r>
              <a:rPr lang="zh-TW" altLang="en-US" dirty="0"/>
              <a:t>技術、或產品、或營運</a:t>
            </a:r>
            <a:r>
              <a:rPr lang="zh-TW" altLang="en-US" dirty="0" smtClean="0"/>
              <a:t>模式的可能競爭對手</a:t>
            </a:r>
            <a:endParaRPr lang="en-US" altLang="zh-TW" dirty="0" smtClean="0"/>
          </a:p>
          <a:p>
            <a:r>
              <a:rPr lang="zh-TW" altLang="en-US" dirty="0" smtClean="0"/>
              <a:t>與國際競爭對手比較優勢是什麼</a:t>
            </a:r>
            <a:r>
              <a:rPr lang="en-US" altLang="zh-TW" dirty="0" smtClean="0"/>
              <a:t>?</a:t>
            </a:r>
            <a:r>
              <a:rPr lang="zh-TW" altLang="en-US" dirty="0"/>
              <a:t>弱勢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zh-TW" altLang="en-US" dirty="0" smtClean="0"/>
              <a:t>如何建立競爭門檻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1"/>
            <a:ext cx="10058400" cy="15450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該技術、或產品、或營運模式在四年內</a:t>
            </a:r>
            <a:r>
              <a:rPr lang="zh-TW" altLang="en-US" dirty="0"/>
              <a:t>是</a:t>
            </a:r>
            <a:r>
              <a:rPr lang="zh-TW" altLang="en-US" dirty="0" smtClean="0"/>
              <a:t>要完成打樣、試量產、或示範運行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請說明計畫期屆滿，是要驗證可行性</a:t>
            </a:r>
            <a:r>
              <a:rPr lang="en-US" altLang="zh-TW" dirty="0" smtClean="0"/>
              <a:t>?</a:t>
            </a:r>
            <a:r>
              <a:rPr lang="zh-TW" altLang="en-US" dirty="0" smtClean="0"/>
              <a:t>完成技術或產品樣品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還是可以試量產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還是可以試營運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新</a:t>
            </a:r>
            <a:r>
              <a:rPr lang="zh-TW" altLang="en-US" dirty="0"/>
              <a:t>藥</a:t>
            </a:r>
            <a:r>
              <a:rPr lang="zh-TW" altLang="en-US" dirty="0" smtClean="0"/>
              <a:t>可以到毒物測試、動物實驗、或</a:t>
            </a:r>
            <a:r>
              <a:rPr lang="en-US" altLang="zh-TW" dirty="0" smtClean="0"/>
              <a:t>phase 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醫材請務必說明是</a:t>
            </a:r>
            <a:r>
              <a:rPr lang="en-US" altLang="zh-TW" dirty="0" smtClean="0"/>
              <a:t>Class 0, 1, 2….</a:t>
            </a:r>
            <a:r>
              <a:rPr lang="zh-TW" altLang="en-US" dirty="0" smtClean="0"/>
              <a:t>，計畫屆期時醫材認證要到哪一個階段。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50828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622</Words>
  <Application>Microsoft Office PowerPoint</Application>
  <PresentationFormat>自訂</PresentationFormat>
  <Paragraphs>67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回顧</vt:lpstr>
      <vt:lpstr>科技部新型態產學研鏈結計畫 價創計畫構想書  計畫名稱</vt:lpstr>
      <vt:lpstr>團隊說明</vt:lpstr>
      <vt:lpstr>團隊說明</vt:lpstr>
      <vt:lpstr>所要發展技術、或產品、或營運模式市場現況說明</vt:lpstr>
      <vt:lpstr>技術、或產品、或營運模式說明</vt:lpstr>
      <vt:lpstr>技術、或產品、或營運模式的國外專利</vt:lpstr>
      <vt:lpstr>技術、或產品、或營運模式應用市場說明</vt:lpstr>
      <vt:lpstr>技術、或產品、或營運模式競爭說明</vt:lpstr>
      <vt:lpstr>該技術、或產品、或營運模式在四年內是要完成打樣、試量產、或示範運行</vt:lpstr>
      <vt:lpstr>里程碑(Milestone)</vt:lpstr>
      <vt:lpstr>經費</vt:lpstr>
      <vt:lpstr>說明該產品、或技術、、或營運模式第一個會應用的國家</vt:lpstr>
      <vt:lpstr>說明該產品、或技術、或營運模式獲利的方式是甚麼?</vt:lpstr>
      <vt:lpstr>出場方式</vt:lpstr>
      <vt:lpstr>出場後規劃</vt:lpstr>
      <vt:lpstr>附件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USER</cp:lastModifiedBy>
  <cp:revision>25</cp:revision>
  <cp:lastPrinted>2017-04-20T10:40:52Z</cp:lastPrinted>
  <dcterms:created xsi:type="dcterms:W3CDTF">2016-08-10T14:23:27Z</dcterms:created>
  <dcterms:modified xsi:type="dcterms:W3CDTF">2017-04-24T04:13:48Z</dcterms:modified>
</cp:coreProperties>
</file>