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5" r:id="rId3"/>
    <p:sldMasterId id="2147483686" r:id="rId4"/>
    <p:sldMasterId id="2147483687" r:id="rId5"/>
    <p:sldMasterId id="2147483688" r:id="rId6"/>
    <p:sldMasterId id="2147483689" r:id="rId7"/>
    <p:sldMasterId id="2147483690" r:id="rId8"/>
    <p:sldMasterId id="2147483691" r:id="rId9"/>
    <p:sldMasterId id="2147483692" r:id="rId10"/>
    <p:sldMasterId id="2147483693" r:id="rId11"/>
    <p:sldMasterId id="2147483694" r:id="rId12"/>
  </p:sldMasterIdLst>
  <p:notesMasterIdLst>
    <p:notesMasterId r:id="rId61"/>
  </p:notesMasterIdLst>
  <p:handoutMasterIdLst>
    <p:handoutMasterId r:id="rId62"/>
  </p:handoutMasterIdLst>
  <p:sldIdLst>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256" r:id="rId35"/>
    <p:sldId id="358" r:id="rId36"/>
    <p:sldId id="320" r:id="rId37"/>
    <p:sldId id="305" r:id="rId38"/>
    <p:sldId id="325" r:id="rId39"/>
    <p:sldId id="329" r:id="rId40"/>
    <p:sldId id="354" r:id="rId41"/>
    <p:sldId id="321" r:id="rId42"/>
    <p:sldId id="359" r:id="rId43"/>
    <p:sldId id="351" r:id="rId44"/>
    <p:sldId id="352" r:id="rId45"/>
    <p:sldId id="355" r:id="rId46"/>
    <p:sldId id="331" r:id="rId47"/>
    <p:sldId id="360" r:id="rId48"/>
    <p:sldId id="306" r:id="rId49"/>
    <p:sldId id="361" r:id="rId50"/>
    <p:sldId id="326" r:id="rId51"/>
    <p:sldId id="337" r:id="rId52"/>
    <p:sldId id="342" r:id="rId53"/>
    <p:sldId id="334" r:id="rId54"/>
    <p:sldId id="307" r:id="rId55"/>
    <p:sldId id="363" r:id="rId56"/>
    <p:sldId id="372" r:id="rId57"/>
    <p:sldId id="369" r:id="rId58"/>
    <p:sldId id="373" r:id="rId59"/>
    <p:sldId id="371" r:id="rId60"/>
  </p:sldIdLst>
  <p:sldSz cx="12192000" cy="6858000"/>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xmlns="">
        <p15:guide id="1" orient="horz" pos="3094">
          <p15:clr>
            <a:srgbClr val="A4A3A4"/>
          </p15:clr>
        </p15:guide>
        <p15:guide id="2" pos="7679">
          <p15:clr>
            <a:srgbClr val="A4A3A4"/>
          </p15:clr>
        </p15:guide>
        <p15:guide id="3" orient="horz" pos="2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6303E"/>
    <a:srgbClr val="F7EBE8"/>
    <a:srgbClr val="E8C061"/>
    <a:srgbClr val="E78D93"/>
    <a:srgbClr val="E77DC1"/>
    <a:srgbClr val="415774"/>
    <a:srgbClr val="CC5C21"/>
    <a:srgbClr val="D52B64"/>
    <a:srgbClr val="FDB50A"/>
    <a:srgbClr val="DB00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808" autoAdjust="0"/>
  </p:normalViewPr>
  <p:slideViewPr>
    <p:cSldViewPr snapToObjects="1">
      <p:cViewPr varScale="1">
        <p:scale>
          <a:sx n="59" d="100"/>
          <a:sy n="59" d="100"/>
        </p:scale>
        <p:origin x="-900" y="-68"/>
      </p:cViewPr>
      <p:guideLst>
        <p:guide orient="horz" pos="962"/>
        <p:guide pos="7679"/>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505FAE-F093-DE42-A3BC-1AECDEF2B6FE}" type="datetime1">
              <a:rPr kumimoji="1" lang="zh-TW" altLang="en-US" smtClean="0"/>
              <a:pPr/>
              <a:t>2017/2/21</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CE2532-AD9E-8241-842C-466A5F0E117C}" type="slidenum">
              <a:rPr kumimoji="1" lang="zh-TW" altLang="en-US" smtClean="0"/>
              <a:pPr/>
              <a:t>‹#›</a:t>
            </a:fld>
            <a:endParaRPr kumimoji="1" lang="zh-TW" altLang="en-US"/>
          </a:p>
        </p:txBody>
      </p:sp>
    </p:spTree>
    <p:extLst>
      <p:ext uri="{BB962C8B-B14F-4D97-AF65-F5344CB8AC3E}">
        <p14:creationId xmlns="" xmlns:p14="http://schemas.microsoft.com/office/powerpoint/2010/main" val="3039135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zh-CN" altLang="en-US"/>
          </a:p>
        </p:txBody>
      </p:sp>
      <p:sp>
        <p:nvSpPr>
          <p:cNvPr id="14339"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CD33298-B342-0843-852A-ACA213FBCE6C}" type="datetime1">
              <a:rPr lang="zh-TW" altLang="en-US" smtClean="0"/>
              <a:pPr>
                <a:defRPr/>
              </a:pPr>
              <a:t>2017/2/21</a:t>
            </a:fld>
            <a:endParaRPr lang="zh-CN" altLang="en-US"/>
          </a:p>
        </p:txBody>
      </p:sp>
      <p:sp>
        <p:nvSpPr>
          <p:cNvPr id="5120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sp>
      <p:sp>
        <p:nvSpPr>
          <p:cNvPr id="14341"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zh-CN" altLang="en-US"/>
          </a:p>
        </p:txBody>
      </p:sp>
      <p:sp>
        <p:nvSpPr>
          <p:cNvPr id="14343"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FE3FF8-11E2-4583-B2F8-69A064B9DDE9}" type="slidenum">
              <a:rPr lang="zh-CN" altLang="en-US"/>
              <a:pPr>
                <a:defRPr/>
              </a:pPr>
              <a:t>‹#›</a:t>
            </a:fld>
            <a:endParaRPr lang="zh-CN" altLang="en-US"/>
          </a:p>
        </p:txBody>
      </p:sp>
    </p:spTree>
    <p:extLst>
      <p:ext uri="{BB962C8B-B14F-4D97-AF65-F5344CB8AC3E}">
        <p14:creationId xmlns="" xmlns:p14="http://schemas.microsoft.com/office/powerpoint/2010/main" val="40558341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p:spPr>
        <p:txBody>
          <a:bodyPr/>
          <a:lstStyle/>
          <a:p>
            <a:endParaRPr lang="zh-TW" altLang="en-US" smtClean="0">
              <a:latin typeface="Arial" pitchFamily="34" charset="0"/>
              <a:ea typeface="新細明體" pitchFamily="18" charset="-120"/>
            </a:endParaRPr>
          </a:p>
        </p:txBody>
      </p:sp>
      <p:sp>
        <p:nvSpPr>
          <p:cNvPr id="55300" name="投影片編號版面配置區 3"/>
          <p:cNvSpPr>
            <a:spLocks noGrp="1"/>
          </p:cNvSpPr>
          <p:nvPr>
            <p:ph type="sldNum" sz="quarter" idx="5"/>
          </p:nvPr>
        </p:nvSpPr>
        <p:spPr>
          <a:noFill/>
        </p:spPr>
        <p:txBody>
          <a:bodyPr/>
          <a:lstStyle/>
          <a:p>
            <a:fld id="{855819FE-EA4E-4ED0-9585-275CD1769FFB}" type="slidenum">
              <a:rPr lang="en-US" altLang="zh-TW" smtClean="0">
                <a:latin typeface="Arial" pitchFamily="34" charset="0"/>
                <a:ea typeface="新細明體" pitchFamily="18" charset="-120"/>
              </a:rPr>
              <a:pPr/>
              <a:t>1</a:t>
            </a:fld>
            <a:endParaRPr lang="en-US" altLang="zh-TW" smtClean="0">
              <a:latin typeface="Arial" pitchFamily="34" charset="0"/>
              <a:ea typeface="新細明體"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參賽隊伍，若落地北京入駐志任一機構，建議</a:t>
            </a:r>
            <a:r>
              <a:rPr lang="en-US" altLang="zh-TW" dirty="0" smtClean="0"/>
              <a:t>1-5</a:t>
            </a:r>
            <a:r>
              <a:rPr lang="zh-TW" altLang="en-US" dirty="0" smtClean="0"/>
              <a:t>組每組補助多少</a:t>
            </a:r>
            <a:r>
              <a:rPr lang="en-US" altLang="zh-TW" dirty="0" smtClean="0"/>
              <a:t>(</a:t>
            </a:r>
            <a:r>
              <a:rPr lang="zh-TW" altLang="en-US" dirty="0" smtClean="0"/>
              <a:t>所有發生費用的一半</a:t>
            </a:r>
            <a:r>
              <a:rPr lang="en-US" altLang="zh-TW" dirty="0" smtClean="0"/>
              <a:t>)</a:t>
            </a:r>
            <a:r>
              <a:rPr lang="zh-TW" altLang="en-US" dirty="0" smtClean="0"/>
              <a:t>，</a:t>
            </a:r>
            <a:r>
              <a:rPr lang="en-US" altLang="zh-TW" dirty="0" smtClean="0"/>
              <a:t>6-10</a:t>
            </a:r>
            <a:r>
              <a:rPr lang="zh-TW" altLang="en-US" dirty="0" smtClean="0"/>
              <a:t>組</a:t>
            </a:r>
            <a:r>
              <a:rPr lang="en-US" altLang="zh-TW" dirty="0" smtClean="0"/>
              <a:t>(8</a:t>
            </a:r>
            <a:r>
              <a:rPr lang="zh-TW" altLang="en-US" dirty="0" smtClean="0"/>
              <a:t>成</a:t>
            </a:r>
            <a:r>
              <a:rPr lang="en-US" altLang="zh-TW" dirty="0" smtClean="0"/>
              <a:t>)…10</a:t>
            </a:r>
            <a:r>
              <a:rPr lang="zh-TW" altLang="en-US" dirty="0" smtClean="0"/>
              <a:t>組以上</a:t>
            </a:r>
            <a:r>
              <a:rPr lang="en-US" altLang="zh-TW" dirty="0" smtClean="0"/>
              <a:t>(</a:t>
            </a:r>
            <a:r>
              <a:rPr lang="zh-TW" altLang="en-US" dirty="0" smtClean="0"/>
              <a:t>百分之百</a:t>
            </a:r>
            <a:r>
              <a:rPr lang="en-US" altLang="zh-TW" dirty="0" smtClean="0"/>
              <a:t>)</a:t>
            </a:r>
          </a:p>
          <a:p>
            <a:r>
              <a:rPr lang="zh-TW" altLang="en-US" dirty="0" smtClean="0"/>
              <a:t>附註每組發生費用多少</a:t>
            </a:r>
            <a:r>
              <a:rPr lang="en-US" altLang="zh-TW" dirty="0" smtClean="0"/>
              <a:t>(</a:t>
            </a:r>
            <a:r>
              <a:rPr lang="zh-TW" altLang="en-US" dirty="0" smtClean="0"/>
              <a:t>用公司設立</a:t>
            </a:r>
            <a:r>
              <a:rPr lang="en-US" altLang="zh-TW" dirty="0" smtClean="0"/>
              <a:t>+3</a:t>
            </a:r>
            <a:r>
              <a:rPr lang="zh-TW" altLang="en-US" dirty="0" smtClean="0"/>
              <a:t>個月住宿</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46</a:t>
            </a:fld>
            <a:endParaRPr lang="zh-CN" altLang="en-US"/>
          </a:p>
        </p:txBody>
      </p:sp>
    </p:spTree>
    <p:extLst>
      <p:ext uri="{BB962C8B-B14F-4D97-AF65-F5344CB8AC3E}">
        <p14:creationId xmlns="" xmlns:p14="http://schemas.microsoft.com/office/powerpoint/2010/main" val="234822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47</a:t>
            </a:r>
            <a:r>
              <a:rPr kumimoji="1" lang="zh-CN" altLang="en-US" dirty="0" smtClean="0"/>
              <a:t>*</a:t>
            </a:r>
            <a:r>
              <a:rPr kumimoji="1" lang="en-US" altLang="zh-CN" dirty="0" smtClean="0"/>
              <a:t>6=240+42</a:t>
            </a:r>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47</a:t>
            </a:fld>
            <a:endParaRPr lang="zh-CN" altLang="en-US"/>
          </a:p>
        </p:txBody>
      </p:sp>
    </p:spTree>
    <p:extLst>
      <p:ext uri="{BB962C8B-B14F-4D97-AF65-F5344CB8AC3E}">
        <p14:creationId xmlns="" xmlns:p14="http://schemas.microsoft.com/office/powerpoint/2010/main" val="235820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Slogan.</a:t>
            </a:r>
            <a:r>
              <a:rPr kumimoji="1" lang="zh-TW" altLang="en-US" dirty="0" smtClean="0"/>
              <a:t>英文</a:t>
            </a:r>
            <a:r>
              <a:rPr kumimoji="1" lang="en-US" altLang="zh-TW" dirty="0" smtClean="0"/>
              <a:t>IP</a:t>
            </a:r>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23</a:t>
            </a:fld>
            <a:endParaRPr lang="zh-CN" altLang="en-US" dirty="0"/>
          </a:p>
        </p:txBody>
      </p:sp>
    </p:spTree>
    <p:extLst>
      <p:ext uri="{BB962C8B-B14F-4D97-AF65-F5344CB8AC3E}">
        <p14:creationId xmlns="" xmlns:p14="http://schemas.microsoft.com/office/powerpoint/2010/main" val="341921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smtClean="0"/>
          </a:p>
          <a:p>
            <a:r>
              <a:rPr kumimoji="1" lang="zh-CN" altLang="zh-TW" dirty="0" smtClean="0"/>
              <a:t>8</a:t>
            </a:r>
            <a:r>
              <a:rPr kumimoji="1" lang="en-US" altLang="zh-CN" dirty="0" smtClean="0"/>
              <a:t>.9</a:t>
            </a:r>
            <a:r>
              <a:rPr kumimoji="1" lang="zh-CN" altLang="en-US" dirty="0" smtClean="0"/>
              <a:t>月</a:t>
            </a:r>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28</a:t>
            </a:fld>
            <a:endParaRPr lang="zh-CN" altLang="en-US" dirty="0"/>
          </a:p>
        </p:txBody>
      </p:sp>
    </p:spTree>
    <p:extLst>
      <p:ext uri="{BB962C8B-B14F-4D97-AF65-F5344CB8AC3E}">
        <p14:creationId xmlns="" xmlns:p14="http://schemas.microsoft.com/office/powerpoint/2010/main" val="305083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29</a:t>
            </a:fld>
            <a:endParaRPr lang="zh-CN" altLang="en-US" dirty="0"/>
          </a:p>
        </p:txBody>
      </p:sp>
    </p:spTree>
    <p:extLst>
      <p:ext uri="{BB962C8B-B14F-4D97-AF65-F5344CB8AC3E}">
        <p14:creationId xmlns="" xmlns:p14="http://schemas.microsoft.com/office/powerpoint/2010/main" val="194969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33</a:t>
            </a:fld>
            <a:endParaRPr lang="zh-CN" altLang="en-US" dirty="0"/>
          </a:p>
        </p:txBody>
      </p:sp>
    </p:spTree>
    <p:extLst>
      <p:ext uri="{BB962C8B-B14F-4D97-AF65-F5344CB8AC3E}">
        <p14:creationId xmlns="" xmlns:p14="http://schemas.microsoft.com/office/powerpoint/2010/main" val="63121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媒體幾波推送</a:t>
            </a:r>
            <a:endParaRPr kumimoji="1" lang="en-US" altLang="zh-TW" dirty="0" smtClean="0"/>
          </a:p>
          <a:p>
            <a:r>
              <a:rPr kumimoji="1" lang="zh-TW" altLang="en-US" dirty="0" smtClean="0"/>
              <a:t>公司自媒體賽前至少要三波推送</a:t>
            </a:r>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36</a:t>
            </a:fld>
            <a:endParaRPr lang="zh-CN" altLang="en-US" dirty="0"/>
          </a:p>
        </p:txBody>
      </p:sp>
    </p:spTree>
    <p:extLst>
      <p:ext uri="{BB962C8B-B14F-4D97-AF65-F5344CB8AC3E}">
        <p14:creationId xmlns="" xmlns:p14="http://schemas.microsoft.com/office/powerpoint/2010/main" val="2348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1</a:t>
            </a:r>
          </a:p>
          <a:p>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39</a:t>
            </a:fld>
            <a:endParaRPr lang="zh-CN" altLang="en-US" dirty="0"/>
          </a:p>
        </p:txBody>
      </p:sp>
    </p:spTree>
    <p:extLst>
      <p:ext uri="{BB962C8B-B14F-4D97-AF65-F5344CB8AC3E}">
        <p14:creationId xmlns="" xmlns:p14="http://schemas.microsoft.com/office/powerpoint/2010/main" val="32434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40</a:t>
            </a:fld>
            <a:endParaRPr lang="zh-CN" altLang="en-US" dirty="0"/>
          </a:p>
        </p:txBody>
      </p:sp>
    </p:spTree>
    <p:extLst>
      <p:ext uri="{BB962C8B-B14F-4D97-AF65-F5344CB8AC3E}">
        <p14:creationId xmlns="" xmlns:p14="http://schemas.microsoft.com/office/powerpoint/2010/main" val="132242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pPr>
              <a:defRPr/>
            </a:pPr>
            <a:fld id="{6CFE3FF8-11E2-4583-B2F8-69A064B9DDE9}" type="slidenum">
              <a:rPr lang="zh-CN" altLang="en-US" smtClean="0"/>
              <a:pPr>
                <a:defRPr/>
              </a:pPr>
              <a:t>44</a:t>
            </a:fld>
            <a:endParaRPr lang="zh-CN" altLang="en-US" dirty="0"/>
          </a:p>
        </p:txBody>
      </p:sp>
    </p:spTree>
    <p:extLst>
      <p:ext uri="{BB962C8B-B14F-4D97-AF65-F5344CB8AC3E}">
        <p14:creationId xmlns="" xmlns:p14="http://schemas.microsoft.com/office/powerpoint/2010/main" val="327864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EC0F388-A133-624B-A468-D51ADD89F0F3}"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5719818-F0F7-4A95-A58A-B2195AA81FBA}" type="slidenum">
              <a:rPr lang="zh-CN" altLang="en-US"/>
              <a:pPr>
                <a:defRPr/>
              </a:pPr>
              <a:t>‹#›</a:t>
            </a:fld>
            <a:endParaRPr lang="zh-CN" altLang="en-US"/>
          </a:p>
        </p:txBody>
      </p:sp>
    </p:spTree>
    <p:extLst>
      <p:ext uri="{BB962C8B-B14F-4D97-AF65-F5344CB8AC3E}">
        <p14:creationId xmlns="" xmlns:p14="http://schemas.microsoft.com/office/powerpoint/2010/main" val="213981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269245A-BDA4-E14F-A06C-BEF4BE9C5C21}"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17201B-742B-4427-92B2-087C489A1523}" type="slidenum">
              <a:rPr lang="zh-CN" altLang="en-US"/>
              <a:pPr>
                <a:defRPr/>
              </a:pPr>
              <a:t>‹#›</a:t>
            </a:fld>
            <a:endParaRPr lang="zh-CN" altLang="en-US"/>
          </a:p>
        </p:txBody>
      </p:sp>
    </p:spTree>
    <p:extLst>
      <p:ext uri="{BB962C8B-B14F-4D97-AF65-F5344CB8AC3E}">
        <p14:creationId xmlns="" xmlns:p14="http://schemas.microsoft.com/office/powerpoint/2010/main" val="28891295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0830CDCC-2076-5B4A-BD3A-34846EC6CBBD}"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27A19B3-E246-494C-B9A2-8A248D8DD22E}" type="slidenum">
              <a:rPr lang="zh-CN" altLang="en-US"/>
              <a:pPr>
                <a:defRPr/>
              </a:pPr>
              <a:t>‹#›</a:t>
            </a:fld>
            <a:endParaRPr lang="zh-CN" altLang="en-US"/>
          </a:p>
        </p:txBody>
      </p:sp>
    </p:spTree>
    <p:extLst>
      <p:ext uri="{BB962C8B-B14F-4D97-AF65-F5344CB8AC3E}">
        <p14:creationId xmlns="" xmlns:p14="http://schemas.microsoft.com/office/powerpoint/2010/main" val="1315350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A27D7DF-DF8E-3F46-975C-AF103CE8178D}"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57EC88D-2E07-40FB-BD93-9301B202FB3B}" type="slidenum">
              <a:rPr lang="zh-CN" altLang="en-US"/>
              <a:pPr>
                <a:defRPr/>
              </a:pPr>
              <a:t>‹#›</a:t>
            </a:fld>
            <a:endParaRPr lang="zh-CN" altLang="en-US"/>
          </a:p>
        </p:txBody>
      </p:sp>
    </p:spTree>
    <p:extLst>
      <p:ext uri="{BB962C8B-B14F-4D97-AF65-F5344CB8AC3E}">
        <p14:creationId xmlns="" xmlns:p14="http://schemas.microsoft.com/office/powerpoint/2010/main" val="2421320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7E75ED33-180C-4444-97CD-46DB866A1937}"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D1BFC5E-3B2C-4F27-B7A6-5912FD387E6A}" type="slidenum">
              <a:rPr lang="zh-CN" altLang="en-US"/>
              <a:pPr>
                <a:defRPr/>
              </a:pPr>
              <a:t>‹#›</a:t>
            </a:fld>
            <a:endParaRPr lang="zh-CN" altLang="en-US"/>
          </a:p>
        </p:txBody>
      </p:sp>
    </p:spTree>
    <p:extLst>
      <p:ext uri="{BB962C8B-B14F-4D97-AF65-F5344CB8AC3E}">
        <p14:creationId xmlns="" xmlns:p14="http://schemas.microsoft.com/office/powerpoint/2010/main" val="1892885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3B471FF0-090A-E44D-99CF-1860A0B5DB1D}"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99F89FD-1B3A-40E5-BFF3-B9BDA2D321C5}" type="slidenum">
              <a:rPr lang="zh-CN" altLang="en-US"/>
              <a:pPr>
                <a:defRPr/>
              </a:pPr>
              <a:t>‹#›</a:t>
            </a:fld>
            <a:endParaRPr lang="zh-CN" altLang="en-US"/>
          </a:p>
        </p:txBody>
      </p:sp>
    </p:spTree>
    <p:extLst>
      <p:ext uri="{BB962C8B-B14F-4D97-AF65-F5344CB8AC3E}">
        <p14:creationId xmlns="" xmlns:p14="http://schemas.microsoft.com/office/powerpoint/2010/main" val="3909169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2323A20B-2780-D04F-8199-E4796AB3E19C}" type="datetime1">
              <a:rPr lang="zh-TW" altLang="en-US" smtClean="0"/>
              <a:pPr>
                <a:defRPr/>
              </a:pPr>
              <a:t>2017/2/21</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1469A8A-1BDF-48D2-9E37-D60D1ECDC6CC}" type="slidenum">
              <a:rPr lang="zh-CN" altLang="en-US"/>
              <a:pPr>
                <a:defRPr/>
              </a:pPr>
              <a:t>‹#›</a:t>
            </a:fld>
            <a:endParaRPr lang="zh-CN" altLang="en-US"/>
          </a:p>
        </p:txBody>
      </p:sp>
    </p:spTree>
    <p:extLst>
      <p:ext uri="{BB962C8B-B14F-4D97-AF65-F5344CB8AC3E}">
        <p14:creationId xmlns="" xmlns:p14="http://schemas.microsoft.com/office/powerpoint/2010/main" val="1477177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D00C182C-C6CB-6E43-9299-F5191CA647B4}" type="datetime1">
              <a:rPr lang="zh-TW" altLang="en-US" smtClean="0"/>
              <a:pPr>
                <a:defRPr/>
              </a:pPr>
              <a:t>2017/2/21</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34921396-0A5D-4DA1-A4AA-7A37C9D84D2C}" type="slidenum">
              <a:rPr lang="zh-CN" altLang="en-US"/>
              <a:pPr>
                <a:defRPr/>
              </a:pPr>
              <a:t>‹#›</a:t>
            </a:fld>
            <a:endParaRPr lang="zh-CN" altLang="en-US"/>
          </a:p>
        </p:txBody>
      </p:sp>
    </p:spTree>
    <p:extLst>
      <p:ext uri="{BB962C8B-B14F-4D97-AF65-F5344CB8AC3E}">
        <p14:creationId xmlns="" xmlns:p14="http://schemas.microsoft.com/office/powerpoint/2010/main" val="37302096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038CE6C3-5065-DF4A-AE73-D1F4C7622CF7}" type="datetime1">
              <a:rPr lang="zh-TW" altLang="en-US" smtClean="0"/>
              <a:pPr>
                <a:defRPr/>
              </a:pPr>
              <a:t>2017/2/21</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2C5F9865-0AB1-468F-9160-0325F5FB0015}" type="slidenum">
              <a:rPr lang="zh-CN" altLang="en-US"/>
              <a:pPr>
                <a:defRPr/>
              </a:pPr>
              <a:t>‹#›</a:t>
            </a:fld>
            <a:endParaRPr lang="zh-CN" altLang="en-US"/>
          </a:p>
        </p:txBody>
      </p:sp>
    </p:spTree>
    <p:extLst>
      <p:ext uri="{BB962C8B-B14F-4D97-AF65-F5344CB8AC3E}">
        <p14:creationId xmlns="" xmlns:p14="http://schemas.microsoft.com/office/powerpoint/2010/main" val="37443851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19DE39F5-4447-5443-8859-2D75176062BF}"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0309643-0B6C-4634-A893-165527AA1133}" type="slidenum">
              <a:rPr lang="zh-CN" altLang="en-US"/>
              <a:pPr>
                <a:defRPr/>
              </a:pPr>
              <a:t>‹#›</a:t>
            </a:fld>
            <a:endParaRPr lang="zh-CN" altLang="en-US"/>
          </a:p>
        </p:txBody>
      </p:sp>
    </p:spTree>
    <p:extLst>
      <p:ext uri="{BB962C8B-B14F-4D97-AF65-F5344CB8AC3E}">
        <p14:creationId xmlns="" xmlns:p14="http://schemas.microsoft.com/office/powerpoint/2010/main" val="3318805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2763584A-778E-AB4E-9C52-A399522DCA78}"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9501556-89E6-4D6D-85DD-BA595110FA2C}" type="slidenum">
              <a:rPr lang="zh-CN" altLang="en-US"/>
              <a:pPr>
                <a:defRPr/>
              </a:pPr>
              <a:t>‹#›</a:t>
            </a:fld>
            <a:endParaRPr lang="zh-CN" altLang="en-US"/>
          </a:p>
        </p:txBody>
      </p:sp>
    </p:spTree>
    <p:extLst>
      <p:ext uri="{BB962C8B-B14F-4D97-AF65-F5344CB8AC3E}">
        <p14:creationId xmlns="" xmlns:p14="http://schemas.microsoft.com/office/powerpoint/2010/main" val="2517408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6C96F16-1778-8C4F-8927-B7246332BEDE}"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381BCD1-045A-4B48-B8BF-54273398E70E}" type="slidenum">
              <a:rPr lang="zh-CN" altLang="en-US"/>
              <a:pPr>
                <a:defRPr/>
              </a:pPr>
              <a:t>‹#›</a:t>
            </a:fld>
            <a:endParaRPr lang="zh-CN" altLang="en-US"/>
          </a:p>
        </p:txBody>
      </p:sp>
    </p:spTree>
    <p:extLst>
      <p:ext uri="{BB962C8B-B14F-4D97-AF65-F5344CB8AC3E}">
        <p14:creationId xmlns="" xmlns:p14="http://schemas.microsoft.com/office/powerpoint/2010/main" val="241221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B04152C-5142-0E47-B5CA-581880F71233}"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38B54B0-E2C6-4C30-8A9A-A6671CC48358}" type="slidenum">
              <a:rPr lang="zh-CN" altLang="en-US"/>
              <a:pPr>
                <a:defRPr/>
              </a:pPr>
              <a:t>‹#›</a:t>
            </a:fld>
            <a:endParaRPr lang="zh-CN" altLang="en-US"/>
          </a:p>
        </p:txBody>
      </p:sp>
    </p:spTree>
    <p:extLst>
      <p:ext uri="{BB962C8B-B14F-4D97-AF65-F5344CB8AC3E}">
        <p14:creationId xmlns="" xmlns:p14="http://schemas.microsoft.com/office/powerpoint/2010/main" val="38129098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DD6FF7AE-9849-D046-B3EC-DBD0E3FA827B}"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A3D65D4-28FF-4D63-9CDD-B72FD52D8A5B}" type="slidenum">
              <a:rPr lang="zh-CN" altLang="en-US"/>
              <a:pPr>
                <a:defRPr/>
              </a:pPr>
              <a:t>‹#›</a:t>
            </a:fld>
            <a:endParaRPr lang="zh-CN" altLang="en-US"/>
          </a:p>
        </p:txBody>
      </p:sp>
    </p:spTree>
    <p:extLst>
      <p:ext uri="{BB962C8B-B14F-4D97-AF65-F5344CB8AC3E}">
        <p14:creationId xmlns="" xmlns:p14="http://schemas.microsoft.com/office/powerpoint/2010/main" val="31221073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B53440F-DB20-B24F-A085-5E3922F3C75C}"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81FF3E4-6DEA-43D5-88DE-AE86A334CF20}" type="slidenum">
              <a:rPr lang="zh-CN" altLang="en-US"/>
              <a:pPr>
                <a:defRPr/>
              </a:pPr>
              <a:t>‹#›</a:t>
            </a:fld>
            <a:endParaRPr lang="zh-CN" altLang="en-US"/>
          </a:p>
        </p:txBody>
      </p:sp>
    </p:spTree>
    <p:extLst>
      <p:ext uri="{BB962C8B-B14F-4D97-AF65-F5344CB8AC3E}">
        <p14:creationId xmlns="" xmlns:p14="http://schemas.microsoft.com/office/powerpoint/2010/main" val="40894946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7663DA5-B2C9-FA40-98F6-9AA96434DD21}"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BB708C0-2058-43B1-B56C-D27E5ADEB848}" type="slidenum">
              <a:rPr lang="zh-CN" altLang="en-US"/>
              <a:pPr>
                <a:defRPr/>
              </a:pPr>
              <a:t>‹#›</a:t>
            </a:fld>
            <a:endParaRPr lang="zh-CN" altLang="en-US"/>
          </a:p>
        </p:txBody>
      </p:sp>
    </p:spTree>
    <p:extLst>
      <p:ext uri="{BB962C8B-B14F-4D97-AF65-F5344CB8AC3E}">
        <p14:creationId xmlns="" xmlns:p14="http://schemas.microsoft.com/office/powerpoint/2010/main" val="3303132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32DB358-2DAF-6B43-89C4-397ADF7438B1}"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45C878B-4A02-4AE1-AADA-D5101A52C13D}" type="slidenum">
              <a:rPr lang="zh-CN" altLang="en-US"/>
              <a:pPr>
                <a:defRPr/>
              </a:pPr>
              <a:t>‹#›</a:t>
            </a:fld>
            <a:endParaRPr lang="zh-CN" altLang="en-US"/>
          </a:p>
        </p:txBody>
      </p:sp>
    </p:spTree>
    <p:extLst>
      <p:ext uri="{BB962C8B-B14F-4D97-AF65-F5344CB8AC3E}">
        <p14:creationId xmlns="" xmlns:p14="http://schemas.microsoft.com/office/powerpoint/2010/main" val="25588394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E51E1193-1456-FD45-873B-A3EF5E67E51D}"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DA2E46E-E6E7-4EE5-B29E-7A70C19CF257}" type="slidenum">
              <a:rPr lang="zh-CN" altLang="en-US"/>
              <a:pPr>
                <a:defRPr/>
              </a:pPr>
              <a:t>‹#›</a:t>
            </a:fld>
            <a:endParaRPr lang="zh-CN" altLang="en-US"/>
          </a:p>
        </p:txBody>
      </p:sp>
    </p:spTree>
    <p:extLst>
      <p:ext uri="{BB962C8B-B14F-4D97-AF65-F5344CB8AC3E}">
        <p14:creationId xmlns="" xmlns:p14="http://schemas.microsoft.com/office/powerpoint/2010/main" val="860104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E1962866-9433-8E4C-A9F1-19502EB2158D}"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FE8115E-CCC1-4348-B820-86B6DF07ADC8}" type="slidenum">
              <a:rPr lang="zh-CN" altLang="en-US"/>
              <a:pPr>
                <a:defRPr/>
              </a:pPr>
              <a:t>‹#›</a:t>
            </a:fld>
            <a:endParaRPr lang="zh-CN" altLang="en-US"/>
          </a:p>
        </p:txBody>
      </p:sp>
    </p:spTree>
    <p:extLst>
      <p:ext uri="{BB962C8B-B14F-4D97-AF65-F5344CB8AC3E}">
        <p14:creationId xmlns="" xmlns:p14="http://schemas.microsoft.com/office/powerpoint/2010/main" val="42424037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13F5A1D1-6CEB-5047-B4E0-4C57EDBD7E94}"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F2EC405-6FE9-4653-8330-EC091FDE3F4B}" type="slidenum">
              <a:rPr lang="zh-CN" altLang="en-US"/>
              <a:pPr>
                <a:defRPr/>
              </a:pPr>
              <a:t>‹#›</a:t>
            </a:fld>
            <a:endParaRPr lang="zh-CN" altLang="en-US"/>
          </a:p>
        </p:txBody>
      </p:sp>
    </p:spTree>
    <p:extLst>
      <p:ext uri="{BB962C8B-B14F-4D97-AF65-F5344CB8AC3E}">
        <p14:creationId xmlns="" xmlns:p14="http://schemas.microsoft.com/office/powerpoint/2010/main" val="23227484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10E2F39-0EAA-764E-943D-5D8B97839F10}"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839D243-9885-4001-9269-5B1A009DB250}" type="slidenum">
              <a:rPr lang="zh-CN" altLang="en-US"/>
              <a:pPr>
                <a:defRPr/>
              </a:pPr>
              <a:t>‹#›</a:t>
            </a:fld>
            <a:endParaRPr lang="zh-CN" altLang="en-US"/>
          </a:p>
        </p:txBody>
      </p:sp>
    </p:spTree>
    <p:extLst>
      <p:ext uri="{BB962C8B-B14F-4D97-AF65-F5344CB8AC3E}">
        <p14:creationId xmlns="" xmlns:p14="http://schemas.microsoft.com/office/powerpoint/2010/main" val="9671571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1542F68-7B20-CC48-AB8B-5EDC10BA1146}"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C5484EB-8AFC-4F11-AD63-1CB637683531}" type="slidenum">
              <a:rPr lang="zh-CN" altLang="en-US"/>
              <a:pPr>
                <a:defRPr/>
              </a:pPr>
              <a:t>‹#›</a:t>
            </a:fld>
            <a:endParaRPr lang="zh-CN" altLang="en-US"/>
          </a:p>
        </p:txBody>
      </p:sp>
    </p:spTree>
    <p:extLst>
      <p:ext uri="{BB962C8B-B14F-4D97-AF65-F5344CB8AC3E}">
        <p14:creationId xmlns="" xmlns:p14="http://schemas.microsoft.com/office/powerpoint/2010/main" val="25343644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C362CE1-C2DE-6149-9CA2-F18868AB1A1F}"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F9D4B4C-4699-483E-A301-BD46379A657B}" type="slidenum">
              <a:rPr lang="zh-CN" altLang="en-US"/>
              <a:pPr>
                <a:defRPr/>
              </a:pPr>
              <a:t>‹#›</a:t>
            </a:fld>
            <a:endParaRPr lang="zh-CN" altLang="en-US"/>
          </a:p>
        </p:txBody>
      </p:sp>
    </p:spTree>
    <p:extLst>
      <p:ext uri="{BB962C8B-B14F-4D97-AF65-F5344CB8AC3E}">
        <p14:creationId xmlns="" xmlns:p14="http://schemas.microsoft.com/office/powerpoint/2010/main" val="327232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0ABA103-5A83-7F41-990E-DA169F69529E}"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2824C2B-191B-4A69-BA43-5E89901C5A12}" type="slidenum">
              <a:rPr lang="zh-CN" altLang="en-US"/>
              <a:pPr>
                <a:defRPr/>
              </a:pPr>
              <a:t>‹#›</a:t>
            </a:fld>
            <a:endParaRPr lang="zh-CN" altLang="en-US"/>
          </a:p>
        </p:txBody>
      </p:sp>
    </p:spTree>
    <p:extLst>
      <p:ext uri="{BB962C8B-B14F-4D97-AF65-F5344CB8AC3E}">
        <p14:creationId xmlns="" xmlns:p14="http://schemas.microsoft.com/office/powerpoint/2010/main" val="4227539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8304026-49AF-3A41-A150-3EB550AFE1FD}"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CA0B2BF-6D48-471D-A03F-F7124FC42846}" type="slidenum">
              <a:rPr lang="zh-CN" altLang="en-US"/>
              <a:pPr>
                <a:defRPr/>
              </a:pPr>
              <a:t>‹#›</a:t>
            </a:fld>
            <a:endParaRPr lang="zh-CN" altLang="en-US"/>
          </a:p>
        </p:txBody>
      </p:sp>
    </p:spTree>
    <p:extLst>
      <p:ext uri="{BB962C8B-B14F-4D97-AF65-F5344CB8AC3E}">
        <p14:creationId xmlns="" xmlns:p14="http://schemas.microsoft.com/office/powerpoint/2010/main" val="2855551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8D5AD85-A833-0146-B701-08F65053E59A}"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E00DAAF-C872-4356-9CCA-BC26FCFCEB41}" type="slidenum">
              <a:rPr lang="zh-CN" altLang="en-US"/>
              <a:pPr>
                <a:defRPr/>
              </a:pPr>
              <a:t>‹#›</a:t>
            </a:fld>
            <a:endParaRPr lang="zh-CN" altLang="en-US"/>
          </a:p>
        </p:txBody>
      </p:sp>
    </p:spTree>
    <p:extLst>
      <p:ext uri="{BB962C8B-B14F-4D97-AF65-F5344CB8AC3E}">
        <p14:creationId xmlns="" xmlns:p14="http://schemas.microsoft.com/office/powerpoint/2010/main" val="14105465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A9FF328-A1D0-4A43-8D55-FD40EAF0F961}"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7829639-BC9B-41FB-A17E-B3AD00CAA013}" type="slidenum">
              <a:rPr lang="zh-CN" altLang="en-US"/>
              <a:pPr>
                <a:defRPr/>
              </a:pPr>
              <a:t>‹#›</a:t>
            </a:fld>
            <a:endParaRPr lang="zh-CN" altLang="en-US"/>
          </a:p>
        </p:txBody>
      </p:sp>
    </p:spTree>
    <p:extLst>
      <p:ext uri="{BB962C8B-B14F-4D97-AF65-F5344CB8AC3E}">
        <p14:creationId xmlns="" xmlns:p14="http://schemas.microsoft.com/office/powerpoint/2010/main" val="36671458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58F8E-7AE3-9344-9849-B3DFFCDCCFBA}"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CB5CB77-D20B-4CFD-8155-0AF19BEE9146}" type="slidenum">
              <a:rPr lang="zh-CN" altLang="en-US"/>
              <a:pPr>
                <a:defRPr/>
              </a:pPr>
              <a:t>‹#›</a:t>
            </a:fld>
            <a:endParaRPr lang="zh-CN" altLang="en-US"/>
          </a:p>
        </p:txBody>
      </p:sp>
    </p:spTree>
    <p:extLst>
      <p:ext uri="{BB962C8B-B14F-4D97-AF65-F5344CB8AC3E}">
        <p14:creationId xmlns="" xmlns:p14="http://schemas.microsoft.com/office/powerpoint/2010/main" val="35065044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9A2D8FD8-3F8E-7440-9D1B-C61859946BB5}"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32FD167-CA39-4A68-B06E-EF04CAC60511}" type="slidenum">
              <a:rPr lang="zh-CN" altLang="en-US"/>
              <a:pPr>
                <a:defRPr/>
              </a:pPr>
              <a:t>‹#›</a:t>
            </a:fld>
            <a:endParaRPr lang="zh-CN" altLang="en-US"/>
          </a:p>
        </p:txBody>
      </p:sp>
    </p:spTree>
    <p:extLst>
      <p:ext uri="{BB962C8B-B14F-4D97-AF65-F5344CB8AC3E}">
        <p14:creationId xmlns="" xmlns:p14="http://schemas.microsoft.com/office/powerpoint/2010/main" val="1560461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73C8DDB-1A2E-B143-80B0-B5CF7BCC07BC}"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4448218-6138-4ACC-9C39-76B7A428A026}" type="slidenum">
              <a:rPr lang="zh-CN" altLang="en-US"/>
              <a:pPr>
                <a:defRPr/>
              </a:pPr>
              <a:t>‹#›</a:t>
            </a:fld>
            <a:endParaRPr lang="zh-CN" altLang="en-US"/>
          </a:p>
        </p:txBody>
      </p:sp>
    </p:spTree>
    <p:extLst>
      <p:ext uri="{BB962C8B-B14F-4D97-AF65-F5344CB8AC3E}">
        <p14:creationId xmlns="" xmlns:p14="http://schemas.microsoft.com/office/powerpoint/2010/main" val="9142326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AFB84D9-13BA-D54C-82F9-084FC3BC4B3B}"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7AD7FA8-85D7-44E6-8ABB-BFC99160766D}" type="slidenum">
              <a:rPr lang="zh-CN" altLang="en-US"/>
              <a:pPr>
                <a:defRPr/>
              </a:pPr>
              <a:t>‹#›</a:t>
            </a:fld>
            <a:endParaRPr lang="zh-CN" altLang="en-US"/>
          </a:p>
        </p:txBody>
      </p:sp>
    </p:spTree>
    <p:extLst>
      <p:ext uri="{BB962C8B-B14F-4D97-AF65-F5344CB8AC3E}">
        <p14:creationId xmlns="" xmlns:p14="http://schemas.microsoft.com/office/powerpoint/2010/main" val="20473537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CAB11A5-086E-4F4D-8146-859C5914E368}"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6D45CC2-5420-4F1C-82B2-D30B868AC01B}" type="slidenum">
              <a:rPr lang="zh-CN" altLang="en-US"/>
              <a:pPr>
                <a:defRPr/>
              </a:pPr>
              <a:t>‹#›</a:t>
            </a:fld>
            <a:endParaRPr lang="zh-CN" altLang="en-US"/>
          </a:p>
        </p:txBody>
      </p:sp>
    </p:spTree>
    <p:extLst>
      <p:ext uri="{BB962C8B-B14F-4D97-AF65-F5344CB8AC3E}">
        <p14:creationId xmlns="" xmlns:p14="http://schemas.microsoft.com/office/powerpoint/2010/main" val="28635022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DA5C09E-73F6-524C-9825-6FAD950AEF3F}"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FE51D5B-621E-49DE-A90A-2A8BC4502C07}" type="slidenum">
              <a:rPr lang="zh-CN" altLang="en-US"/>
              <a:pPr>
                <a:defRPr/>
              </a:pPr>
              <a:t>‹#›</a:t>
            </a:fld>
            <a:endParaRPr lang="zh-CN" altLang="en-US"/>
          </a:p>
        </p:txBody>
      </p:sp>
    </p:spTree>
    <p:extLst>
      <p:ext uri="{BB962C8B-B14F-4D97-AF65-F5344CB8AC3E}">
        <p14:creationId xmlns="" xmlns:p14="http://schemas.microsoft.com/office/powerpoint/2010/main" val="17353501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56F8E8C-4086-0543-BFB2-57D7147B35A6}"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118B119-5A65-4D2A-9302-2298624FD1B6}" type="slidenum">
              <a:rPr lang="zh-CN" altLang="en-US"/>
              <a:pPr>
                <a:defRPr/>
              </a:pPr>
              <a:t>‹#›</a:t>
            </a:fld>
            <a:endParaRPr lang="zh-CN" altLang="en-US"/>
          </a:p>
        </p:txBody>
      </p:sp>
    </p:spTree>
    <p:extLst>
      <p:ext uri="{BB962C8B-B14F-4D97-AF65-F5344CB8AC3E}">
        <p14:creationId xmlns="" xmlns:p14="http://schemas.microsoft.com/office/powerpoint/2010/main" val="22499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E90AA32-A07F-DD4F-9762-37C40DFA1668}"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8275D35-3611-4EB6-935D-7EBFCD1DAF8F}" type="slidenum">
              <a:rPr lang="zh-CN" altLang="en-US"/>
              <a:pPr>
                <a:defRPr/>
              </a:pPr>
              <a:t>‹#›</a:t>
            </a:fld>
            <a:endParaRPr lang="zh-CN" altLang="en-US"/>
          </a:p>
        </p:txBody>
      </p:sp>
    </p:spTree>
    <p:extLst>
      <p:ext uri="{BB962C8B-B14F-4D97-AF65-F5344CB8AC3E}">
        <p14:creationId xmlns="" xmlns:p14="http://schemas.microsoft.com/office/powerpoint/2010/main" val="17647386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49C1735-B296-444E-B589-C577A81D1633}"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C143A7-929F-416F-9C32-51D653D48792}" type="slidenum">
              <a:rPr lang="zh-CN" altLang="en-US"/>
              <a:pPr>
                <a:defRPr/>
              </a:pPr>
              <a:t>‹#›</a:t>
            </a:fld>
            <a:endParaRPr lang="zh-CN" altLang="en-US"/>
          </a:p>
        </p:txBody>
      </p:sp>
    </p:spTree>
    <p:extLst>
      <p:ext uri="{BB962C8B-B14F-4D97-AF65-F5344CB8AC3E}">
        <p14:creationId xmlns="" xmlns:p14="http://schemas.microsoft.com/office/powerpoint/2010/main" val="26043325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852E912-7742-DC42-B491-CA592EA32C73}"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2F3E8F3-323B-4475-85B1-C4BB13464EBA}" type="slidenum">
              <a:rPr lang="zh-CN" altLang="en-US"/>
              <a:pPr>
                <a:defRPr/>
              </a:pPr>
              <a:t>‹#›</a:t>
            </a:fld>
            <a:endParaRPr lang="zh-CN" altLang="en-US"/>
          </a:p>
        </p:txBody>
      </p:sp>
    </p:spTree>
    <p:extLst>
      <p:ext uri="{BB962C8B-B14F-4D97-AF65-F5344CB8AC3E}">
        <p14:creationId xmlns="" xmlns:p14="http://schemas.microsoft.com/office/powerpoint/2010/main" val="34907994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78EE5E7-7A6D-7049-B626-B4223D64BE9B}"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061DF3-B31F-4C20-B08E-18F0CDECF207}" type="slidenum">
              <a:rPr lang="zh-CN" altLang="en-US"/>
              <a:pPr>
                <a:defRPr/>
              </a:pPr>
              <a:t>‹#›</a:t>
            </a:fld>
            <a:endParaRPr lang="zh-CN" altLang="en-US"/>
          </a:p>
        </p:txBody>
      </p:sp>
    </p:spTree>
    <p:extLst>
      <p:ext uri="{BB962C8B-B14F-4D97-AF65-F5344CB8AC3E}">
        <p14:creationId xmlns="" xmlns:p14="http://schemas.microsoft.com/office/powerpoint/2010/main" val="132237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94EB7E1-7AAF-A145-BF76-ED0292ED29C6}"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34F42EF-6009-4C18-A612-D92B205C7BF9}" type="slidenum">
              <a:rPr lang="zh-CN" altLang="en-US"/>
              <a:pPr>
                <a:defRPr/>
              </a:pPr>
              <a:t>‹#›</a:t>
            </a:fld>
            <a:endParaRPr lang="zh-CN" altLang="en-US"/>
          </a:p>
        </p:txBody>
      </p:sp>
    </p:spTree>
    <p:extLst>
      <p:ext uri="{BB962C8B-B14F-4D97-AF65-F5344CB8AC3E}">
        <p14:creationId xmlns="" xmlns:p14="http://schemas.microsoft.com/office/powerpoint/2010/main" val="283508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006B0243-2899-8F47-85DB-90CA52B169B1}"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4DA40F1-895B-4114-84A2-B88CB6EDEBD3}" type="slidenum">
              <a:rPr lang="zh-CN" altLang="en-US"/>
              <a:pPr>
                <a:defRPr/>
              </a:pPr>
              <a:t>‹#›</a:t>
            </a:fld>
            <a:endParaRPr lang="zh-CN" altLang="en-US"/>
          </a:p>
        </p:txBody>
      </p:sp>
    </p:spTree>
    <p:extLst>
      <p:ext uri="{BB962C8B-B14F-4D97-AF65-F5344CB8AC3E}">
        <p14:creationId xmlns="" xmlns:p14="http://schemas.microsoft.com/office/powerpoint/2010/main" val="160760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55F6B00-D3B0-524D-B576-C2E43C5FCFD4}"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B029E34-1D68-4F7D-9903-597BC0CA9B5A}" type="slidenum">
              <a:rPr lang="zh-CN" altLang="en-US"/>
              <a:pPr>
                <a:defRPr/>
              </a:pPr>
              <a:t>‹#›</a:t>
            </a:fld>
            <a:endParaRPr lang="zh-CN" altLang="en-US"/>
          </a:p>
        </p:txBody>
      </p:sp>
    </p:spTree>
    <p:extLst>
      <p:ext uri="{BB962C8B-B14F-4D97-AF65-F5344CB8AC3E}">
        <p14:creationId xmlns="" xmlns:p14="http://schemas.microsoft.com/office/powerpoint/2010/main" val="67564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92CDDAD-A589-0340-A00C-86A2A9EB9AFE}"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C37BF0E-17EB-4D97-8420-3233A268D610}" type="slidenum">
              <a:rPr lang="zh-CN" altLang="en-US"/>
              <a:pPr>
                <a:defRPr/>
              </a:pPr>
              <a:t>‹#›</a:t>
            </a:fld>
            <a:endParaRPr lang="zh-CN" altLang="en-US"/>
          </a:p>
        </p:txBody>
      </p:sp>
    </p:spTree>
    <p:extLst>
      <p:ext uri="{BB962C8B-B14F-4D97-AF65-F5344CB8AC3E}">
        <p14:creationId xmlns="" xmlns:p14="http://schemas.microsoft.com/office/powerpoint/2010/main" val="158772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20A044E-825A-8643-8F8D-1D596DC8BEC8}"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55EE763-C201-4060-B635-4DF95BD88FE3}" type="slidenum">
              <a:rPr lang="zh-CN" altLang="en-US"/>
              <a:pPr>
                <a:defRPr/>
              </a:pPr>
              <a:t>‹#›</a:t>
            </a:fld>
            <a:endParaRPr lang="zh-CN" altLang="en-US"/>
          </a:p>
        </p:txBody>
      </p:sp>
    </p:spTree>
    <p:extLst>
      <p:ext uri="{BB962C8B-B14F-4D97-AF65-F5344CB8AC3E}">
        <p14:creationId xmlns="" xmlns:p14="http://schemas.microsoft.com/office/powerpoint/2010/main" val="231642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7B49AA9-F9AB-784A-9BF6-413D0733AE06}"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6DC8036-94A3-4C4B-97A8-387151FF76DD}" type="slidenum">
              <a:rPr lang="zh-CN" altLang="en-US"/>
              <a:pPr>
                <a:defRPr/>
              </a:pPr>
              <a:t>‹#›</a:t>
            </a:fld>
            <a:endParaRPr lang="zh-CN" altLang="en-US"/>
          </a:p>
        </p:txBody>
      </p:sp>
    </p:spTree>
    <p:extLst>
      <p:ext uri="{BB962C8B-B14F-4D97-AF65-F5344CB8AC3E}">
        <p14:creationId xmlns="" xmlns:p14="http://schemas.microsoft.com/office/powerpoint/2010/main" val="279289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A4588E7-10B1-444E-94A3-7B7A84080A47}"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76C0E53-7A0F-4FFA-999F-EF148E64E1C0}" type="slidenum">
              <a:rPr lang="zh-CN" altLang="en-US"/>
              <a:pPr>
                <a:defRPr/>
              </a:pPr>
              <a:t>‹#›</a:t>
            </a:fld>
            <a:endParaRPr lang="zh-CN" altLang="en-US"/>
          </a:p>
        </p:txBody>
      </p:sp>
    </p:spTree>
    <p:extLst>
      <p:ext uri="{BB962C8B-B14F-4D97-AF65-F5344CB8AC3E}">
        <p14:creationId xmlns="" xmlns:p14="http://schemas.microsoft.com/office/powerpoint/2010/main" val="231727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4115914-3756-3345-9ECF-5CE1C12AA15F}"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B051D10-1EB0-4BEC-8D96-58F3C21C0803}" type="slidenum">
              <a:rPr lang="zh-CN" altLang="en-US"/>
              <a:pPr>
                <a:defRPr/>
              </a:pPr>
              <a:t>‹#›</a:t>
            </a:fld>
            <a:endParaRPr lang="zh-CN" altLang="en-US"/>
          </a:p>
        </p:txBody>
      </p:sp>
    </p:spTree>
    <p:extLst>
      <p:ext uri="{BB962C8B-B14F-4D97-AF65-F5344CB8AC3E}">
        <p14:creationId xmlns="" xmlns:p14="http://schemas.microsoft.com/office/powerpoint/2010/main" val="130897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CD6E313-578D-6F40-8D5C-62EF96B1F8C7}"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204C5AB-9E23-46E5-A21A-771605F3A92D}" type="slidenum">
              <a:rPr lang="zh-CN" altLang="en-US"/>
              <a:pPr>
                <a:defRPr/>
              </a:pPr>
              <a:t>‹#›</a:t>
            </a:fld>
            <a:endParaRPr lang="zh-CN" altLang="en-US"/>
          </a:p>
        </p:txBody>
      </p:sp>
    </p:spTree>
    <p:extLst>
      <p:ext uri="{BB962C8B-B14F-4D97-AF65-F5344CB8AC3E}">
        <p14:creationId xmlns="" xmlns:p14="http://schemas.microsoft.com/office/powerpoint/2010/main" val="297121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6402568-5CB9-D844-BBA7-0FC11CB887FA}"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455F78-EF3A-41FA-912C-F3D2DCB2A6D5}" type="slidenum">
              <a:rPr lang="zh-CN" altLang="en-US"/>
              <a:pPr>
                <a:defRPr/>
              </a:pPr>
              <a:t>‹#›</a:t>
            </a:fld>
            <a:endParaRPr lang="zh-CN" altLang="en-US"/>
          </a:p>
        </p:txBody>
      </p:sp>
    </p:spTree>
    <p:extLst>
      <p:ext uri="{BB962C8B-B14F-4D97-AF65-F5344CB8AC3E}">
        <p14:creationId xmlns="" xmlns:p14="http://schemas.microsoft.com/office/powerpoint/2010/main" val="2610047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CAA7B8D-774A-EF4F-8D0E-A4957E0BA737}"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999A3E6-FDA9-486D-9885-9E9E5EE2718D}" type="slidenum">
              <a:rPr lang="zh-CN" altLang="en-US"/>
              <a:pPr>
                <a:defRPr/>
              </a:pPr>
              <a:t>‹#›</a:t>
            </a:fld>
            <a:endParaRPr lang="zh-CN" altLang="en-US"/>
          </a:p>
        </p:txBody>
      </p:sp>
    </p:spTree>
    <p:extLst>
      <p:ext uri="{BB962C8B-B14F-4D97-AF65-F5344CB8AC3E}">
        <p14:creationId xmlns="" xmlns:p14="http://schemas.microsoft.com/office/powerpoint/2010/main" val="245770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11D825C-7BFE-EC40-81C7-D9898A787517}"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17B2B95-8AE5-4870-A28C-9145D9D5FC1D}" type="slidenum">
              <a:rPr lang="zh-CN" altLang="en-US"/>
              <a:pPr>
                <a:defRPr/>
              </a:pPr>
              <a:t>‹#›</a:t>
            </a:fld>
            <a:endParaRPr lang="zh-CN" altLang="en-US"/>
          </a:p>
        </p:txBody>
      </p:sp>
    </p:spTree>
    <p:extLst>
      <p:ext uri="{BB962C8B-B14F-4D97-AF65-F5344CB8AC3E}">
        <p14:creationId xmlns="" xmlns:p14="http://schemas.microsoft.com/office/powerpoint/2010/main" val="3551880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7334006-AE27-7B47-AE00-FB2A5959B246}"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6BED0F5-1036-417D-AA1F-396A0610F25E}" type="slidenum">
              <a:rPr lang="zh-CN" altLang="en-US"/>
              <a:pPr>
                <a:defRPr/>
              </a:pPr>
              <a:t>‹#›</a:t>
            </a:fld>
            <a:endParaRPr lang="zh-CN" altLang="en-US"/>
          </a:p>
        </p:txBody>
      </p:sp>
    </p:spTree>
    <p:extLst>
      <p:ext uri="{BB962C8B-B14F-4D97-AF65-F5344CB8AC3E}">
        <p14:creationId xmlns="" xmlns:p14="http://schemas.microsoft.com/office/powerpoint/2010/main" val="467283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9DD1A45D-5C2A-A044-87FF-D953E628461E}"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809D71B-DCAB-48B4-90E8-0B0E54F4B284}" type="slidenum">
              <a:rPr lang="zh-CN" altLang="en-US"/>
              <a:pPr>
                <a:defRPr/>
              </a:pPr>
              <a:t>‹#›</a:t>
            </a:fld>
            <a:endParaRPr lang="zh-CN" altLang="en-US"/>
          </a:p>
        </p:txBody>
      </p:sp>
    </p:spTree>
    <p:extLst>
      <p:ext uri="{BB962C8B-B14F-4D97-AF65-F5344CB8AC3E}">
        <p14:creationId xmlns="" xmlns:p14="http://schemas.microsoft.com/office/powerpoint/2010/main" val="2625668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60204454-9EEF-B044-A7DA-167C21948766}"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6FCC29BA-A8C3-4DC8-A282-FB5C2DA30AF2}" type="slidenum">
              <a:rPr lang="zh-CN" altLang="en-US"/>
              <a:pPr>
                <a:defRPr/>
              </a:pPr>
              <a:t>‹#›</a:t>
            </a:fld>
            <a:endParaRPr lang="zh-CN" altLang="en-US"/>
          </a:p>
        </p:txBody>
      </p:sp>
    </p:spTree>
    <p:extLst>
      <p:ext uri="{BB962C8B-B14F-4D97-AF65-F5344CB8AC3E}">
        <p14:creationId xmlns="" xmlns:p14="http://schemas.microsoft.com/office/powerpoint/2010/main" val="2088589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2F7A44A-D08B-A04F-9A3A-BB85A1C60487}"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377CA8B-7B7D-4C27-8C7C-F2917602E13A}" type="slidenum">
              <a:rPr lang="zh-CN" altLang="en-US"/>
              <a:pPr>
                <a:defRPr/>
              </a:pPr>
              <a:t>‹#›</a:t>
            </a:fld>
            <a:endParaRPr lang="zh-CN" altLang="en-US"/>
          </a:p>
        </p:txBody>
      </p:sp>
    </p:spTree>
    <p:extLst>
      <p:ext uri="{BB962C8B-B14F-4D97-AF65-F5344CB8AC3E}">
        <p14:creationId xmlns="" xmlns:p14="http://schemas.microsoft.com/office/powerpoint/2010/main" val="364322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9ABFFA1-5099-DD46-8337-C394CEBEB593}"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B009DF2-310B-4785-9B64-2745C9D5BFB1}" type="slidenum">
              <a:rPr lang="zh-CN" altLang="en-US"/>
              <a:pPr>
                <a:defRPr/>
              </a:pPr>
              <a:t>‹#›</a:t>
            </a:fld>
            <a:endParaRPr lang="zh-CN" altLang="en-US"/>
          </a:p>
        </p:txBody>
      </p:sp>
    </p:spTree>
    <p:extLst>
      <p:ext uri="{BB962C8B-B14F-4D97-AF65-F5344CB8AC3E}">
        <p14:creationId xmlns="" xmlns:p14="http://schemas.microsoft.com/office/powerpoint/2010/main" val="74187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B566766-EDF7-A74F-A5BE-57785570B1A4}"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997DDA3-C33D-4F83-B653-4F0545068170}" type="slidenum">
              <a:rPr lang="zh-CN" altLang="en-US"/>
              <a:pPr>
                <a:defRPr/>
              </a:pPr>
              <a:t>‹#›</a:t>
            </a:fld>
            <a:endParaRPr lang="zh-CN" altLang="en-US"/>
          </a:p>
        </p:txBody>
      </p:sp>
    </p:spTree>
    <p:extLst>
      <p:ext uri="{BB962C8B-B14F-4D97-AF65-F5344CB8AC3E}">
        <p14:creationId xmlns="" xmlns:p14="http://schemas.microsoft.com/office/powerpoint/2010/main" val="1578083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566DAC-E3A4-C148-95E3-0F41CF991C89}"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40AC4-BC30-445B-AA49-00B609BB38D9}" type="slidenum">
              <a:rPr lang="zh-CN" altLang="en-US"/>
              <a:pPr>
                <a:defRPr/>
              </a:pPr>
              <a:t>‹#›</a:t>
            </a:fld>
            <a:endParaRPr lang="zh-CN" altLang="en-US"/>
          </a:p>
        </p:txBody>
      </p:sp>
    </p:spTree>
    <p:extLst>
      <p:ext uri="{BB962C8B-B14F-4D97-AF65-F5344CB8AC3E}">
        <p14:creationId xmlns="" xmlns:p14="http://schemas.microsoft.com/office/powerpoint/2010/main" val="319549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6608D68-66CD-B845-A5A0-94115771EA07}"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3CDAE4C-A36C-4E2C-8C18-7263ADB832A2}" type="slidenum">
              <a:rPr lang="zh-CN" altLang="en-US"/>
              <a:pPr>
                <a:defRPr/>
              </a:pPr>
              <a:t>‹#›</a:t>
            </a:fld>
            <a:endParaRPr lang="zh-CN" altLang="en-US"/>
          </a:p>
        </p:txBody>
      </p:sp>
    </p:spTree>
    <p:extLst>
      <p:ext uri="{BB962C8B-B14F-4D97-AF65-F5344CB8AC3E}">
        <p14:creationId xmlns="" xmlns:p14="http://schemas.microsoft.com/office/powerpoint/2010/main" val="2565815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97F0604-5780-1546-85AA-251620843B6A}"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3718D7-787B-44BC-830D-2D4293ED6B5F}" type="slidenum">
              <a:rPr lang="zh-CN" altLang="en-US"/>
              <a:pPr>
                <a:defRPr/>
              </a:pPr>
              <a:t>‹#›</a:t>
            </a:fld>
            <a:endParaRPr lang="zh-CN" altLang="en-US"/>
          </a:p>
        </p:txBody>
      </p:sp>
    </p:spTree>
    <p:extLst>
      <p:ext uri="{BB962C8B-B14F-4D97-AF65-F5344CB8AC3E}">
        <p14:creationId xmlns="" xmlns:p14="http://schemas.microsoft.com/office/powerpoint/2010/main" val="1873840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119C993-C3A9-8043-B6F2-2D92575FD080}"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E89468F-7C76-4FEA-9448-F353FF42EE91}" type="slidenum">
              <a:rPr lang="zh-CN" altLang="en-US"/>
              <a:pPr>
                <a:defRPr/>
              </a:pPr>
              <a:t>‹#›</a:t>
            </a:fld>
            <a:endParaRPr lang="zh-CN" altLang="en-US"/>
          </a:p>
        </p:txBody>
      </p:sp>
    </p:spTree>
    <p:extLst>
      <p:ext uri="{BB962C8B-B14F-4D97-AF65-F5344CB8AC3E}">
        <p14:creationId xmlns="" xmlns:p14="http://schemas.microsoft.com/office/powerpoint/2010/main" val="3563173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C59CF2B-6666-5041-9E08-EDEA3A9C17BD}"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59A6AE7-38BA-4E3D-8CF8-95B7AA070AB6}" type="slidenum">
              <a:rPr lang="zh-CN" altLang="en-US"/>
              <a:pPr>
                <a:defRPr/>
              </a:pPr>
              <a:t>‹#›</a:t>
            </a:fld>
            <a:endParaRPr lang="zh-CN" altLang="en-US"/>
          </a:p>
        </p:txBody>
      </p:sp>
    </p:spTree>
    <p:extLst>
      <p:ext uri="{BB962C8B-B14F-4D97-AF65-F5344CB8AC3E}">
        <p14:creationId xmlns="" xmlns:p14="http://schemas.microsoft.com/office/powerpoint/2010/main" val="20108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1880CCE-AAB8-0040-8ADD-70C28964E92B}"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3129D89-A0BF-4524-B563-E1459F3F5807}" type="slidenum">
              <a:rPr lang="zh-CN" altLang="en-US"/>
              <a:pPr>
                <a:defRPr/>
              </a:pPr>
              <a:t>‹#›</a:t>
            </a:fld>
            <a:endParaRPr lang="zh-CN" altLang="en-US"/>
          </a:p>
        </p:txBody>
      </p:sp>
    </p:spTree>
    <p:extLst>
      <p:ext uri="{BB962C8B-B14F-4D97-AF65-F5344CB8AC3E}">
        <p14:creationId xmlns="" xmlns:p14="http://schemas.microsoft.com/office/powerpoint/2010/main" val="1757323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4DC82F3-8C9A-424E-B0ED-BCB11F499DE7}"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86BE5B1-7971-4643-B4F5-3275799B87F0}" type="slidenum">
              <a:rPr lang="zh-CN" altLang="en-US"/>
              <a:pPr>
                <a:defRPr/>
              </a:pPr>
              <a:t>‹#›</a:t>
            </a:fld>
            <a:endParaRPr lang="zh-CN" altLang="en-US"/>
          </a:p>
        </p:txBody>
      </p:sp>
    </p:spTree>
    <p:extLst>
      <p:ext uri="{BB962C8B-B14F-4D97-AF65-F5344CB8AC3E}">
        <p14:creationId xmlns="" xmlns:p14="http://schemas.microsoft.com/office/powerpoint/2010/main" val="2921797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D97CFE2E-5C51-B843-8D21-9EABEE48FA98}"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EA64E2-973A-4B91-B686-2194811D7CA8}" type="slidenum">
              <a:rPr lang="zh-CN" altLang="en-US"/>
              <a:pPr>
                <a:defRPr/>
              </a:pPr>
              <a:t>‹#›</a:t>
            </a:fld>
            <a:endParaRPr lang="zh-CN" altLang="en-US"/>
          </a:p>
        </p:txBody>
      </p:sp>
    </p:spTree>
    <p:extLst>
      <p:ext uri="{BB962C8B-B14F-4D97-AF65-F5344CB8AC3E}">
        <p14:creationId xmlns="" xmlns:p14="http://schemas.microsoft.com/office/powerpoint/2010/main" val="4012178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3B273F2-25F4-5F42-BECD-75871414A7BB}"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A31E118-0E03-47C3-B9D3-29CDB7442827}" type="slidenum">
              <a:rPr lang="zh-CN" altLang="en-US"/>
              <a:pPr>
                <a:defRPr/>
              </a:pPr>
              <a:t>‹#›</a:t>
            </a:fld>
            <a:endParaRPr lang="zh-CN" altLang="en-US"/>
          </a:p>
        </p:txBody>
      </p:sp>
    </p:spTree>
    <p:extLst>
      <p:ext uri="{BB962C8B-B14F-4D97-AF65-F5344CB8AC3E}">
        <p14:creationId xmlns="" xmlns:p14="http://schemas.microsoft.com/office/powerpoint/2010/main" val="3003299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841DB10-2C2C-734A-BC9D-E176BEAF848C}"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835A586-B12C-4105-92DA-E2797DD00745}" type="slidenum">
              <a:rPr lang="zh-CN" altLang="en-US"/>
              <a:pPr>
                <a:defRPr/>
              </a:pPr>
              <a:t>‹#›</a:t>
            </a:fld>
            <a:endParaRPr lang="zh-CN" altLang="en-US"/>
          </a:p>
        </p:txBody>
      </p:sp>
    </p:spTree>
    <p:extLst>
      <p:ext uri="{BB962C8B-B14F-4D97-AF65-F5344CB8AC3E}">
        <p14:creationId xmlns="" xmlns:p14="http://schemas.microsoft.com/office/powerpoint/2010/main" val="68726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BB81CC6-0C4B-1D47-BE4B-FF1F8BE210C2}"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92AE1CC-244D-4B06-B789-586EA12A4B35}" type="slidenum">
              <a:rPr lang="zh-CN" altLang="en-US"/>
              <a:pPr>
                <a:defRPr/>
              </a:pPr>
              <a:t>‹#›</a:t>
            </a:fld>
            <a:endParaRPr lang="zh-CN" altLang="en-US"/>
          </a:p>
        </p:txBody>
      </p:sp>
    </p:spTree>
    <p:extLst>
      <p:ext uri="{BB962C8B-B14F-4D97-AF65-F5344CB8AC3E}">
        <p14:creationId xmlns="" xmlns:p14="http://schemas.microsoft.com/office/powerpoint/2010/main" val="4059260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38C1AC6-808B-5448-973D-D22107543DA0}"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298F845-CB0F-424E-BC3E-CD2C1FEC2102}" type="slidenum">
              <a:rPr lang="zh-CN" altLang="en-US"/>
              <a:pPr>
                <a:defRPr/>
              </a:pPr>
              <a:t>‹#›</a:t>
            </a:fld>
            <a:endParaRPr lang="zh-CN" altLang="en-US"/>
          </a:p>
        </p:txBody>
      </p:sp>
    </p:spTree>
    <p:extLst>
      <p:ext uri="{BB962C8B-B14F-4D97-AF65-F5344CB8AC3E}">
        <p14:creationId xmlns="" xmlns:p14="http://schemas.microsoft.com/office/powerpoint/2010/main" val="1039984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31D6465-1B12-DA46-9CCB-AF43CDA9E235}"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E0CAB13-2711-41A8-B7EE-A0554F7220D4}" type="slidenum">
              <a:rPr lang="zh-CN" altLang="en-US"/>
              <a:pPr>
                <a:defRPr/>
              </a:pPr>
              <a:t>‹#›</a:t>
            </a:fld>
            <a:endParaRPr lang="zh-CN" altLang="en-US"/>
          </a:p>
        </p:txBody>
      </p:sp>
    </p:spTree>
    <p:extLst>
      <p:ext uri="{BB962C8B-B14F-4D97-AF65-F5344CB8AC3E}">
        <p14:creationId xmlns="" xmlns:p14="http://schemas.microsoft.com/office/powerpoint/2010/main" val="30747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131D100-BC5D-E445-9474-BDB42C541682}"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04DAB19-1220-4E3C-923E-BFB4844E7373}" type="slidenum">
              <a:rPr lang="zh-CN" altLang="en-US"/>
              <a:pPr>
                <a:defRPr/>
              </a:pPr>
              <a:t>‹#›</a:t>
            </a:fld>
            <a:endParaRPr lang="zh-CN" altLang="en-US"/>
          </a:p>
        </p:txBody>
      </p:sp>
    </p:spTree>
    <p:extLst>
      <p:ext uri="{BB962C8B-B14F-4D97-AF65-F5344CB8AC3E}">
        <p14:creationId xmlns="" xmlns:p14="http://schemas.microsoft.com/office/powerpoint/2010/main" val="1480756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E34B8B2-82F4-434B-AD08-CAE1DCDAA69D}"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AD3C16E-F1F9-48BD-905C-E679BF1EC454}" type="slidenum">
              <a:rPr lang="zh-CN" altLang="en-US"/>
              <a:pPr>
                <a:defRPr/>
              </a:pPr>
              <a:t>‹#›</a:t>
            </a:fld>
            <a:endParaRPr lang="zh-CN" altLang="en-US"/>
          </a:p>
        </p:txBody>
      </p:sp>
    </p:spTree>
    <p:extLst>
      <p:ext uri="{BB962C8B-B14F-4D97-AF65-F5344CB8AC3E}">
        <p14:creationId xmlns="" xmlns:p14="http://schemas.microsoft.com/office/powerpoint/2010/main" val="160799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59F143E-AD3B-2742-931F-6721EA3D8E74}" type="datetime1">
              <a:rPr lang="zh-TW" altLang="en-US" smtClean="0"/>
              <a:pPr>
                <a:defRPr/>
              </a:pPr>
              <a:t>2017/2/21</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6C447D-74B3-4F8C-9724-A489D4088D44}" type="slidenum">
              <a:rPr lang="zh-CN" altLang="en-US"/>
              <a:pPr>
                <a:defRPr/>
              </a:pPr>
              <a:t>‹#›</a:t>
            </a:fld>
            <a:endParaRPr lang="zh-CN" altLang="en-US"/>
          </a:p>
        </p:txBody>
      </p:sp>
    </p:spTree>
    <p:extLst>
      <p:ext uri="{BB962C8B-B14F-4D97-AF65-F5344CB8AC3E}">
        <p14:creationId xmlns="" xmlns:p14="http://schemas.microsoft.com/office/powerpoint/2010/main" val="1518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A3A31727-ED26-C84F-9D65-C65197E42BB9}"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DF1576B-BF4D-42C3-B49E-6DA567FB3155}" type="slidenum">
              <a:rPr lang="zh-CN" altLang="en-US"/>
              <a:pPr>
                <a:defRPr/>
              </a:pPr>
              <a:t>‹#›</a:t>
            </a:fld>
            <a:endParaRPr lang="zh-CN" altLang="en-US"/>
          </a:p>
        </p:txBody>
      </p:sp>
    </p:spTree>
    <p:extLst>
      <p:ext uri="{BB962C8B-B14F-4D97-AF65-F5344CB8AC3E}">
        <p14:creationId xmlns="" xmlns:p14="http://schemas.microsoft.com/office/powerpoint/2010/main" val="3028345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CBFA3C4-6EA5-3C45-BFDC-162066AC88A2}"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2E34240-5556-46D2-A3CC-44A8D416AE9F}" type="slidenum">
              <a:rPr lang="zh-CN" altLang="en-US"/>
              <a:pPr>
                <a:defRPr/>
              </a:pPr>
              <a:t>‹#›</a:t>
            </a:fld>
            <a:endParaRPr lang="zh-CN" altLang="en-US"/>
          </a:p>
        </p:txBody>
      </p:sp>
    </p:spTree>
    <p:extLst>
      <p:ext uri="{BB962C8B-B14F-4D97-AF65-F5344CB8AC3E}">
        <p14:creationId xmlns="" xmlns:p14="http://schemas.microsoft.com/office/powerpoint/2010/main" val="550387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8E4F0B9-3BFD-714A-8293-9E27192C696E}"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B299839-352E-44A5-B8B5-74A49271841A}" type="slidenum">
              <a:rPr lang="zh-CN" altLang="en-US"/>
              <a:pPr>
                <a:defRPr/>
              </a:pPr>
              <a:t>‹#›</a:t>
            </a:fld>
            <a:endParaRPr lang="zh-CN" altLang="en-US"/>
          </a:p>
        </p:txBody>
      </p:sp>
    </p:spTree>
    <p:extLst>
      <p:ext uri="{BB962C8B-B14F-4D97-AF65-F5344CB8AC3E}">
        <p14:creationId xmlns="" xmlns:p14="http://schemas.microsoft.com/office/powerpoint/2010/main" val="189350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36D0E76C-2BF9-7141-B74C-FEC9657E5B53}"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4CC7306-09DB-4EB1-90BC-0E698C4B4FF3}" type="slidenum">
              <a:rPr lang="zh-CN" altLang="en-US"/>
              <a:pPr>
                <a:defRPr/>
              </a:pPr>
              <a:t>‹#›</a:t>
            </a:fld>
            <a:endParaRPr lang="zh-CN" altLang="en-US"/>
          </a:p>
        </p:txBody>
      </p:sp>
    </p:spTree>
    <p:extLst>
      <p:ext uri="{BB962C8B-B14F-4D97-AF65-F5344CB8AC3E}">
        <p14:creationId xmlns="" xmlns:p14="http://schemas.microsoft.com/office/powerpoint/2010/main" val="2492628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B73533E-0700-0B43-BE4A-DA2A2E5DDDEA}" type="datetime1">
              <a:rPr lang="zh-TW" altLang="en-US" smtClean="0"/>
              <a:pPr>
                <a:defRPr/>
              </a:pPr>
              <a:t>2017/2/21</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1DCBA75-B9E3-4D96-8E6A-63D542ACBA70}" type="slidenum">
              <a:rPr lang="zh-CN" altLang="en-US"/>
              <a:pPr>
                <a:defRPr/>
              </a:pPr>
              <a:t>‹#›</a:t>
            </a:fld>
            <a:endParaRPr lang="zh-CN" altLang="en-US"/>
          </a:p>
        </p:txBody>
      </p:sp>
    </p:spTree>
    <p:extLst>
      <p:ext uri="{BB962C8B-B14F-4D97-AF65-F5344CB8AC3E}">
        <p14:creationId xmlns="" xmlns:p14="http://schemas.microsoft.com/office/powerpoint/2010/main" val="69509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76B7B92-E057-C441-81A2-36EC6F12CD3C}" type="datetime1">
              <a:rPr lang="zh-TW" altLang="en-US" smtClean="0"/>
              <a:pPr>
                <a:defRPr/>
              </a:pPr>
              <a:t>2017/2/21</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0D2E54A5-8365-4D72-9182-FDBB63FAE8A5}" type="slidenum">
              <a:rPr lang="zh-CN" altLang="en-US"/>
              <a:pPr>
                <a:defRPr/>
              </a:pPr>
              <a:t>‹#›</a:t>
            </a:fld>
            <a:endParaRPr lang="zh-CN" altLang="en-US"/>
          </a:p>
        </p:txBody>
      </p:sp>
    </p:spTree>
    <p:extLst>
      <p:ext uri="{BB962C8B-B14F-4D97-AF65-F5344CB8AC3E}">
        <p14:creationId xmlns="" xmlns:p14="http://schemas.microsoft.com/office/powerpoint/2010/main" val="1959107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967065A4-473D-7340-80B8-33F4465B595F}" type="datetime1">
              <a:rPr lang="zh-TW" altLang="en-US" smtClean="0"/>
              <a:pPr>
                <a:defRPr/>
              </a:pPr>
              <a:t>2017/2/21</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C6CB02D4-37F2-4C24-BB0B-61100EB5C1CD}" type="slidenum">
              <a:rPr lang="zh-CN" altLang="en-US"/>
              <a:pPr>
                <a:defRPr/>
              </a:pPr>
              <a:t>‹#›</a:t>
            </a:fld>
            <a:endParaRPr lang="zh-CN" altLang="en-US"/>
          </a:p>
        </p:txBody>
      </p:sp>
    </p:spTree>
    <p:extLst>
      <p:ext uri="{BB962C8B-B14F-4D97-AF65-F5344CB8AC3E}">
        <p14:creationId xmlns="" xmlns:p14="http://schemas.microsoft.com/office/powerpoint/2010/main" val="505037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399221D4-29E0-0842-A540-728CBEA0DA11}" type="datetime1">
              <a:rPr lang="zh-TW" altLang="en-US" smtClean="0"/>
              <a:pPr>
                <a:defRPr/>
              </a:pPr>
              <a:t>2017/2/21</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79F550EC-513E-45B1-A40E-050892730827}" type="slidenum">
              <a:rPr lang="zh-CN" altLang="en-US"/>
              <a:pPr>
                <a:defRPr/>
              </a:pPr>
              <a:t>‹#›</a:t>
            </a:fld>
            <a:endParaRPr lang="zh-CN" altLang="en-US"/>
          </a:p>
        </p:txBody>
      </p:sp>
    </p:spTree>
    <p:extLst>
      <p:ext uri="{BB962C8B-B14F-4D97-AF65-F5344CB8AC3E}">
        <p14:creationId xmlns="" xmlns:p14="http://schemas.microsoft.com/office/powerpoint/2010/main" val="411341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40D18CAC-D192-B04F-9F39-DFA39F3D155D}"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1FAB6441-C611-4752-BB72-CDC1DAD89AAB}" type="slidenum">
              <a:rPr lang="zh-CN" altLang="en-US"/>
              <a:pPr>
                <a:defRPr/>
              </a:pPr>
              <a:t>‹#›</a:t>
            </a:fld>
            <a:endParaRPr lang="zh-CN" altLang="en-US"/>
          </a:p>
        </p:txBody>
      </p:sp>
    </p:spTree>
    <p:extLst>
      <p:ext uri="{BB962C8B-B14F-4D97-AF65-F5344CB8AC3E}">
        <p14:creationId xmlns="" xmlns:p14="http://schemas.microsoft.com/office/powerpoint/2010/main" val="2878116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FCDB2FE-1678-9648-B837-8FA229544B53}"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C630A42-30E9-4516-8E3B-4F2D6BC492D9}" type="slidenum">
              <a:rPr lang="zh-CN" altLang="en-US"/>
              <a:pPr>
                <a:defRPr/>
              </a:pPr>
              <a:t>‹#›</a:t>
            </a:fld>
            <a:endParaRPr lang="zh-CN" altLang="en-US"/>
          </a:p>
        </p:txBody>
      </p:sp>
    </p:spTree>
    <p:extLst>
      <p:ext uri="{BB962C8B-B14F-4D97-AF65-F5344CB8AC3E}">
        <p14:creationId xmlns="" xmlns:p14="http://schemas.microsoft.com/office/powerpoint/2010/main" val="960801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45813AD-8DBB-E346-B03B-C6F89E7B21D6}"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585418B-240F-4715-8BF4-5FA2B6E767AE}" type="slidenum">
              <a:rPr lang="zh-CN" altLang="en-US"/>
              <a:pPr>
                <a:defRPr/>
              </a:pPr>
              <a:t>‹#›</a:t>
            </a:fld>
            <a:endParaRPr lang="zh-CN" altLang="en-US"/>
          </a:p>
        </p:txBody>
      </p:sp>
    </p:spTree>
    <p:extLst>
      <p:ext uri="{BB962C8B-B14F-4D97-AF65-F5344CB8AC3E}">
        <p14:creationId xmlns="" xmlns:p14="http://schemas.microsoft.com/office/powerpoint/2010/main" val="3447264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7109139-626A-3D4D-9912-55D41862FB69}"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53C61A2-3F29-4FAA-9506-902950EAE2BE}" type="slidenum">
              <a:rPr lang="zh-CN" altLang="en-US"/>
              <a:pPr>
                <a:defRPr/>
              </a:pPr>
              <a:t>‹#›</a:t>
            </a:fld>
            <a:endParaRPr lang="zh-CN" altLang="en-US"/>
          </a:p>
        </p:txBody>
      </p:sp>
    </p:spTree>
    <p:extLst>
      <p:ext uri="{BB962C8B-B14F-4D97-AF65-F5344CB8AC3E}">
        <p14:creationId xmlns="" xmlns:p14="http://schemas.microsoft.com/office/powerpoint/2010/main" val="1993458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4F704626-D88B-CA45-90F3-456B835923E4}" type="datetime1">
              <a:rPr lang="zh-TW" altLang="en-US" smtClean="0"/>
              <a:pPr>
                <a:defRPr/>
              </a:pPr>
              <a:t>2017/2/21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79B181B0-B614-40F0-A245-1DA47D32D169}" type="slidenum">
              <a:rPr lang="zh-CN" altLang="en-US"/>
              <a:pPr>
                <a:defRPr/>
              </a:pPr>
              <a:t>‹#›</a:t>
            </a:fld>
            <a:endParaRPr lang="zh-CN" altLang="en-US"/>
          </a:p>
        </p:txBody>
      </p:sp>
    </p:spTree>
    <p:extLst>
      <p:ext uri="{BB962C8B-B14F-4D97-AF65-F5344CB8AC3E}">
        <p14:creationId xmlns="" xmlns:p14="http://schemas.microsoft.com/office/powerpoint/2010/main" val="3187810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7CC966E-E7E4-2A4C-BA9C-66BFD613FF56}" type="datetime1">
              <a:rPr lang="zh-TW" altLang="en-US" smtClean="0"/>
              <a:pPr>
                <a:defRPr/>
              </a:pPr>
              <a:t>2017/2/21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7939572-AEFC-458A-A601-BA6A9B8D95FB}" type="slidenum">
              <a:rPr lang="zh-CN" altLang="en-US"/>
              <a:pPr>
                <a:defRPr/>
              </a:pPr>
              <a:t>‹#›</a:t>
            </a:fld>
            <a:endParaRPr lang="zh-CN" altLang="en-US"/>
          </a:p>
        </p:txBody>
      </p:sp>
    </p:spTree>
    <p:extLst>
      <p:ext uri="{BB962C8B-B14F-4D97-AF65-F5344CB8AC3E}">
        <p14:creationId xmlns="" xmlns:p14="http://schemas.microsoft.com/office/powerpoint/2010/main" val="1083889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69DDF754-6388-C743-9D13-859169415F74}" type="datetime1">
              <a:rPr lang="zh-TW" altLang="en-US" smtClean="0"/>
              <a:pPr>
                <a:defRPr/>
              </a:pPr>
              <a:t>2017/2/21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1E67450-27D8-4923-AE56-CE8171B0CC54}" type="slidenum">
              <a:rPr lang="zh-CN" altLang="en-US"/>
              <a:pPr>
                <a:defRPr/>
              </a:pPr>
              <a:t>‹#›</a:t>
            </a:fld>
            <a:endParaRPr lang="zh-CN" altLang="en-US"/>
          </a:p>
        </p:txBody>
      </p:sp>
    </p:spTree>
    <p:extLst>
      <p:ext uri="{BB962C8B-B14F-4D97-AF65-F5344CB8AC3E}">
        <p14:creationId xmlns="" xmlns:p14="http://schemas.microsoft.com/office/powerpoint/2010/main" val="409541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29366EC-9DCD-634A-A7F9-6BE062450C9F}" type="datetime1">
              <a:rPr lang="zh-TW" altLang="en-US" smtClean="0"/>
              <a:pPr>
                <a:defRPr/>
              </a:pPr>
              <a:t>2017/2/21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2EEAFE65-218C-44C8-971D-4C6BDA66617E}" type="slidenum">
              <a:rPr lang="zh-CN" altLang="en-US"/>
              <a:pPr>
                <a:defRPr/>
              </a:pPr>
              <a:t>‹#›</a:t>
            </a:fld>
            <a:endParaRPr lang="zh-CN" altLang="en-US"/>
          </a:p>
        </p:txBody>
      </p:sp>
    </p:spTree>
    <p:extLst>
      <p:ext uri="{BB962C8B-B14F-4D97-AF65-F5344CB8AC3E}">
        <p14:creationId xmlns="" xmlns:p14="http://schemas.microsoft.com/office/powerpoint/2010/main" val="235288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E42077C-D53B-DE49-B542-8CC27E371DF1}" type="datetime1">
              <a:rPr lang="zh-TW" altLang="en-US" smtClean="0"/>
              <a:pPr>
                <a:defRPr/>
              </a:pPr>
              <a:t>2017/2/21</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222D4BFC-0B1D-4642-8790-92686A0155C8}" type="slidenum">
              <a:rPr lang="zh-CN" altLang="en-US"/>
              <a:pPr>
                <a:defRPr/>
              </a:pPr>
              <a:t>‹#›</a:t>
            </a:fld>
            <a:endParaRPr lang="zh-CN" altLang="en-US"/>
          </a:p>
        </p:txBody>
      </p:sp>
    </p:spTree>
    <p:extLst>
      <p:ext uri="{BB962C8B-B14F-4D97-AF65-F5344CB8AC3E}">
        <p14:creationId xmlns="" xmlns:p14="http://schemas.microsoft.com/office/powerpoint/2010/main" val="852764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00D14591-1B6F-224D-9514-395066732DC3}" type="datetime1">
              <a:rPr lang="zh-TW" altLang="en-US" smtClean="0"/>
              <a:pPr>
                <a:defRPr/>
              </a:pPr>
              <a:t>2017/2/21</a:t>
            </a:fld>
            <a:endParaRPr lang="zh-CN" alt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10CA13A4-1530-46C8-A6A4-287F8DCA4E51}" type="slidenum">
              <a:rPr lang="zh-CN" altLang="en-US"/>
              <a:pPr>
                <a:defRPr/>
              </a:pPr>
              <a:t>‹#›</a:t>
            </a:fld>
            <a:endParaRPr lang="zh-CN" altLang="en-US"/>
          </a:p>
        </p:txBody>
      </p:sp>
    </p:spTree>
    <p:extLst>
      <p:ext uri="{BB962C8B-B14F-4D97-AF65-F5344CB8AC3E}">
        <p14:creationId xmlns="" xmlns:p14="http://schemas.microsoft.com/office/powerpoint/2010/main" val="479237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794362FF-CA10-C642-87F6-3B6623F4FE2C}" type="datetime1">
              <a:rPr lang="zh-TW" altLang="en-US" smtClean="0"/>
              <a:pPr>
                <a:defRPr/>
              </a:pPr>
              <a:t>2017/2/21</a:t>
            </a:fld>
            <a:endParaRPr lang="zh-CN" alt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CF85757E-D1A0-4581-BEE6-9E3E2361F5B8}" type="slidenum">
              <a:rPr lang="zh-CN" altLang="en-US"/>
              <a:pPr>
                <a:defRPr/>
              </a:pPr>
              <a:t>‹#›</a:t>
            </a:fld>
            <a:endParaRPr lang="zh-CN" altLang="en-US"/>
          </a:p>
        </p:txBody>
      </p:sp>
    </p:spTree>
    <p:extLst>
      <p:ext uri="{BB962C8B-B14F-4D97-AF65-F5344CB8AC3E}">
        <p14:creationId xmlns="" xmlns:p14="http://schemas.microsoft.com/office/powerpoint/2010/main" val="2982569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19B47787-235D-8448-BDBB-12E058FDCE64}" type="datetime1">
              <a:rPr lang="zh-TW" altLang="en-US" smtClean="0"/>
              <a:pPr>
                <a:defRPr/>
              </a:pPr>
              <a:t>2017/2/21</a:t>
            </a:fld>
            <a:endParaRPr lang="zh-CN" alt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FB1CA751-CCAC-4931-87F9-D7F5D3C10C69}" type="slidenum">
              <a:rPr lang="zh-CN" altLang="en-US"/>
              <a:pPr>
                <a:defRPr/>
              </a:pPr>
              <a:t>‹#›</a:t>
            </a:fld>
            <a:endParaRPr lang="zh-CN" altLang="en-US"/>
          </a:p>
        </p:txBody>
      </p:sp>
    </p:spTree>
    <p:extLst>
      <p:ext uri="{BB962C8B-B14F-4D97-AF65-F5344CB8AC3E}">
        <p14:creationId xmlns="" xmlns:p14="http://schemas.microsoft.com/office/powerpoint/2010/main" val="3721850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CE08D1A1-F348-0945-9863-F69CFE8999D3}" type="datetime1">
              <a:rPr lang="zh-TW" altLang="en-US" smtClean="0"/>
              <a:pPr>
                <a:defRPr/>
              </a:pPr>
              <a:t>2017/2/21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AFDB3E85-1BC6-4DBD-B167-70EF980489DD}" type="slidenum">
              <a:rPr lang="zh-CN" altLang="en-US"/>
              <a:pPr>
                <a:defRPr/>
              </a:pPr>
              <a:t>‹#›</a:t>
            </a:fld>
            <a:endParaRPr lang="zh-CN" altLang="en-US"/>
          </a:p>
        </p:txBody>
      </p:sp>
    </p:spTree>
    <p:extLst>
      <p:ext uri="{BB962C8B-B14F-4D97-AF65-F5344CB8AC3E}">
        <p14:creationId xmlns="" xmlns:p14="http://schemas.microsoft.com/office/powerpoint/2010/main" val="490162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C060FC63-A9C4-8B40-9138-3C06405D5F70}" type="datetime1">
              <a:rPr lang="zh-TW" altLang="en-US" smtClean="0"/>
              <a:pPr>
                <a:defRPr/>
              </a:pPr>
              <a:t>2017/2/21</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4F944BA-E526-49C2-A930-104DF4BF6491}" type="slidenum">
              <a:rPr lang="zh-CN" altLang="en-US"/>
              <a:pPr>
                <a:defRPr/>
              </a:pPr>
              <a:t>‹#›</a:t>
            </a:fld>
            <a:endParaRPr lang="zh-CN" altLang="en-US"/>
          </a:p>
        </p:txBody>
      </p:sp>
    </p:spTree>
    <p:extLst>
      <p:ext uri="{BB962C8B-B14F-4D97-AF65-F5344CB8AC3E}">
        <p14:creationId xmlns="" xmlns:p14="http://schemas.microsoft.com/office/powerpoint/2010/main" val="199908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C29F3B69-0D60-5746-BD20-B93878B7068C}" type="datetime1">
              <a:rPr lang="zh-TW" altLang="en-US" smtClean="0"/>
              <a:pPr>
                <a:defRPr/>
              </a:pPr>
              <a:t>2017/2/21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E843DF4-2F2C-43E1-8075-96C1720FCE39}" type="slidenum">
              <a:rPr lang="zh-CN" altLang="en-US"/>
              <a:pPr>
                <a:defRPr/>
              </a:pPr>
              <a:t>‹#›</a:t>
            </a:fld>
            <a:endParaRPr lang="zh-CN" altLang="en-US"/>
          </a:p>
        </p:txBody>
      </p:sp>
    </p:spTree>
    <p:extLst>
      <p:ext uri="{BB962C8B-B14F-4D97-AF65-F5344CB8AC3E}">
        <p14:creationId xmlns="" xmlns:p14="http://schemas.microsoft.com/office/powerpoint/2010/main" val="1045717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45E87513-3221-9C43-9A1B-5D7D69B061DB}" type="datetime1">
              <a:rPr lang="zh-TW" altLang="en-US" smtClean="0"/>
              <a:pPr>
                <a:defRPr/>
              </a:pPr>
              <a:t>2017/2/21</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E52CE2C9-FBB2-4C9B-8922-2330AD8F1F6F}" type="slidenum">
              <a:rPr lang="zh-CN" altLang="en-US"/>
              <a:pPr>
                <a:defRPr/>
              </a:pPr>
              <a:t>‹#›</a:t>
            </a:fld>
            <a:endParaRPr lang="zh-CN" altLang="en-US"/>
          </a:p>
        </p:txBody>
      </p:sp>
    </p:spTree>
    <p:extLst>
      <p:ext uri="{BB962C8B-B14F-4D97-AF65-F5344CB8AC3E}">
        <p14:creationId xmlns="" xmlns:p14="http://schemas.microsoft.com/office/powerpoint/2010/main" val="3755496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A5540B4-F218-A240-9144-1B08ACDCD196}" type="datetime1">
              <a:rPr lang="zh-TW" altLang="en-US" smtClean="0"/>
              <a:pPr>
                <a:defRPr/>
              </a:pPr>
              <a:t>2017/2/21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CE9CB7E-7A58-4FE8-BD97-FBC7F0E89A02}" type="slidenum">
              <a:rPr lang="zh-CN" altLang="en-US"/>
              <a:pPr>
                <a:defRPr/>
              </a:pPr>
              <a:t>‹#›</a:t>
            </a:fld>
            <a:endParaRPr lang="zh-CN" altLang="en-US"/>
          </a:p>
        </p:txBody>
      </p:sp>
    </p:spTree>
    <p:extLst>
      <p:ext uri="{BB962C8B-B14F-4D97-AF65-F5344CB8AC3E}">
        <p14:creationId xmlns="" xmlns:p14="http://schemas.microsoft.com/office/powerpoint/2010/main" val="2651739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74090EE7-CD21-AB4F-933C-E4854CE8A85A}" type="datetime1">
              <a:rPr lang="zh-TW" altLang="en-US" smtClean="0"/>
              <a:pPr>
                <a:defRPr/>
              </a:pPr>
              <a:t>2017/2/21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72BEB05-DA66-4992-AE96-02274E84FDF9}" type="slidenum">
              <a:rPr lang="zh-CN" altLang="en-US"/>
              <a:pPr>
                <a:defRPr/>
              </a:pPr>
              <a:t>‹#›</a:t>
            </a:fld>
            <a:endParaRPr lang="zh-CN" altLang="en-US"/>
          </a:p>
        </p:txBody>
      </p:sp>
    </p:spTree>
    <p:extLst>
      <p:ext uri="{BB962C8B-B14F-4D97-AF65-F5344CB8AC3E}">
        <p14:creationId xmlns="" xmlns:p14="http://schemas.microsoft.com/office/powerpoint/2010/main" val="2147147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05958A76-E24C-8542-8A68-F2747433676B}" type="datetime1">
              <a:rPr lang="zh-TW" altLang="en-US" smtClean="0"/>
              <a:pPr>
                <a:defRPr/>
              </a:pPr>
              <a:t>2017/2/21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4AF100A-D4BD-4415-BC5B-E066CC423F65}" type="slidenum">
              <a:rPr lang="zh-CN" altLang="en-US"/>
              <a:pPr>
                <a:defRPr/>
              </a:pPr>
              <a:t>‹#›</a:t>
            </a:fld>
            <a:endParaRPr lang="zh-CN" altLang="en-US"/>
          </a:p>
        </p:txBody>
      </p:sp>
    </p:spTree>
    <p:extLst>
      <p:ext uri="{BB962C8B-B14F-4D97-AF65-F5344CB8AC3E}">
        <p14:creationId xmlns="" xmlns:p14="http://schemas.microsoft.com/office/powerpoint/2010/main" val="203313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F6E7FCF-10A7-4348-833E-2FA6B2FB1002}" type="datetime1">
              <a:rPr lang="zh-TW" altLang="en-US" smtClean="0"/>
              <a:pPr>
                <a:defRPr/>
              </a:pPr>
              <a:t>2017/2/21</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0E1403C-2ACC-4EA5-B3F6-D5A6709EB2A9}" type="slidenum">
              <a:rPr lang="zh-CN" altLang="en-US"/>
              <a:pPr>
                <a:defRPr/>
              </a:pPr>
              <a:t>‹#›</a:t>
            </a:fld>
            <a:endParaRPr lang="zh-CN" altLang="en-US"/>
          </a:p>
        </p:txBody>
      </p:sp>
    </p:spTree>
    <p:extLst>
      <p:ext uri="{BB962C8B-B14F-4D97-AF65-F5344CB8AC3E}">
        <p14:creationId xmlns="" xmlns:p14="http://schemas.microsoft.com/office/powerpoint/2010/main" val="1165033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5F4F4F8C-957C-6D4D-A389-03667CA63445}" type="datetime1">
              <a:rPr lang="zh-TW" altLang="en-US" smtClean="0"/>
              <a:pPr>
                <a:defRPr/>
              </a:pPr>
              <a:t>2017/2/21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4D896DF-3061-40E4-93B5-4836CBDE2FC5}" type="slidenum">
              <a:rPr lang="zh-CN" altLang="en-US"/>
              <a:pPr>
                <a:defRPr/>
              </a:pPr>
              <a:t>‹#›</a:t>
            </a:fld>
            <a:endParaRPr lang="zh-CN" altLang="en-US"/>
          </a:p>
        </p:txBody>
      </p:sp>
    </p:spTree>
    <p:extLst>
      <p:ext uri="{BB962C8B-B14F-4D97-AF65-F5344CB8AC3E}">
        <p14:creationId xmlns="" xmlns:p14="http://schemas.microsoft.com/office/powerpoint/2010/main" val="3628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7037DFB-C9BA-1F4F-A208-D80654AAE185}" type="datetime1">
              <a:rPr lang="zh-TW" altLang="en-US" smtClean="0"/>
              <a:pPr>
                <a:defRPr/>
              </a:pPr>
              <a:t>2017/2/21</a:t>
            </a:fld>
            <a:endParaRPr lang="zh-CN" alt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2BB8BD0E-3993-44F4-BE6D-8677063492EC}" type="slidenum">
              <a:rPr lang="zh-CN" altLang="en-US"/>
              <a:pPr>
                <a:defRPr/>
              </a:pPr>
              <a:t>‹#›</a:t>
            </a:fld>
            <a:endParaRPr lang="zh-CN" altLang="en-US"/>
          </a:p>
        </p:txBody>
      </p:sp>
    </p:spTree>
    <p:extLst>
      <p:ext uri="{BB962C8B-B14F-4D97-AF65-F5344CB8AC3E}">
        <p14:creationId xmlns="" xmlns:p14="http://schemas.microsoft.com/office/powerpoint/2010/main" val="665157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84B00FB2-68B9-794A-99D9-046A08D19D69}" type="datetime1">
              <a:rPr lang="zh-TW" altLang="en-US" smtClean="0"/>
              <a:pPr>
                <a:defRPr/>
              </a:pPr>
              <a:t>2017/2/21</a:t>
            </a:fld>
            <a:endParaRPr lang="zh-CN" alt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8761B732-4C77-4500-A681-3EE97262BC3A}" type="slidenum">
              <a:rPr lang="zh-CN" altLang="en-US"/>
              <a:pPr>
                <a:defRPr/>
              </a:pPr>
              <a:t>‹#›</a:t>
            </a:fld>
            <a:endParaRPr lang="zh-CN" altLang="en-US"/>
          </a:p>
        </p:txBody>
      </p:sp>
    </p:spTree>
    <p:extLst>
      <p:ext uri="{BB962C8B-B14F-4D97-AF65-F5344CB8AC3E}">
        <p14:creationId xmlns="" xmlns:p14="http://schemas.microsoft.com/office/powerpoint/2010/main" val="1131552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C2AD9092-7F66-7C46-9C87-BDE971F4CD9F}" type="datetime1">
              <a:rPr lang="zh-TW" altLang="en-US" smtClean="0"/>
              <a:pPr>
                <a:defRPr/>
              </a:pPr>
              <a:t>2017/2/21</a:t>
            </a:fld>
            <a:endParaRPr lang="zh-CN" alt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B5D06E40-419F-48D4-82F3-05D443C95956}" type="slidenum">
              <a:rPr lang="zh-CN" altLang="en-US"/>
              <a:pPr>
                <a:defRPr/>
              </a:pPr>
              <a:t>‹#›</a:t>
            </a:fld>
            <a:endParaRPr lang="zh-CN" altLang="en-US"/>
          </a:p>
        </p:txBody>
      </p:sp>
    </p:spTree>
    <p:extLst>
      <p:ext uri="{BB962C8B-B14F-4D97-AF65-F5344CB8AC3E}">
        <p14:creationId xmlns="" xmlns:p14="http://schemas.microsoft.com/office/powerpoint/2010/main" val="1439487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AA9DB396-0521-464B-96B2-416498BF6C09}" type="datetime1">
              <a:rPr lang="zh-TW" altLang="en-US" smtClean="0"/>
              <a:pPr>
                <a:defRPr/>
              </a:pPr>
              <a:t>2017/2/21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07D073E-6376-4959-95C4-11A7881471D4}" type="slidenum">
              <a:rPr lang="zh-CN" altLang="en-US"/>
              <a:pPr>
                <a:defRPr/>
              </a:pPr>
              <a:t>‹#›</a:t>
            </a:fld>
            <a:endParaRPr lang="zh-CN" altLang="en-US"/>
          </a:p>
        </p:txBody>
      </p:sp>
    </p:spTree>
    <p:extLst>
      <p:ext uri="{BB962C8B-B14F-4D97-AF65-F5344CB8AC3E}">
        <p14:creationId xmlns="" xmlns:p14="http://schemas.microsoft.com/office/powerpoint/2010/main" val="2497460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A2333CEA-935A-8D4C-9574-E2E185C46016}" type="datetime1">
              <a:rPr lang="zh-TW" altLang="en-US" smtClean="0"/>
              <a:pPr>
                <a:defRPr/>
              </a:pPr>
              <a:t>2017/2/21</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CF71718-FDF2-4D2D-9CC2-70D981D2051C}" type="slidenum">
              <a:rPr lang="zh-CN" altLang="en-US"/>
              <a:pPr>
                <a:defRPr/>
              </a:pPr>
              <a:t>‹#›</a:t>
            </a:fld>
            <a:endParaRPr lang="zh-CN" altLang="en-US"/>
          </a:p>
        </p:txBody>
      </p:sp>
    </p:spTree>
    <p:extLst>
      <p:ext uri="{BB962C8B-B14F-4D97-AF65-F5344CB8AC3E}">
        <p14:creationId xmlns="" xmlns:p14="http://schemas.microsoft.com/office/powerpoint/2010/main" val="29800482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76A2ED4D-7B06-674B-A530-24021A1D853A}" type="datetime1">
              <a:rPr lang="zh-TW" altLang="en-US" smtClean="0"/>
              <a:pPr>
                <a:defRPr/>
              </a:pPr>
              <a:t>2017/2/21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1897B1B-FA26-4504-836B-E496D45BDCAC}" type="slidenum">
              <a:rPr lang="zh-CN" altLang="en-US"/>
              <a:pPr>
                <a:defRPr/>
              </a:pPr>
              <a:t>‹#›</a:t>
            </a:fld>
            <a:endParaRPr lang="zh-CN" altLang="en-US"/>
          </a:p>
        </p:txBody>
      </p:sp>
    </p:spTree>
    <p:extLst>
      <p:ext uri="{BB962C8B-B14F-4D97-AF65-F5344CB8AC3E}">
        <p14:creationId xmlns="" xmlns:p14="http://schemas.microsoft.com/office/powerpoint/2010/main" val="2772032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A728F0F-BD8E-8E46-94AA-B6970EFEAC65}" type="datetime1">
              <a:rPr lang="zh-TW" altLang="en-US" smtClean="0"/>
              <a:pPr>
                <a:defRPr/>
              </a:pPr>
              <a:t>2017/2/21</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11C0E89-F8F2-47C7-95E2-B289824A70B4}" type="slidenum">
              <a:rPr lang="zh-CN" altLang="en-US"/>
              <a:pPr>
                <a:defRPr/>
              </a:pPr>
              <a:t>‹#›</a:t>
            </a:fld>
            <a:endParaRPr lang="zh-CN" altLang="en-US"/>
          </a:p>
        </p:txBody>
      </p:sp>
    </p:spTree>
    <p:extLst>
      <p:ext uri="{BB962C8B-B14F-4D97-AF65-F5344CB8AC3E}">
        <p14:creationId xmlns="" xmlns:p14="http://schemas.microsoft.com/office/powerpoint/2010/main" val="1921829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F0D2294D-006D-5449-9145-C953AD638DAC}" type="datetime1">
              <a:rPr lang="zh-TW" altLang="en-US" smtClean="0"/>
              <a:pPr>
                <a:defRPr/>
              </a:pPr>
              <a:t>2017/2/21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6AE6011E-047D-4B8E-9AED-43F1CD92A6CD}" type="slidenum">
              <a:rPr lang="zh-CN" altLang="en-US"/>
              <a:pPr>
                <a:defRPr/>
              </a:pPr>
              <a:t>‹#›</a:t>
            </a:fld>
            <a:endParaRPr lang="zh-CN" altLang="en-US"/>
          </a:p>
        </p:txBody>
      </p:sp>
    </p:spTree>
    <p:extLst>
      <p:ext uri="{BB962C8B-B14F-4D97-AF65-F5344CB8AC3E}">
        <p14:creationId xmlns="" xmlns:p14="http://schemas.microsoft.com/office/powerpoint/2010/main" val="1913621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38236501-3294-B241-8720-9D960E946C68}" type="datetime1">
              <a:rPr lang="zh-TW" altLang="en-US" smtClean="0"/>
              <a:pPr>
                <a:defRPr/>
              </a:pPr>
              <a:t>2017/2/21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312CC65-C74B-4887-8AF9-4ADDA58B427D}" type="slidenum">
              <a:rPr lang="zh-CN" altLang="en-US"/>
              <a:pPr>
                <a:defRPr/>
              </a:pPr>
              <a:t>‹#›</a:t>
            </a:fld>
            <a:endParaRPr lang="zh-CN" altLang="en-US"/>
          </a:p>
        </p:txBody>
      </p:sp>
    </p:spTree>
    <p:extLst>
      <p:ext uri="{BB962C8B-B14F-4D97-AF65-F5344CB8AC3E}">
        <p14:creationId xmlns="" xmlns:p14="http://schemas.microsoft.com/office/powerpoint/2010/main" val="13460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C99E0E2-8A62-BA4E-8EC7-F14B527E80A4}"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2AF1367-FA5E-4FAF-A1F3-21F244A20448}" type="slidenum">
              <a:rPr lang="zh-CN" altLang="en-US"/>
              <a:pPr>
                <a:defRPr/>
              </a:pPr>
              <a:t>‹#›</a:t>
            </a:fld>
            <a:endParaRPr lang="zh-CN" altLang="en-US"/>
          </a:p>
        </p:txBody>
      </p:sp>
    </p:spTree>
    <p:extLst>
      <p:ext uri="{BB962C8B-B14F-4D97-AF65-F5344CB8AC3E}">
        <p14:creationId xmlns="" xmlns:p14="http://schemas.microsoft.com/office/powerpoint/2010/main" val="15130002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AD117075-17A6-F843-B6FE-FA499982A6AE}" type="datetime1">
              <a:rPr lang="zh-TW" altLang="en-US" smtClean="0"/>
              <a:pPr>
                <a:defRPr/>
              </a:pPr>
              <a:t>2017/2/21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64850402-74E2-4617-93DD-99B9AC3CCBD6}" type="slidenum">
              <a:rPr lang="zh-CN" altLang="en-US"/>
              <a:pPr>
                <a:defRPr/>
              </a:pPr>
              <a:t>‹#›</a:t>
            </a:fld>
            <a:endParaRPr lang="zh-CN" altLang="en-US"/>
          </a:p>
        </p:txBody>
      </p:sp>
    </p:spTree>
    <p:extLst>
      <p:ext uri="{BB962C8B-B14F-4D97-AF65-F5344CB8AC3E}">
        <p14:creationId xmlns="" xmlns:p14="http://schemas.microsoft.com/office/powerpoint/2010/main" val="1284445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9133E85A-0B57-5A46-B98C-CE4EBFC7C057}" type="datetime1">
              <a:rPr lang="zh-TW" altLang="en-US" smtClean="0"/>
              <a:pPr>
                <a:defRPr/>
              </a:pPr>
              <a:t>2017/2/21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79EC748-5F52-4B53-85CC-A56F84C815CF}" type="slidenum">
              <a:rPr lang="zh-CN" altLang="en-US"/>
              <a:pPr>
                <a:defRPr/>
              </a:pPr>
              <a:t>‹#›</a:t>
            </a:fld>
            <a:endParaRPr lang="zh-CN" altLang="en-US"/>
          </a:p>
        </p:txBody>
      </p:sp>
    </p:spTree>
    <p:extLst>
      <p:ext uri="{BB962C8B-B14F-4D97-AF65-F5344CB8AC3E}">
        <p14:creationId xmlns="" xmlns:p14="http://schemas.microsoft.com/office/powerpoint/2010/main" val="3358007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003FFECC-04EE-004F-8828-FD9F5454F316}" type="datetime1">
              <a:rPr lang="zh-TW" altLang="en-US" smtClean="0"/>
              <a:pPr>
                <a:defRPr/>
              </a:pPr>
              <a:t>2017/2/21</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27D8D115-0825-4F97-8A50-760C284CE6CC}" type="slidenum">
              <a:rPr lang="zh-CN" altLang="en-US"/>
              <a:pPr>
                <a:defRPr/>
              </a:pPr>
              <a:t>‹#›</a:t>
            </a:fld>
            <a:endParaRPr lang="zh-CN" altLang="en-US"/>
          </a:p>
        </p:txBody>
      </p:sp>
    </p:spTree>
    <p:extLst>
      <p:ext uri="{BB962C8B-B14F-4D97-AF65-F5344CB8AC3E}">
        <p14:creationId xmlns="" xmlns:p14="http://schemas.microsoft.com/office/powerpoint/2010/main" val="3569418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0638048A-197F-634C-8BD6-085B88E4C14A}" type="datetime1">
              <a:rPr lang="zh-TW" altLang="en-US" smtClean="0"/>
              <a:pPr>
                <a:defRPr/>
              </a:pPr>
              <a:t>2017/2/21</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FB48AC6A-FC3C-4FBD-9E93-E014429FBDB1}" type="slidenum">
              <a:rPr lang="zh-CN" altLang="en-US"/>
              <a:pPr>
                <a:defRPr/>
              </a:pPr>
              <a:t>‹#›</a:t>
            </a:fld>
            <a:endParaRPr lang="zh-CN" altLang="en-US"/>
          </a:p>
        </p:txBody>
      </p:sp>
    </p:spTree>
    <p:extLst>
      <p:ext uri="{BB962C8B-B14F-4D97-AF65-F5344CB8AC3E}">
        <p14:creationId xmlns="" xmlns:p14="http://schemas.microsoft.com/office/powerpoint/2010/main" val="342423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E4B03823-AEDA-C54B-A183-44240E61746F}" type="datetime1">
              <a:rPr lang="zh-TW" altLang="en-US" smtClean="0"/>
              <a:pPr>
                <a:defRPr/>
              </a:pPr>
              <a:t>2017/2/21</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89E99CC4-BCF1-4529-9A28-F70631F4331F}" type="slidenum">
              <a:rPr lang="zh-CN" altLang="en-US"/>
              <a:pPr>
                <a:defRPr/>
              </a:pPr>
              <a:t>‹#›</a:t>
            </a:fld>
            <a:endParaRPr lang="zh-CN" altLang="en-US"/>
          </a:p>
        </p:txBody>
      </p:sp>
    </p:spTree>
    <p:extLst>
      <p:ext uri="{BB962C8B-B14F-4D97-AF65-F5344CB8AC3E}">
        <p14:creationId xmlns="" xmlns:p14="http://schemas.microsoft.com/office/powerpoint/2010/main" val="5980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139FC5CB-7B8D-AA41-97BE-D107673BDDB6}" type="datetime1">
              <a:rPr lang="zh-TW" altLang="en-US" smtClean="0"/>
              <a:pPr>
                <a:defRPr/>
              </a:pPr>
              <a:t>2017/2/21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10598AF-BDEA-4541-8C4E-E9B07532C62A}" type="slidenum">
              <a:rPr lang="zh-CN" altLang="en-US"/>
              <a:pPr>
                <a:defRPr/>
              </a:pPr>
              <a:t>‹#›</a:t>
            </a:fld>
            <a:endParaRPr lang="zh-CN" altLang="en-US"/>
          </a:p>
        </p:txBody>
      </p:sp>
    </p:spTree>
    <p:extLst>
      <p:ext uri="{BB962C8B-B14F-4D97-AF65-F5344CB8AC3E}">
        <p14:creationId xmlns="" xmlns:p14="http://schemas.microsoft.com/office/powerpoint/2010/main" val="437842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B2D92C0-BF75-CE40-9920-6656413CF670}" type="datetime1">
              <a:rPr lang="zh-TW" altLang="en-US" smtClean="0"/>
              <a:pPr>
                <a:defRPr/>
              </a:pPr>
              <a:t>2017/2/21</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420B8C5A-1BE1-4474-BD8A-71C41E6C56FF}" type="slidenum">
              <a:rPr lang="zh-CN" altLang="en-US"/>
              <a:pPr>
                <a:defRPr/>
              </a:pPr>
              <a:t>‹#›</a:t>
            </a:fld>
            <a:endParaRPr lang="zh-CN" altLang="en-US"/>
          </a:p>
        </p:txBody>
      </p:sp>
    </p:spTree>
    <p:extLst>
      <p:ext uri="{BB962C8B-B14F-4D97-AF65-F5344CB8AC3E}">
        <p14:creationId xmlns="" xmlns:p14="http://schemas.microsoft.com/office/powerpoint/2010/main" val="36596957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093E09A-DC87-7046-881B-F4268A127282}" type="datetime1">
              <a:rPr lang="zh-TW" altLang="en-US" smtClean="0"/>
              <a:pPr>
                <a:defRPr/>
              </a:pPr>
              <a:t>2017/2/21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E3692E3-6FB4-4013-9F24-038F0B1A46C6}" type="slidenum">
              <a:rPr lang="zh-CN" altLang="en-US"/>
              <a:pPr>
                <a:defRPr/>
              </a:pPr>
              <a:t>‹#›</a:t>
            </a:fld>
            <a:endParaRPr lang="zh-CN" altLang="en-US"/>
          </a:p>
        </p:txBody>
      </p:sp>
    </p:spTree>
    <p:extLst>
      <p:ext uri="{BB962C8B-B14F-4D97-AF65-F5344CB8AC3E}">
        <p14:creationId xmlns="" xmlns:p14="http://schemas.microsoft.com/office/powerpoint/2010/main" val="35357296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0ED3A62F-583D-6C4F-B03F-075E106C1DE8}" type="datetime1">
              <a:rPr lang="zh-TW" altLang="en-US" smtClean="0"/>
              <a:pPr>
                <a:defRPr/>
              </a:pPr>
              <a:t>2017/2/21</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FB4A3512-5C9A-418E-91FC-C2C4A5AD61E0}" type="slidenum">
              <a:rPr lang="zh-CN" altLang="en-US"/>
              <a:pPr>
                <a:defRPr/>
              </a:pPr>
              <a:t>‹#›</a:t>
            </a:fld>
            <a:endParaRPr lang="zh-CN" altLang="en-US"/>
          </a:p>
        </p:txBody>
      </p:sp>
    </p:spTree>
    <p:extLst>
      <p:ext uri="{BB962C8B-B14F-4D97-AF65-F5344CB8AC3E}">
        <p14:creationId xmlns="" xmlns:p14="http://schemas.microsoft.com/office/powerpoint/2010/main" val="2057354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0594C3A-5011-DE41-A3F0-E8EDC3F1313F}"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1603A08-72CE-4909-81A9-A17EA31621C3}" type="slidenum">
              <a:rPr lang="zh-CN" altLang="en-US"/>
              <a:pPr>
                <a:defRPr/>
              </a:pPr>
              <a:t>‹#›</a:t>
            </a:fld>
            <a:endParaRPr lang="zh-CN" altLang="en-US"/>
          </a:p>
        </p:txBody>
      </p:sp>
    </p:spTree>
    <p:extLst>
      <p:ext uri="{BB962C8B-B14F-4D97-AF65-F5344CB8AC3E}">
        <p14:creationId xmlns="" xmlns:p14="http://schemas.microsoft.com/office/powerpoint/2010/main" val="95002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501EEAD-4F78-414B-B7AD-263523B8D025}" type="datetime1">
              <a:rPr lang="zh-TW" altLang="en-US" smtClean="0"/>
              <a:pPr>
                <a:defRPr/>
              </a:pPr>
              <a:t>2017/2/21</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01BB656-BB5C-445B-BEB3-459FDCC37CEE}" type="slidenum">
              <a:rPr lang="zh-CN" altLang="en-US"/>
              <a:pPr>
                <a:defRPr/>
              </a:pPr>
              <a:t>‹#›</a:t>
            </a:fld>
            <a:endParaRPr lang="zh-CN" altLang="en-US"/>
          </a:p>
        </p:txBody>
      </p:sp>
    </p:spTree>
    <p:extLst>
      <p:ext uri="{BB962C8B-B14F-4D97-AF65-F5344CB8AC3E}">
        <p14:creationId xmlns="" xmlns:p14="http://schemas.microsoft.com/office/powerpoint/2010/main" val="38051111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CF03680-2CBC-3B4A-8C3C-ADE89C277FA9}"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A941F05-6FC2-478E-90B3-D713CC9B4DA3}" type="slidenum">
              <a:rPr lang="zh-CN" altLang="en-US"/>
              <a:pPr>
                <a:defRPr/>
              </a:pPr>
              <a:t>‹#›</a:t>
            </a:fld>
            <a:endParaRPr lang="zh-CN" altLang="en-US"/>
          </a:p>
        </p:txBody>
      </p:sp>
    </p:spTree>
    <p:extLst>
      <p:ext uri="{BB962C8B-B14F-4D97-AF65-F5344CB8AC3E}">
        <p14:creationId xmlns="" xmlns:p14="http://schemas.microsoft.com/office/powerpoint/2010/main" val="44032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C549C0D-AEC7-5047-93BC-338BBD175DB4}"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5E0B663-46BC-4437-A471-D8F0D5B1473D}" type="slidenum">
              <a:rPr lang="zh-CN" altLang="en-US"/>
              <a:pPr>
                <a:defRPr/>
              </a:pPr>
              <a:t>‹#›</a:t>
            </a:fld>
            <a:endParaRPr lang="zh-CN" altLang="en-US"/>
          </a:p>
        </p:txBody>
      </p:sp>
    </p:spTree>
    <p:extLst>
      <p:ext uri="{BB962C8B-B14F-4D97-AF65-F5344CB8AC3E}">
        <p14:creationId xmlns="" xmlns:p14="http://schemas.microsoft.com/office/powerpoint/2010/main" val="2008670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F307968E-E8DF-1F44-AC1D-BE217E816090}"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503C47-AA4A-4AD8-AACE-8080916A1F3B}" type="slidenum">
              <a:rPr lang="zh-CN" altLang="en-US"/>
              <a:pPr>
                <a:defRPr/>
              </a:pPr>
              <a:t>‹#›</a:t>
            </a:fld>
            <a:endParaRPr lang="zh-CN" altLang="en-US"/>
          </a:p>
        </p:txBody>
      </p:sp>
    </p:spTree>
    <p:extLst>
      <p:ext uri="{BB962C8B-B14F-4D97-AF65-F5344CB8AC3E}">
        <p14:creationId xmlns="" xmlns:p14="http://schemas.microsoft.com/office/powerpoint/2010/main" val="2316322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8F9B1370-B62F-594B-B6C8-BE395851DC1B}" type="datetime1">
              <a:rPr lang="zh-TW" altLang="en-US" smtClean="0"/>
              <a:pPr>
                <a:defRPr/>
              </a:pPr>
              <a:t>2017/2/21</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51BA6363-746F-40C1-9CA8-CE24FC7EC5E2}" type="slidenum">
              <a:rPr lang="zh-CN" altLang="en-US"/>
              <a:pPr>
                <a:defRPr/>
              </a:pPr>
              <a:t>‹#›</a:t>
            </a:fld>
            <a:endParaRPr lang="zh-CN" altLang="en-US"/>
          </a:p>
        </p:txBody>
      </p:sp>
    </p:spTree>
    <p:extLst>
      <p:ext uri="{BB962C8B-B14F-4D97-AF65-F5344CB8AC3E}">
        <p14:creationId xmlns="" xmlns:p14="http://schemas.microsoft.com/office/powerpoint/2010/main" val="90939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4627C89E-2D33-2C49-8BED-1E5CAEA92D31}" type="datetime1">
              <a:rPr lang="zh-TW" altLang="en-US" smtClean="0"/>
              <a:pPr>
                <a:defRPr/>
              </a:pPr>
              <a:t>2017/2/21</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8E0B47E1-E964-4915-85FF-FABDC6883141}" type="slidenum">
              <a:rPr lang="zh-CN" altLang="en-US"/>
              <a:pPr>
                <a:defRPr/>
              </a:pPr>
              <a:t>‹#›</a:t>
            </a:fld>
            <a:endParaRPr lang="zh-CN" altLang="en-US"/>
          </a:p>
        </p:txBody>
      </p:sp>
    </p:spTree>
    <p:extLst>
      <p:ext uri="{BB962C8B-B14F-4D97-AF65-F5344CB8AC3E}">
        <p14:creationId xmlns="" xmlns:p14="http://schemas.microsoft.com/office/powerpoint/2010/main" val="550005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DFEDFEFE-5809-A04E-8271-473F4D1353A5}" type="datetime1">
              <a:rPr lang="zh-TW" altLang="en-US" smtClean="0"/>
              <a:pPr>
                <a:defRPr/>
              </a:pPr>
              <a:t>2017/2/21</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FDE4D04D-5AAA-47A8-BA6B-96E8D6F93FC9}" type="slidenum">
              <a:rPr lang="zh-CN" altLang="en-US"/>
              <a:pPr>
                <a:defRPr/>
              </a:pPr>
              <a:t>‹#›</a:t>
            </a:fld>
            <a:endParaRPr lang="zh-CN" altLang="en-US"/>
          </a:p>
        </p:txBody>
      </p:sp>
    </p:spTree>
    <p:extLst>
      <p:ext uri="{BB962C8B-B14F-4D97-AF65-F5344CB8AC3E}">
        <p14:creationId xmlns="" xmlns:p14="http://schemas.microsoft.com/office/powerpoint/2010/main" val="26825476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2E22879-18F4-4D46-9AC0-48D74AEEEB83}"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310E06B-A0BA-4B86-91FC-47101842B837}" type="slidenum">
              <a:rPr lang="zh-CN" altLang="en-US"/>
              <a:pPr>
                <a:defRPr/>
              </a:pPr>
              <a:t>‹#›</a:t>
            </a:fld>
            <a:endParaRPr lang="zh-CN" altLang="en-US"/>
          </a:p>
        </p:txBody>
      </p:sp>
    </p:spTree>
    <p:extLst>
      <p:ext uri="{BB962C8B-B14F-4D97-AF65-F5344CB8AC3E}">
        <p14:creationId xmlns="" xmlns:p14="http://schemas.microsoft.com/office/powerpoint/2010/main" val="2350697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55664C2B-8DFC-7A42-BCE6-9B9DD9AD34C0}" type="datetime1">
              <a:rPr lang="zh-TW" altLang="en-US" smtClean="0"/>
              <a:pPr>
                <a:defRPr/>
              </a:pPr>
              <a:t>2017/2/21</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BC7D174-1A71-4AEF-84A2-A257CA36D4DC}" type="slidenum">
              <a:rPr lang="zh-CN" altLang="en-US"/>
              <a:pPr>
                <a:defRPr/>
              </a:pPr>
              <a:t>‹#›</a:t>
            </a:fld>
            <a:endParaRPr lang="zh-CN" altLang="en-US"/>
          </a:p>
        </p:txBody>
      </p:sp>
    </p:spTree>
    <p:extLst>
      <p:ext uri="{BB962C8B-B14F-4D97-AF65-F5344CB8AC3E}">
        <p14:creationId xmlns="" xmlns:p14="http://schemas.microsoft.com/office/powerpoint/2010/main" val="1995248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A466D7C-760B-5A48-BB0B-0B17817C4DCC}"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FD68798-73A0-4C99-9E71-3F6C3E043B76}" type="slidenum">
              <a:rPr lang="zh-CN" altLang="en-US"/>
              <a:pPr>
                <a:defRPr/>
              </a:pPr>
              <a:t>‹#›</a:t>
            </a:fld>
            <a:endParaRPr lang="zh-CN" altLang="en-US"/>
          </a:p>
        </p:txBody>
      </p:sp>
    </p:spTree>
    <p:extLst>
      <p:ext uri="{BB962C8B-B14F-4D97-AF65-F5344CB8AC3E}">
        <p14:creationId xmlns="" xmlns:p14="http://schemas.microsoft.com/office/powerpoint/2010/main" val="12773991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D55B59E-58A7-014A-AF2C-D924BFAF5696}" type="datetime1">
              <a:rPr lang="zh-TW" altLang="en-US" smtClean="0"/>
              <a:pPr>
                <a:defRPr/>
              </a:pPr>
              <a:t>2017/2/21</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D522F7F-BAE3-4B6A-A5F7-2C42CDACF2BF}" type="slidenum">
              <a:rPr lang="zh-CN" altLang="en-US"/>
              <a:pPr>
                <a:defRPr/>
              </a:pPr>
              <a:t>‹#›</a:t>
            </a:fld>
            <a:endParaRPr lang="zh-CN" altLang="en-US"/>
          </a:p>
        </p:txBody>
      </p:sp>
    </p:spTree>
    <p:extLst>
      <p:ext uri="{BB962C8B-B14F-4D97-AF65-F5344CB8AC3E}">
        <p14:creationId xmlns="" xmlns:p14="http://schemas.microsoft.com/office/powerpoint/2010/main" val="28423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05CCF36-21DC-124C-AA6F-E387A617422F}" type="datetime1">
              <a:rPr lang="zh-TW" altLang="en-US" smtClean="0"/>
              <a:pPr>
                <a:defRPr/>
              </a:pPr>
              <a:t>2017/2/21</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9329464" y="6356350"/>
            <a:ext cx="2743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b="1">
                <a:solidFill>
                  <a:schemeClr val="bg2">
                    <a:lumMod val="25000"/>
                  </a:schemeClr>
                </a:solidFill>
                <a:latin typeface="Calibri"/>
                <a:ea typeface="微軟正黑體"/>
                <a:cs typeface="Calibri"/>
              </a:defRPr>
            </a:lvl1pPr>
          </a:lstStyle>
          <a:p>
            <a:pPr>
              <a:defRPr/>
            </a:pPr>
            <a:fld id="{50040B58-9208-4C2A-B907-9E8222C2711D}"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A7E6625C-2285-8D43-A6DF-7D257EE97F51}" type="datetime1">
              <a:rPr lang="zh-TW" altLang="en-US" smtClean="0"/>
              <a:pPr>
                <a:defRPr/>
              </a:pPr>
              <a:t>2017/2/21</a:t>
            </a:fld>
            <a:endParaRPr lang="zh-CN" altLang="en-US"/>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E45BCC5E-F40C-4193-86B8-678686B7E04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F6554C73-05D8-CC4B-9FC8-8112C6A6D42F}" type="datetime1">
              <a:rPr lang="zh-TW" altLang="en-US" smtClean="0"/>
              <a:pPr>
                <a:defRPr/>
              </a:pPr>
              <a:t>2017/2/21</a:t>
            </a:fld>
            <a:endParaRPr lang="zh-CN" altLang="en-US"/>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956EEBB2-7BDE-4B27-B2EB-C1DDE010557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E7E14676-17A6-AC48-9CFD-B001FADCD246}" type="datetime1">
              <a:rPr lang="zh-TW" altLang="en-US" smtClean="0"/>
              <a:pPr>
                <a:defRPr/>
              </a:pPr>
              <a:t>2017/2/21</a:t>
            </a:fld>
            <a:endParaRPr lang="zh-CN" altLang="en-US"/>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71E8AB3A-6313-4E84-9F1C-800376DBD10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0BAC1DB1-5560-094C-A6EE-1E7B56E24109}" type="datetime1">
              <a:rPr lang="zh-TW" altLang="en-US" smtClean="0"/>
              <a:pPr>
                <a:defRPr/>
              </a:pPr>
              <a:t>2017/2/21</a:t>
            </a:fld>
            <a:endParaRPr lang="zh-CN" altLang="en-US"/>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62F6FBDF-5792-4767-9E37-3FA4C85B479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499544CC-FEDC-9E40-8951-085717AE82EF}" type="datetime1">
              <a:rPr lang="zh-TW" altLang="en-US" smtClean="0"/>
              <a:pPr>
                <a:defRPr/>
              </a:pPr>
              <a:t>2017/2/21</a:t>
            </a:fld>
            <a:endParaRPr lang="zh-CN" altLang="en-US"/>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AEEF2EB1-D2CC-436E-B156-4F109E8EDF5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CCDC9B62-C5A9-A34E-B5B8-44834FEE7068}" type="datetime1">
              <a:rPr lang="zh-TW" altLang="en-US" smtClean="0"/>
              <a:pPr>
                <a:defRPr/>
              </a:pPr>
              <a:t>2017/2/21</a:t>
            </a:fld>
            <a:endParaRPr lang="zh-CN" altLang="en-US"/>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557B5BC0-FDA3-4C84-9DE8-76415FD8D24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D707748D-3732-4D45-940D-161C19BAC0DD}" type="datetime1">
              <a:rPr lang="zh-TW" altLang="en-US" smtClean="0"/>
              <a:pPr>
                <a:defRPr/>
              </a:pPr>
              <a:t>2017/2/21</a:t>
            </a:fld>
            <a:endParaRPr lang="zh-CN" altLang="en-US"/>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C8C1FF0E-88CD-4A8B-B709-58E9E478FEB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94C9ACC7-88F4-1B49-AEBE-054323B2C9F6}" type="datetime1">
              <a:rPr lang="zh-TW" altLang="en-US" smtClean="0"/>
              <a:pPr>
                <a:defRPr/>
              </a:pPr>
              <a:t>2017/2/21</a:t>
            </a:fld>
            <a:endParaRPr lang="zh-CN" altLang="en-US"/>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AD9CC471-243B-4BCB-AFE5-E365A335974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49A1A6D2-503B-AC43-BB65-7AA947AAC08D}" type="datetime1">
              <a:rPr lang="zh-TW" altLang="en-US" smtClean="0"/>
              <a:pPr>
                <a:defRPr/>
              </a:pPr>
              <a:t>2017/2/21</a:t>
            </a:fld>
            <a:endParaRPr lang="zh-CN" altLang="en-US"/>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B08BB93D-ACA5-4E30-9EF8-B2DF2528306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71E17D2F-7CB9-1D49-8A33-0A52E6EE0A4C}" type="datetime1">
              <a:rPr lang="zh-TW" altLang="en-US" smtClean="0"/>
              <a:pPr>
                <a:defRPr/>
              </a:pPr>
              <a:t>2017/2/21</a:t>
            </a:fld>
            <a:endParaRPr lang="zh-CN" altLang="en-US"/>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C1B7223F-5FC4-4098-9731-88A5EE4B751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600">
                <a:solidFill>
                  <a:srgbClr val="898989"/>
                </a:solidFill>
                <a:ea typeface="+mn-ea"/>
              </a:defRPr>
            </a:lvl1pPr>
          </a:lstStyle>
          <a:p>
            <a:pPr>
              <a:defRPr/>
            </a:pPr>
            <a:fld id="{A1529AD6-F125-2146-89FA-BDD8B85697FF}" type="datetime1">
              <a:rPr lang="zh-TW" altLang="en-US" smtClean="0"/>
              <a:pPr>
                <a:defRPr/>
              </a:pPr>
              <a:t>2017/2/21</a:t>
            </a:fld>
            <a:endParaRPr lang="zh-CN" altLang="en-US"/>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ea typeface="+mn-ea"/>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mn-ea"/>
              </a:defRPr>
            </a:lvl1pPr>
          </a:lstStyle>
          <a:p>
            <a:pPr>
              <a:defRPr/>
            </a:pPr>
            <a:fld id="{B16723AE-0CFA-493A-8638-2A1AD520AF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1217613" rtl="0" eaLnBrk="0" fontAlgn="base" hangingPunct="0">
        <a:spcBef>
          <a:spcPct val="0"/>
        </a:spcBef>
        <a:spcAft>
          <a:spcPct val="0"/>
        </a:spcAft>
        <a:defRPr sz="58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2pPr>
      <a:lvl3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3pPr>
      <a:lvl4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4pPr>
      <a:lvl5pPr algn="ctr" defTabSz="1217613" rtl="0" eaLnBrk="0" fontAlgn="base" hangingPunct="0">
        <a:spcBef>
          <a:spcPct val="0"/>
        </a:spcBef>
        <a:spcAft>
          <a:spcPct val="0"/>
        </a:spcAft>
        <a:defRPr sz="5800">
          <a:solidFill>
            <a:schemeClr val="tx1"/>
          </a:solidFill>
          <a:latin typeface="Calibri" pitchFamily="34" charset="0"/>
          <a:ea typeface="迷你简菱心" pitchFamily="1" charset="-122"/>
        </a:defRPr>
      </a:lvl5pPr>
      <a:lvl6pPr marL="457200" algn="ctr" defTabSz="1217613" rtl="0" fontAlgn="base">
        <a:spcBef>
          <a:spcPct val="0"/>
        </a:spcBef>
        <a:spcAft>
          <a:spcPct val="0"/>
        </a:spcAft>
        <a:defRPr sz="5800">
          <a:solidFill>
            <a:schemeClr val="tx1"/>
          </a:solidFill>
          <a:latin typeface="Calibri" pitchFamily="34" charset="0"/>
          <a:ea typeface="迷你简菱心" pitchFamily="1" charset="-122"/>
        </a:defRPr>
      </a:lvl6pPr>
      <a:lvl7pPr marL="914400" algn="ctr" defTabSz="1217613" rtl="0" fontAlgn="base">
        <a:spcBef>
          <a:spcPct val="0"/>
        </a:spcBef>
        <a:spcAft>
          <a:spcPct val="0"/>
        </a:spcAft>
        <a:defRPr sz="5800">
          <a:solidFill>
            <a:schemeClr val="tx1"/>
          </a:solidFill>
          <a:latin typeface="Calibri" pitchFamily="34" charset="0"/>
          <a:ea typeface="迷你简菱心" pitchFamily="1" charset="-122"/>
        </a:defRPr>
      </a:lvl7pPr>
      <a:lvl8pPr marL="1371600" algn="ctr" defTabSz="1217613" rtl="0" fontAlgn="base">
        <a:spcBef>
          <a:spcPct val="0"/>
        </a:spcBef>
        <a:spcAft>
          <a:spcPct val="0"/>
        </a:spcAft>
        <a:defRPr sz="5800">
          <a:solidFill>
            <a:schemeClr val="tx1"/>
          </a:solidFill>
          <a:latin typeface="Calibri" pitchFamily="34" charset="0"/>
          <a:ea typeface="迷你简菱心" pitchFamily="1" charset="-122"/>
        </a:defRPr>
      </a:lvl8pPr>
      <a:lvl9pPr marL="1828800" algn="ctr" defTabSz="1217613" rtl="0" fontAlgn="base">
        <a:spcBef>
          <a:spcPct val="0"/>
        </a:spcBef>
        <a:spcAft>
          <a:spcPct val="0"/>
        </a:spcAft>
        <a:defRPr sz="5800">
          <a:solidFill>
            <a:schemeClr val="tx1"/>
          </a:solidFill>
          <a:latin typeface="Calibri" pitchFamily="34" charset="0"/>
          <a:ea typeface="迷你简菱心" pitchFamily="1" charset="-122"/>
        </a:defRPr>
      </a:lvl9pPr>
    </p:titleStyle>
    <p:bodyStyle>
      <a:lvl1pPr marL="455613" indent="-455613" algn="l" defTabSz="1217613" rtl="0" eaLnBrk="0" fontAlgn="base" hangingPunct="0">
        <a:spcBef>
          <a:spcPct val="20000"/>
        </a:spcBef>
        <a:spcAft>
          <a:spcPct val="0"/>
        </a:spcAft>
        <a:buFont typeface="Arial" pitchFamily="34" charset="0"/>
        <a:buChar char="•"/>
        <a:defRPr sz="4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itchFamily="34" charset="0"/>
        <a:buChar char="–"/>
        <a:defRPr sz="3700">
          <a:solidFill>
            <a:schemeClr val="tx1"/>
          </a:solidFill>
          <a:latin typeface="+mn-lt"/>
          <a:ea typeface="+mn-ea"/>
        </a:defRPr>
      </a:lvl2pPr>
      <a:lvl3pPr marL="1522413" indent="-303213" algn="l" defTabSz="1217613" rtl="0" eaLnBrk="0" fontAlgn="base" hangingPunct="0">
        <a:spcBef>
          <a:spcPct val="20000"/>
        </a:spcBef>
        <a:spcAft>
          <a:spcPct val="0"/>
        </a:spcAft>
        <a:buFont typeface="Arial" pitchFamily="34" charset="0"/>
        <a:buChar char="•"/>
        <a:defRPr sz="3200">
          <a:solidFill>
            <a:schemeClr val="tx1"/>
          </a:solidFill>
          <a:latin typeface="+mn-lt"/>
          <a:ea typeface="+mn-ea"/>
        </a:defRPr>
      </a:lvl3pPr>
      <a:lvl4pPr marL="21320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4pPr>
      <a:lvl5pPr marL="2741613" indent="-303213" algn="l" defTabSz="1217613" rtl="0" eaLnBrk="0" fontAlgn="base" hangingPunct="0">
        <a:spcBef>
          <a:spcPct val="20000"/>
        </a:spcBef>
        <a:spcAft>
          <a:spcPct val="0"/>
        </a:spcAft>
        <a:buFont typeface="Arial" pitchFamily="34" charset="0"/>
        <a:buChar char="»"/>
        <a:defRPr sz="2600">
          <a:solidFill>
            <a:schemeClr val="tx1"/>
          </a:solidFill>
          <a:latin typeface="+mn-lt"/>
          <a:ea typeface="+mn-ea"/>
        </a:defRPr>
      </a:lvl5pPr>
      <a:lvl6pPr marL="31988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6pPr>
      <a:lvl7pPr marL="36560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7pPr>
      <a:lvl8pPr marL="41132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8pPr>
      <a:lvl9pPr marL="4570413" indent="-303213" algn="l" defTabSz="1217613" rtl="0" fontAlgn="base">
        <a:spcBef>
          <a:spcPct val="20000"/>
        </a:spcBef>
        <a:spcAft>
          <a:spcPct val="0"/>
        </a:spcAft>
        <a:buFont typeface="Arial" pitchFamily="34" charset="0"/>
        <a:buChar char="»"/>
        <a:defRPr sz="2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yunn14303627@gmail.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IMG_1165.JPG"/>
          <p:cNvPicPr>
            <a:picLocks noChangeAspect="1"/>
          </p:cNvPicPr>
          <p:nvPr/>
        </p:nvPicPr>
        <p:blipFill>
          <a:blip r:embed="rId3"/>
          <a:stretch>
            <a:fillRect/>
          </a:stretch>
        </p:blipFill>
        <p:spPr>
          <a:xfrm>
            <a:off x="0" y="2901936"/>
            <a:ext cx="12192000" cy="3956065"/>
          </a:xfrm>
          <a:prstGeom prst="rect">
            <a:avLst/>
          </a:prstGeom>
        </p:spPr>
      </p:pic>
      <p:sp>
        <p:nvSpPr>
          <p:cNvPr id="7" name="Rectangle 2"/>
          <p:cNvSpPr>
            <a:spLocks noGrp="1" noChangeArrowheads="1"/>
          </p:cNvSpPr>
          <p:nvPr>
            <p:ph type="ctrTitle"/>
          </p:nvPr>
        </p:nvSpPr>
        <p:spPr>
          <a:xfrm>
            <a:off x="1" y="2746479"/>
            <a:ext cx="12192001" cy="1143000"/>
          </a:xfrm>
        </p:spPr>
        <p:txBody>
          <a:bodyPr/>
          <a:lstStyle/>
          <a:p>
            <a:pPr algn="ctr" eaLnBrk="1" hangingPunct="1">
              <a:defRPr/>
            </a:pPr>
            <a: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2017</a:t>
            </a:r>
            <a:b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a:t>
            </a:r>
            <a: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12</a:t>
            </a:r>
            <a:r>
              <a:rPr lang="zh-TW" altLang="en-US"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屆戰國策</a:t>
            </a:r>
            <a: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全國創新創業競賽</a:t>
            </a:r>
            <a: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endParaRPr lang="zh-TW" altLang="en-US" sz="6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獎項設計</a:t>
            </a:r>
            <a:r>
              <a:rPr lang="en-US" altLang="zh-TW"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(3/3)</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635266" y="1193534"/>
            <a:ext cx="11364228" cy="4884504"/>
          </a:xfrm>
        </p:spPr>
        <p:txBody>
          <a:bodyPr/>
          <a:lstStyle/>
          <a:p>
            <a:pPr>
              <a:spcBef>
                <a:spcPts val="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創新創意組</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總獎金</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8</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萬</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第一名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第二名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第三名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佳作</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名，頒予獎狀</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a:p>
            <a:pPr>
              <a:spcBef>
                <a:spcPts val="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社會企業組</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總獎金</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10</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萬</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第一名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第二名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第三名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佳作</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名，頒予獎狀</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sz="3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27183"/>
            <a:ext cx="12192000" cy="1143000"/>
          </a:xfrm>
        </p:spPr>
        <p:txBody>
          <a:bodyPr/>
          <a:lstStyle/>
          <a:p>
            <a:pPr algn="ctr"/>
            <a:r>
              <a:rPr lang="zh-TW" altLang="en-US" sz="5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評選標準</a:t>
            </a:r>
            <a:endParaRPr lang="zh-TW" altLang="en-US" sz="5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學生創業組評審內容</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338667" y="1600201"/>
            <a:ext cx="11853333" cy="4525963"/>
          </a:xfrm>
        </p:spPr>
        <p:txBody>
          <a:bodyPr/>
          <a:lstStyle/>
          <a:p>
            <a:pPr lvl="1">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產品與服務之創新性、市場可行性</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 40%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公司策略及行銷策略</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團隊的專業與執行能力</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企業經濟、財務規劃與風險管理</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 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創業類公開組評選內容</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728133" y="1398282"/>
            <a:ext cx="11463867" cy="4904398"/>
          </a:xfrm>
        </p:spPr>
        <p:txBody>
          <a:bodyPr/>
          <a:lstStyle/>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產品與服務之創新性、市場可行性 </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50%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公司策略及行銷策略</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團隊的專業與執行能力</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15%</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企業經濟、財務規劃與風險管理 </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15%</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endParaRPr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創新創意學生組評審內容</a:t>
            </a:r>
            <a:endParaRPr lang="zh-TW" altLang="en-US" sz="4800" dirty="0">
              <a:solidFill>
                <a:srgbClr val="26303E"/>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創新及新穎性</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30%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市場性</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30%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可實現性</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貢獻性</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對社會及生活的改善</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endParaRPr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社會企業組評審內容</a:t>
            </a:r>
            <a:endParaRPr lang="zh-TW" altLang="en-US" sz="4800" dirty="0">
              <a:solidFill>
                <a:srgbClr val="26303E"/>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lnSpc>
                <a:spcPct val="150000"/>
              </a:lnSpc>
            </a:pPr>
            <a:r>
              <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計畫內容與社會問題關連性</a:t>
            </a:r>
            <a:r>
              <a:rPr 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30%</a:t>
            </a:r>
            <a:endPar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企劃創新與可行性</a:t>
            </a:r>
            <a:r>
              <a:rPr 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30%</a:t>
            </a:r>
            <a:endPar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商業模式與財務規劃</a:t>
            </a:r>
            <a:r>
              <a:rPr 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pPr>
            <a:r>
              <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社會效益或其影響力</a:t>
            </a:r>
            <a:r>
              <a:rPr 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20%</a:t>
            </a:r>
            <a:endParaRPr lang="zh-TW" altLang="en-US" sz="36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06613"/>
            <a:ext cx="12192000" cy="1143000"/>
          </a:xfrm>
        </p:spPr>
        <p:txBody>
          <a:bodyPr/>
          <a:lstStyle/>
          <a:p>
            <a:pPr algn="ctr"/>
            <a:r>
              <a:rPr lang="zh-TW" altLang="en-US" sz="5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競賽時程</a:t>
            </a:r>
            <a:endParaRPr lang="zh-TW" altLang="en-US" sz="5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接點 59"/>
          <p:cNvCxnSpPr/>
          <p:nvPr/>
        </p:nvCxnSpPr>
        <p:spPr bwMode="auto">
          <a:xfrm flipV="1">
            <a:off x="0" y="1824436"/>
            <a:ext cx="12192000" cy="4365"/>
          </a:xfrm>
          <a:prstGeom prst="line">
            <a:avLst/>
          </a:prstGeom>
          <a:noFill/>
          <a:ln w="38100" cap="flat" cmpd="sng" algn="ctr">
            <a:solidFill>
              <a:schemeClr val="tx1"/>
            </a:solidFill>
            <a:prstDash val="solid"/>
            <a:round/>
            <a:headEnd type="none" w="med" len="med"/>
            <a:tailEnd type="none" w="med" len="med"/>
          </a:ln>
          <a:effectLst/>
        </p:spPr>
      </p:cxnSp>
      <p:cxnSp>
        <p:nvCxnSpPr>
          <p:cNvPr id="24" name="直接连接符 2"/>
          <p:cNvCxnSpPr/>
          <p:nvPr/>
        </p:nvCxnSpPr>
        <p:spPr>
          <a:xfrm flipV="1">
            <a:off x="5113979" y="1839741"/>
            <a:ext cx="0" cy="209073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競賽時程規劃</a:t>
            </a:r>
            <a:endParaRPr lang="zh-TW" altLang="en-US" sz="4800" b="1" dirty="0">
              <a:solidFill>
                <a:srgbClr val="26303E"/>
              </a:solidFill>
              <a:latin typeface="標楷體" pitchFamily="65" charset="-120"/>
              <a:ea typeface="標楷體" pitchFamily="65" charset="-120"/>
            </a:endParaRPr>
          </a:p>
        </p:txBody>
      </p:sp>
      <p:cxnSp>
        <p:nvCxnSpPr>
          <p:cNvPr id="4" name="直接连接符 16"/>
          <p:cNvCxnSpPr/>
          <p:nvPr/>
        </p:nvCxnSpPr>
        <p:spPr>
          <a:xfrm rot="16200000" flipV="1">
            <a:off x="8731378" y="2514663"/>
            <a:ext cx="1507457" cy="5414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椭圆 4"/>
          <p:cNvSpPr/>
          <p:nvPr/>
        </p:nvSpPr>
        <p:spPr>
          <a:xfrm rot="10800000" flipV="1">
            <a:off x="1" y="2542001"/>
            <a:ext cx="2071420" cy="1088496"/>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smtClean="0">
                <a:effectLst>
                  <a:outerShdw blurRad="38100" dist="38100" dir="2700000" algn="tl">
                    <a:srgbClr val="000000">
                      <a:alpha val="43137"/>
                    </a:srgbClr>
                  </a:outerShdw>
                </a:effectLst>
                <a:latin typeface="標楷體" pitchFamily="65" charset="-120"/>
                <a:ea typeface="標楷體" pitchFamily="65" charset="-120"/>
              </a:rPr>
              <a:t>校園</a:t>
            </a:r>
            <a:r>
              <a:rPr lang="zh-CN" altLang="en-US" sz="2400" b="1" dirty="0" smtClean="0">
                <a:effectLst>
                  <a:outerShdw blurRad="38100" dist="38100" dir="2700000" algn="tl">
                    <a:srgbClr val="000000">
                      <a:alpha val="43137"/>
                    </a:srgbClr>
                  </a:outerShdw>
                </a:effectLst>
                <a:latin typeface="標楷體" pitchFamily="65" charset="-120"/>
                <a:ea typeface="標楷體" pitchFamily="65" charset="-120"/>
              </a:rPr>
              <a:t>巡講</a:t>
            </a:r>
            <a:endParaRPr lang="en-US" altLang="zh-CN" sz="2400" b="1" dirty="0" smtClean="0">
              <a:effectLst>
                <a:outerShdw blurRad="38100" dist="38100" dir="2700000" algn="tl">
                  <a:srgbClr val="000000">
                    <a:alpha val="43137"/>
                  </a:srgbClr>
                </a:outerShdw>
              </a:effectLst>
              <a:latin typeface="標楷體" pitchFamily="65" charset="-120"/>
              <a:ea typeface="標楷體" pitchFamily="65" charset="-120"/>
            </a:endParaRPr>
          </a:p>
          <a:p>
            <a:pPr algn="ctr" eaLnBrk="1" fontAlgn="auto" hangingPunct="1">
              <a:spcBef>
                <a:spcPts val="0"/>
              </a:spcBef>
              <a:spcAft>
                <a:spcPts val="0"/>
              </a:spcAft>
              <a:defRPr/>
            </a:pPr>
            <a:r>
              <a:rPr lang="zh-CN" altLang="en-US" sz="2400" b="1" dirty="0" smtClean="0">
                <a:effectLst>
                  <a:outerShdw blurRad="38100" dist="38100" dir="2700000" algn="tl">
                    <a:srgbClr val="000000">
                      <a:alpha val="43137"/>
                    </a:srgbClr>
                  </a:outerShdw>
                </a:effectLst>
                <a:latin typeface="標楷體" pitchFamily="65" charset="-120"/>
                <a:ea typeface="標楷體" pitchFamily="65" charset="-120"/>
              </a:rPr>
              <a:t>收件</a:t>
            </a:r>
            <a:endParaRPr lang="zh-CN" altLang="en-US" sz="2400" b="1" dirty="0">
              <a:effectLst>
                <a:outerShdw blurRad="38100" dist="38100" dir="2700000" algn="tl">
                  <a:srgbClr val="000000">
                    <a:alpha val="43137"/>
                  </a:srgbClr>
                </a:outerShdw>
              </a:effectLst>
              <a:latin typeface="標楷體" pitchFamily="65" charset="-120"/>
              <a:ea typeface="標楷體" pitchFamily="65" charset="-120"/>
            </a:endParaRPr>
          </a:p>
        </p:txBody>
      </p:sp>
      <p:cxnSp>
        <p:nvCxnSpPr>
          <p:cNvPr id="7" name="直接连接符 5"/>
          <p:cNvCxnSpPr/>
          <p:nvPr/>
        </p:nvCxnSpPr>
        <p:spPr>
          <a:xfrm flipV="1">
            <a:off x="1024293" y="1939280"/>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636267" flipV="1">
            <a:off x="876897" y="1705918"/>
            <a:ext cx="313267"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9" name="椭圆 8"/>
          <p:cNvSpPr/>
          <p:nvPr/>
        </p:nvSpPr>
        <p:spPr>
          <a:xfrm flipV="1">
            <a:off x="3528070" y="1716013"/>
            <a:ext cx="311151" cy="234950"/>
          </a:xfrm>
          <a:prstGeom prst="ellipse">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10" name="椭圆 9"/>
          <p:cNvSpPr/>
          <p:nvPr/>
        </p:nvSpPr>
        <p:spPr>
          <a:xfrm flipV="1">
            <a:off x="9301397" y="1706960"/>
            <a:ext cx="313267" cy="234950"/>
          </a:xfrm>
          <a:prstGeom prst="ellipse">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12" name="椭圆 12"/>
          <p:cNvSpPr/>
          <p:nvPr/>
        </p:nvSpPr>
        <p:spPr>
          <a:xfrm flipV="1">
            <a:off x="4974259" y="1697906"/>
            <a:ext cx="313267" cy="234950"/>
          </a:xfrm>
          <a:prstGeom prst="ellipse">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13" name="椭圆 13"/>
          <p:cNvSpPr/>
          <p:nvPr/>
        </p:nvSpPr>
        <p:spPr>
          <a:xfrm flipV="1">
            <a:off x="2771520" y="4409071"/>
            <a:ext cx="1872000" cy="139064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15" name="椭圆 17"/>
          <p:cNvSpPr/>
          <p:nvPr/>
        </p:nvSpPr>
        <p:spPr>
          <a:xfrm flipV="1">
            <a:off x="4179789" y="3229834"/>
            <a:ext cx="1868380" cy="1401285"/>
          </a:xfrm>
          <a:prstGeom prst="ellipse">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16" name="椭圆 21"/>
          <p:cNvSpPr/>
          <p:nvPr/>
        </p:nvSpPr>
        <p:spPr>
          <a:xfrm>
            <a:off x="9475959" y="3797034"/>
            <a:ext cx="2510828" cy="188312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smtClean="0">
                <a:effectLst>
                  <a:outerShdw blurRad="38100" dist="38100" dir="2700000" algn="tl">
                    <a:srgbClr val="000000">
                      <a:alpha val="43137"/>
                    </a:srgbClr>
                  </a:outerShdw>
                </a:effectLst>
                <a:latin typeface="標楷體" pitchFamily="65" charset="-120"/>
                <a:ea typeface="標楷體" pitchFamily="65" charset="-120"/>
              </a:rPr>
              <a:t>深度輔導</a:t>
            </a:r>
            <a:r>
              <a:rPr lang="en-US" altLang="zh-TW" sz="2400" b="1"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en-US" sz="2400" b="1" dirty="0" smtClean="0">
                <a:effectLst>
                  <a:outerShdw blurRad="38100" dist="38100" dir="2700000" algn="tl">
                    <a:srgbClr val="000000">
                      <a:alpha val="43137"/>
                    </a:srgbClr>
                  </a:outerShdw>
                </a:effectLst>
                <a:latin typeface="標楷體" pitchFamily="65" charset="-120"/>
                <a:ea typeface="標楷體" pitchFamily="65" charset="-120"/>
              </a:rPr>
              <a:t>海外競賽</a:t>
            </a:r>
            <a:r>
              <a:rPr lang="en-US" altLang="zh-TW" sz="2400" b="1" dirty="0" smtClean="0">
                <a:effectLst>
                  <a:outerShdw blurRad="38100" dist="38100" dir="2700000" algn="tl">
                    <a:srgbClr val="000000">
                      <a:alpha val="43137"/>
                    </a:srgbClr>
                  </a:outerShdw>
                </a:effectLst>
                <a:latin typeface="標楷體" pitchFamily="65" charset="-120"/>
                <a:ea typeface="標楷體" pitchFamily="65" charset="-120"/>
              </a:rPr>
              <a:t>)</a:t>
            </a:r>
          </a:p>
          <a:p>
            <a:pPr algn="ctr" eaLnBrk="1" fontAlgn="auto" hangingPunct="1">
              <a:spcBef>
                <a:spcPts val="0"/>
              </a:spcBef>
              <a:spcAft>
                <a:spcPts val="0"/>
              </a:spcAft>
              <a:defRPr/>
            </a:pPr>
            <a:r>
              <a:rPr lang="zh-TW" altLang="en-US" sz="2400" b="1" dirty="0" smtClean="0">
                <a:effectLst>
                  <a:outerShdw blurRad="38100" dist="38100" dir="2700000" algn="tl">
                    <a:srgbClr val="000000">
                      <a:alpha val="43137"/>
                    </a:srgbClr>
                  </a:outerShdw>
                </a:effectLst>
                <a:latin typeface="標楷體" pitchFamily="65" charset="-120"/>
                <a:ea typeface="標楷體" pitchFamily="65" charset="-120"/>
              </a:rPr>
              <a:t>業</a:t>
            </a:r>
            <a:r>
              <a:rPr lang="zh-CN" altLang="en-US" sz="2400" b="1" dirty="0" smtClean="0">
                <a:effectLst>
                  <a:outerShdw blurRad="38100" dist="38100" dir="2700000" algn="tl">
                    <a:srgbClr val="000000">
                      <a:alpha val="43137"/>
                    </a:srgbClr>
                  </a:outerShdw>
                </a:effectLst>
                <a:latin typeface="標楷體" pitchFamily="65" charset="-120"/>
                <a:ea typeface="標楷體" pitchFamily="65" charset="-120"/>
              </a:rPr>
              <a:t>師參與</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eaLnBrk="1" fontAlgn="auto" hangingPunct="1">
              <a:spcBef>
                <a:spcPts val="0"/>
              </a:spcBef>
              <a:spcAft>
                <a:spcPts val="0"/>
              </a:spcAft>
              <a:defRPr/>
            </a:pPr>
            <a:r>
              <a:rPr lang="zh-CN" altLang="en-US" sz="2400" b="1" dirty="0" smtClean="0">
                <a:effectLst>
                  <a:outerShdw blurRad="38100" dist="38100" dir="2700000" algn="tl">
                    <a:srgbClr val="000000">
                      <a:alpha val="43137"/>
                    </a:srgbClr>
                  </a:outerShdw>
                </a:effectLst>
                <a:latin typeface="標楷體" pitchFamily="65" charset="-120"/>
                <a:ea typeface="標楷體" pitchFamily="65" charset="-120"/>
              </a:rPr>
              <a:t>媒合對接</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7" name="矩形 26"/>
          <p:cNvSpPr>
            <a:spLocks noChangeArrowheads="1"/>
          </p:cNvSpPr>
          <p:nvPr/>
        </p:nvSpPr>
        <p:spPr bwMode="auto">
          <a:xfrm>
            <a:off x="2929640" y="4482823"/>
            <a:ext cx="166080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zh-TW" altLang="en-US" sz="2400" b="1" dirty="0" smtClean="0">
                <a:solidFill>
                  <a:srgbClr val="003300"/>
                </a:solidFill>
                <a:effectLst>
                  <a:outerShdw blurRad="38100" dist="38100" dir="2700000" algn="tl">
                    <a:srgbClr val="000000">
                      <a:alpha val="43137"/>
                    </a:srgbClr>
                  </a:outerShdw>
                </a:effectLst>
                <a:latin typeface="標楷體" pitchFamily="65" charset="-120"/>
                <a:ea typeface="標楷體" pitchFamily="65" charset="-120"/>
              </a:rPr>
              <a:t>計劃書</a:t>
            </a:r>
            <a:endParaRPr lang="en-US" altLang="zh-TW" sz="2400" b="1" dirty="0" smtClean="0">
              <a:solidFill>
                <a:srgbClr val="003300"/>
              </a:solidFill>
              <a:effectLst>
                <a:outerShdw blurRad="38100" dist="38100" dir="2700000" algn="tl">
                  <a:srgbClr val="000000">
                    <a:alpha val="43137"/>
                  </a:srgbClr>
                </a:outerShdw>
              </a:effectLst>
              <a:latin typeface="標楷體" pitchFamily="65" charset="-120"/>
              <a:ea typeface="標楷體" pitchFamily="65" charset="-120"/>
            </a:endParaRPr>
          </a:p>
          <a:p>
            <a:pPr algn="ctr" eaLnBrk="1" hangingPunct="1"/>
            <a:r>
              <a:rPr lang="zh-TW" altLang="en-US" sz="2400" b="1" dirty="0" smtClean="0">
                <a:solidFill>
                  <a:srgbClr val="003300"/>
                </a:solidFill>
                <a:effectLst>
                  <a:outerShdw blurRad="38100" dist="38100" dir="2700000" algn="tl">
                    <a:srgbClr val="000000">
                      <a:alpha val="43137"/>
                    </a:srgbClr>
                  </a:outerShdw>
                </a:effectLst>
                <a:latin typeface="標楷體" pitchFamily="65" charset="-120"/>
                <a:ea typeface="標楷體" pitchFamily="65" charset="-120"/>
              </a:rPr>
              <a:t>初審</a:t>
            </a:r>
            <a:endParaRPr lang="en-US" altLang="zh-TW" sz="2400" b="1" dirty="0" smtClean="0">
              <a:solidFill>
                <a:srgbClr val="003300"/>
              </a:solidFill>
              <a:effectLst>
                <a:outerShdw blurRad="38100" dist="38100" dir="2700000" algn="tl">
                  <a:srgbClr val="000000">
                    <a:alpha val="43137"/>
                  </a:srgbClr>
                </a:outerShdw>
              </a:effectLst>
              <a:latin typeface="標楷體" pitchFamily="65" charset="-120"/>
              <a:ea typeface="標楷體" pitchFamily="65" charset="-120"/>
            </a:endParaRPr>
          </a:p>
          <a:p>
            <a:pPr algn="ctr" eaLnBrk="1" hangingPunct="1"/>
            <a:r>
              <a:rPr lang="zh-TW" altLang="en-US" sz="2400" b="1" dirty="0" smtClean="0">
                <a:solidFill>
                  <a:srgbClr val="003300"/>
                </a:solidFill>
                <a:effectLst>
                  <a:outerShdw blurRad="38100" dist="38100" dir="2700000" algn="tl">
                    <a:srgbClr val="000000">
                      <a:alpha val="43137"/>
                    </a:srgbClr>
                  </a:outerShdw>
                </a:effectLst>
                <a:latin typeface="標楷體" pitchFamily="65" charset="-120"/>
                <a:ea typeface="標楷體" pitchFamily="65" charset="-120"/>
              </a:rPr>
              <a:t>線上審查</a:t>
            </a:r>
            <a:endParaRPr lang="zh-CN" altLang="en-US" sz="2400" b="1" dirty="0">
              <a:solidFill>
                <a:srgbClr val="0033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8" name="矩形 29"/>
          <p:cNvSpPr>
            <a:spLocks noChangeArrowheads="1"/>
          </p:cNvSpPr>
          <p:nvPr/>
        </p:nvSpPr>
        <p:spPr bwMode="auto">
          <a:xfrm>
            <a:off x="4068023" y="3282494"/>
            <a:ext cx="19917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zh-TW" altLang="en-US"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初審</a:t>
            </a:r>
            <a:endParaRPr lang="en-US" altLang="zh-TW"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pPr algn="ctr" eaLnBrk="1" hangingPunct="1"/>
            <a:r>
              <a:rPr lang="zh-TW" altLang="en-US"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共識會議</a:t>
            </a:r>
            <a:endParaRPr lang="en-US" altLang="zh-TW"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pPr algn="ctr" eaLnBrk="1" hangingPunct="1"/>
            <a:r>
              <a:rPr lang="zh-TW" altLang="en-US"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中華大學</a:t>
            </a:r>
            <a:endParaRPr lang="zh-CN"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9" name="矩形 32"/>
          <p:cNvSpPr>
            <a:spLocks noChangeArrowheads="1"/>
          </p:cNvSpPr>
          <p:nvPr/>
        </p:nvSpPr>
        <p:spPr bwMode="auto">
          <a:xfrm>
            <a:off x="241425" y="1324148"/>
            <a:ext cx="13923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altLang="zh-TW" sz="2000" dirty="0" smtClean="0">
                <a:solidFill>
                  <a:srgbClr val="487360"/>
                </a:solidFill>
                <a:latin typeface="標楷體" pitchFamily="65" charset="-120"/>
                <a:ea typeface="標楷體" pitchFamily="65" charset="-120"/>
              </a:rPr>
              <a:t>~3/3</a:t>
            </a:r>
            <a:r>
              <a:rPr lang="en-US" altLang="zh-CN" sz="2000" dirty="0" smtClean="0">
                <a:solidFill>
                  <a:srgbClr val="487360"/>
                </a:solidFill>
                <a:latin typeface="標楷體" pitchFamily="65" charset="-120"/>
                <a:ea typeface="標楷體" pitchFamily="65" charset="-120"/>
              </a:rPr>
              <a:t>1</a:t>
            </a:r>
            <a:endParaRPr lang="zh-CN" altLang="en-US" sz="2000" dirty="0">
              <a:solidFill>
                <a:srgbClr val="487360"/>
              </a:solidFill>
              <a:latin typeface="標楷體" pitchFamily="65" charset="-120"/>
              <a:ea typeface="標楷體" pitchFamily="65" charset="-120"/>
            </a:endParaRPr>
          </a:p>
        </p:txBody>
      </p:sp>
      <p:sp>
        <p:nvSpPr>
          <p:cNvPr id="20" name="矩形 32"/>
          <p:cNvSpPr>
            <a:spLocks noChangeArrowheads="1"/>
          </p:cNvSpPr>
          <p:nvPr/>
        </p:nvSpPr>
        <p:spPr bwMode="auto">
          <a:xfrm>
            <a:off x="2929640" y="1324310"/>
            <a:ext cx="1560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altLang="zh-TW" sz="2000"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4/8-12</a:t>
            </a:r>
            <a:endParaRPr lang="zh-CN" altLang="en-US"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21" name="矩形 32"/>
          <p:cNvSpPr>
            <a:spLocks noChangeArrowheads="1"/>
          </p:cNvSpPr>
          <p:nvPr/>
        </p:nvSpPr>
        <p:spPr bwMode="auto">
          <a:xfrm>
            <a:off x="7616982" y="1320664"/>
            <a:ext cx="10347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altLang="zh-TW" sz="2000" dirty="0" smtClean="0">
                <a:solidFill>
                  <a:srgbClr val="003300"/>
                </a:solidFill>
                <a:latin typeface="標楷體" pitchFamily="65" charset="-120"/>
                <a:ea typeface="標楷體" pitchFamily="65" charset="-120"/>
              </a:rPr>
              <a:t>4/28</a:t>
            </a:r>
            <a:endParaRPr lang="zh-CN" altLang="en-US" sz="2000" dirty="0">
              <a:solidFill>
                <a:srgbClr val="003300"/>
              </a:solidFill>
              <a:latin typeface="標楷體" pitchFamily="65" charset="-120"/>
              <a:ea typeface="標楷體" pitchFamily="65" charset="-120"/>
            </a:endParaRPr>
          </a:p>
        </p:txBody>
      </p:sp>
      <p:sp>
        <p:nvSpPr>
          <p:cNvPr id="25" name="椭圆 15"/>
          <p:cNvSpPr/>
          <p:nvPr/>
        </p:nvSpPr>
        <p:spPr>
          <a:xfrm>
            <a:off x="1346891" y="3529047"/>
            <a:ext cx="1779572" cy="1323280"/>
          </a:xfrm>
          <a:prstGeom prst="ellipse">
            <a:avLst/>
          </a:prstGeom>
          <a:solidFill>
            <a:srgbClr val="E78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latin typeface="標楷體" pitchFamily="65" charset="-120"/>
              <a:ea typeface="標楷體" pitchFamily="65" charset="-120"/>
            </a:endParaRPr>
          </a:p>
        </p:txBody>
      </p:sp>
      <p:cxnSp>
        <p:nvCxnSpPr>
          <p:cNvPr id="26" name="直接连接符 16"/>
          <p:cNvCxnSpPr/>
          <p:nvPr/>
        </p:nvCxnSpPr>
        <p:spPr>
          <a:xfrm rot="5400000" flipH="1" flipV="1">
            <a:off x="1386211" y="2666517"/>
            <a:ext cx="1711312" cy="17357"/>
          </a:xfrm>
          <a:prstGeom prst="line">
            <a:avLst/>
          </a:prstGeom>
          <a:ln>
            <a:solidFill>
              <a:srgbClr val="E78D93"/>
            </a:solidFill>
          </a:ln>
        </p:spPr>
        <p:style>
          <a:lnRef idx="1">
            <a:schemeClr val="accent1"/>
          </a:lnRef>
          <a:fillRef idx="0">
            <a:schemeClr val="accent1"/>
          </a:fillRef>
          <a:effectRef idx="0">
            <a:schemeClr val="accent1"/>
          </a:effectRef>
          <a:fontRef idx="minor">
            <a:schemeClr val="tx1"/>
          </a:fontRef>
        </p:style>
      </p:cxnSp>
      <p:sp>
        <p:nvSpPr>
          <p:cNvPr id="31" name="椭圆 9"/>
          <p:cNvSpPr/>
          <p:nvPr/>
        </p:nvSpPr>
        <p:spPr>
          <a:xfrm flipV="1">
            <a:off x="2071423" y="1679800"/>
            <a:ext cx="313267" cy="234950"/>
          </a:xfrm>
          <a:prstGeom prst="ellipse">
            <a:avLst/>
          </a:prstGeom>
          <a:solidFill>
            <a:srgbClr val="E78D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32" name="文字方塊 31"/>
          <p:cNvSpPr txBox="1"/>
          <p:nvPr/>
        </p:nvSpPr>
        <p:spPr>
          <a:xfrm>
            <a:off x="1847427" y="1332439"/>
            <a:ext cx="574196" cy="400110"/>
          </a:xfrm>
          <a:prstGeom prst="rect">
            <a:avLst/>
          </a:prstGeom>
          <a:noFill/>
        </p:spPr>
        <p:txBody>
          <a:bodyPr wrap="none" rtlCol="0">
            <a:spAutoFit/>
          </a:bodyPr>
          <a:lstStyle/>
          <a:p>
            <a:r>
              <a:rPr lang="en-US" altLang="zh-TW" sz="2000" b="1" dirty="0" smtClean="0">
                <a:solidFill>
                  <a:srgbClr val="E78D93"/>
                </a:solidFill>
                <a:latin typeface="標楷體" pitchFamily="65" charset="-120"/>
                <a:ea typeface="標楷體" pitchFamily="65" charset="-120"/>
              </a:rPr>
              <a:t>4/7</a:t>
            </a:r>
            <a:endParaRPr lang="zh-TW" altLang="en-US" sz="2000" b="1" dirty="0">
              <a:solidFill>
                <a:srgbClr val="E78D93"/>
              </a:solidFill>
              <a:latin typeface="標楷體" pitchFamily="65" charset="-120"/>
              <a:ea typeface="標楷體" pitchFamily="65" charset="-120"/>
            </a:endParaRPr>
          </a:p>
        </p:txBody>
      </p:sp>
      <p:cxnSp>
        <p:nvCxnSpPr>
          <p:cNvPr id="33" name="直接连接符 16"/>
          <p:cNvCxnSpPr>
            <a:stCxn id="13" idx="4"/>
          </p:cNvCxnSpPr>
          <p:nvPr/>
        </p:nvCxnSpPr>
        <p:spPr>
          <a:xfrm rot="16200000" flipV="1">
            <a:off x="2439219" y="3140768"/>
            <a:ext cx="2512008" cy="2459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1542660" y="3748303"/>
            <a:ext cx="1415772" cy="830997"/>
          </a:xfrm>
          <a:prstGeom prst="rect">
            <a:avLst/>
          </a:prstGeom>
          <a:noFill/>
        </p:spPr>
        <p:txBody>
          <a:bodyPr wrap="none" rtlCol="0">
            <a:spAutoFit/>
          </a:bodyPr>
          <a:lstStyle/>
          <a:p>
            <a:pPr algn="ctr"/>
            <a:r>
              <a:rPr lang="zh-TW" altLang="en-US"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計劃書</a:t>
            </a:r>
            <a:endParaRPr lang="en-US" altLang="zh-TW"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2400" b="1"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上傳期限</a:t>
            </a:r>
            <a:endPar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0" name="矩形 32"/>
          <p:cNvSpPr>
            <a:spLocks noChangeArrowheads="1"/>
          </p:cNvSpPr>
          <p:nvPr/>
        </p:nvSpPr>
        <p:spPr bwMode="auto">
          <a:xfrm>
            <a:off x="4352040" y="1322801"/>
            <a:ext cx="1560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altLang="zh-TW" sz="20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4/14</a:t>
            </a:r>
            <a:endParaRPr lang="zh-CN" altLang="en-US" sz="2000"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3" name="矩形 32"/>
          <p:cNvSpPr>
            <a:spLocks noChangeArrowheads="1"/>
          </p:cNvSpPr>
          <p:nvPr/>
        </p:nvSpPr>
        <p:spPr bwMode="auto">
          <a:xfrm>
            <a:off x="5873022" y="1322801"/>
            <a:ext cx="1560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altLang="zh-TW" sz="2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4/20</a:t>
            </a:r>
            <a:endParaRPr lang="zh-CN" altLang="en-US" sz="20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4" name="椭圆 13"/>
          <p:cNvSpPr/>
          <p:nvPr/>
        </p:nvSpPr>
        <p:spPr>
          <a:xfrm flipV="1">
            <a:off x="5763188" y="2126090"/>
            <a:ext cx="1872000" cy="13906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45" name="椭圆 12"/>
          <p:cNvSpPr/>
          <p:nvPr/>
        </p:nvSpPr>
        <p:spPr>
          <a:xfrm flipV="1">
            <a:off x="6553585" y="1696398"/>
            <a:ext cx="313267" cy="23495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46" name="矩形 26"/>
          <p:cNvSpPr>
            <a:spLocks noChangeArrowheads="1"/>
          </p:cNvSpPr>
          <p:nvPr/>
        </p:nvSpPr>
        <p:spPr bwMode="auto">
          <a:xfrm>
            <a:off x="5845518" y="2348608"/>
            <a:ext cx="169903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zh-TW" altLang="en-US" sz="2400" b="1" dirty="0" smtClean="0">
                <a:solidFill>
                  <a:schemeClr val="bg1"/>
                </a:solidFill>
                <a:latin typeface="標楷體" pitchFamily="65" charset="-120"/>
                <a:ea typeface="標楷體" pitchFamily="65" charset="-120"/>
              </a:rPr>
              <a:t>決審團隊入選名單公布</a:t>
            </a:r>
            <a:endParaRPr lang="zh-CN" altLang="en-US" sz="2400" b="1" dirty="0">
              <a:solidFill>
                <a:schemeClr val="bg1"/>
              </a:solidFill>
              <a:latin typeface="標楷體" pitchFamily="65" charset="-120"/>
              <a:ea typeface="標楷體" pitchFamily="65" charset="-120"/>
            </a:endParaRPr>
          </a:p>
        </p:txBody>
      </p:sp>
      <p:cxnSp>
        <p:nvCxnSpPr>
          <p:cNvPr id="47" name="直接连接符 5"/>
          <p:cNvCxnSpPr/>
          <p:nvPr/>
        </p:nvCxnSpPr>
        <p:spPr>
          <a:xfrm flipV="1">
            <a:off x="6707859" y="1801969"/>
            <a:ext cx="0" cy="895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2"/>
          <p:cNvCxnSpPr/>
          <p:nvPr/>
        </p:nvCxnSpPr>
        <p:spPr>
          <a:xfrm rot="16200000" flipV="1">
            <a:off x="6586475" y="3233675"/>
            <a:ext cx="2851463" cy="6259"/>
          </a:xfrm>
          <a:prstGeom prst="line">
            <a:avLst/>
          </a:prstGeom>
          <a:ln>
            <a:solidFill>
              <a:srgbClr val="003300"/>
            </a:solidFill>
          </a:ln>
        </p:spPr>
        <p:style>
          <a:lnRef idx="1">
            <a:schemeClr val="accent1"/>
          </a:lnRef>
          <a:fillRef idx="0">
            <a:schemeClr val="accent1"/>
          </a:fillRef>
          <a:effectRef idx="0">
            <a:schemeClr val="accent1"/>
          </a:effectRef>
          <a:fontRef idx="minor">
            <a:schemeClr val="tx1"/>
          </a:fontRef>
        </p:style>
      </p:cxnSp>
      <p:sp>
        <p:nvSpPr>
          <p:cNvPr id="50" name="椭圆 12"/>
          <p:cNvSpPr/>
          <p:nvPr/>
        </p:nvSpPr>
        <p:spPr>
          <a:xfrm flipV="1">
            <a:off x="7857284" y="1687343"/>
            <a:ext cx="313267" cy="234950"/>
          </a:xfrm>
          <a:prstGeom prst="ellipse">
            <a:avLst/>
          </a:prstGeom>
          <a:solidFill>
            <a:srgbClr val="003300"/>
          </a:solidFill>
          <a:ln w="381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51" name="椭圆 13"/>
          <p:cNvSpPr/>
          <p:nvPr/>
        </p:nvSpPr>
        <p:spPr>
          <a:xfrm flipV="1">
            <a:off x="7042745" y="3692339"/>
            <a:ext cx="1872000" cy="1390649"/>
          </a:xfrm>
          <a:prstGeom prst="ellipse">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sp>
        <p:nvSpPr>
          <p:cNvPr id="52" name="矩形 26"/>
          <p:cNvSpPr>
            <a:spLocks noChangeArrowheads="1"/>
          </p:cNvSpPr>
          <p:nvPr/>
        </p:nvSpPr>
        <p:spPr bwMode="auto">
          <a:xfrm>
            <a:off x="7159559" y="3797034"/>
            <a:ext cx="169903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zh-TW" altLang="en-US" sz="2400" b="1" dirty="0" smtClean="0">
                <a:solidFill>
                  <a:schemeClr val="bg1"/>
                </a:solidFill>
                <a:latin typeface="標楷體" pitchFamily="65" charset="-120"/>
                <a:ea typeface="標楷體" pitchFamily="65" charset="-120"/>
              </a:rPr>
              <a:t>決審簡報與小短片</a:t>
            </a:r>
            <a:endParaRPr lang="en-US" altLang="zh-TW" sz="2400" b="1" dirty="0" smtClean="0">
              <a:solidFill>
                <a:schemeClr val="bg1"/>
              </a:solidFill>
              <a:latin typeface="標楷體" pitchFamily="65" charset="-120"/>
              <a:ea typeface="標楷體" pitchFamily="65" charset="-120"/>
            </a:endParaRPr>
          </a:p>
          <a:p>
            <a:pPr algn="ctr" eaLnBrk="1" hangingPunct="1"/>
            <a:r>
              <a:rPr lang="zh-TW" altLang="en-US" sz="2400" b="1" dirty="0" smtClean="0">
                <a:solidFill>
                  <a:schemeClr val="bg1"/>
                </a:solidFill>
                <a:latin typeface="標楷體" pitchFamily="65" charset="-120"/>
                <a:ea typeface="標楷體" pitchFamily="65" charset="-120"/>
              </a:rPr>
              <a:t>繳交</a:t>
            </a:r>
            <a:endParaRPr lang="zh-CN" altLang="en-US" sz="2400" b="1" dirty="0">
              <a:solidFill>
                <a:schemeClr val="bg1"/>
              </a:solidFill>
              <a:latin typeface="標楷體" pitchFamily="65" charset="-120"/>
              <a:ea typeface="標楷體" pitchFamily="65" charset="-120"/>
            </a:endParaRPr>
          </a:p>
        </p:txBody>
      </p:sp>
      <p:sp>
        <p:nvSpPr>
          <p:cNvPr id="53" name="矩形 32"/>
          <p:cNvSpPr>
            <a:spLocks noChangeArrowheads="1"/>
          </p:cNvSpPr>
          <p:nvPr/>
        </p:nvSpPr>
        <p:spPr bwMode="auto">
          <a:xfrm>
            <a:off x="8979026" y="1319155"/>
            <a:ext cx="10347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altLang="zh-TW" sz="2000" b="1" dirty="0" smtClean="0">
                <a:solidFill>
                  <a:srgbClr val="00B0F0"/>
                </a:solidFill>
                <a:effectLst>
                  <a:outerShdw blurRad="38100" dist="38100" dir="2700000" algn="tl">
                    <a:srgbClr val="000000">
                      <a:alpha val="43137"/>
                    </a:srgbClr>
                  </a:outerShdw>
                </a:effectLst>
                <a:latin typeface="標楷體" pitchFamily="65" charset="-120"/>
                <a:ea typeface="標楷體" pitchFamily="65" charset="-120"/>
              </a:rPr>
              <a:t>5/5</a:t>
            </a:r>
            <a:endParaRPr lang="zh-CN" altLang="en-US" sz="2000" b="1" dirty="0">
              <a:solidFill>
                <a:srgbClr val="00B0F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4" name="椭圆 15"/>
          <p:cNvSpPr/>
          <p:nvPr/>
        </p:nvSpPr>
        <p:spPr>
          <a:xfrm>
            <a:off x="8563509" y="2441122"/>
            <a:ext cx="1779572" cy="13232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dirty="0">
              <a:latin typeface="標楷體" pitchFamily="65" charset="-120"/>
              <a:ea typeface="標楷體" pitchFamily="65" charset="-120"/>
            </a:endParaRPr>
          </a:p>
        </p:txBody>
      </p:sp>
      <p:sp>
        <p:nvSpPr>
          <p:cNvPr id="55" name="文字方塊 54"/>
          <p:cNvSpPr txBox="1"/>
          <p:nvPr/>
        </p:nvSpPr>
        <p:spPr>
          <a:xfrm>
            <a:off x="8619531" y="2596705"/>
            <a:ext cx="1723550" cy="1200329"/>
          </a:xfrm>
          <a:prstGeom prst="rect">
            <a:avLst/>
          </a:prstGeom>
          <a:noFill/>
        </p:spPr>
        <p:txBody>
          <a:bodyPr wrap="none" rtlCol="0">
            <a:spAutoFit/>
          </a:bodyPr>
          <a:lstStyle/>
          <a:p>
            <a:pPr algn="ctr"/>
            <a:r>
              <a:rPr lang="zh-TW" altLang="en-US" sz="24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決審與頒獎</a:t>
            </a:r>
            <a:endParaRPr lang="en-US" altLang="zh-TW" sz="24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24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新竹國賓</a:t>
            </a:r>
            <a:endParaRPr lang="en-US" altLang="zh-TW" sz="24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24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飯店</a:t>
            </a:r>
            <a:endParaRPr lang="zh-TW" altLang="en-US" sz="24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endParaRPr>
          </a:p>
        </p:txBody>
      </p:sp>
      <p:cxnSp>
        <p:nvCxnSpPr>
          <p:cNvPr id="58" name="直線接點 57"/>
          <p:cNvCxnSpPr/>
          <p:nvPr/>
        </p:nvCxnSpPr>
        <p:spPr bwMode="auto">
          <a:xfrm>
            <a:off x="1" y="1964603"/>
            <a:ext cx="11902289" cy="18107"/>
          </a:xfrm>
          <a:prstGeom prst="line">
            <a:avLst/>
          </a:prstGeom>
          <a:noFill/>
          <a:ln w="9525" cap="flat" cmpd="sng" algn="ctr">
            <a:noFill/>
            <a:prstDash val="solid"/>
            <a:round/>
            <a:headEnd type="none" w="med" len="med"/>
            <a:tailEnd type="none" w="med" len="med"/>
          </a:ln>
          <a:effectLst/>
        </p:spPr>
      </p:cxnSp>
      <p:sp>
        <p:nvSpPr>
          <p:cNvPr id="62" name="矩形 32"/>
          <p:cNvSpPr>
            <a:spLocks noChangeArrowheads="1"/>
          </p:cNvSpPr>
          <p:nvPr/>
        </p:nvSpPr>
        <p:spPr bwMode="auto">
          <a:xfrm>
            <a:off x="10256571" y="1317647"/>
            <a:ext cx="129565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altLang="zh-TW" sz="2000" b="1" dirty="0" smtClean="0">
                <a:solidFill>
                  <a:srgbClr val="92D05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2000" b="1" dirty="0" smtClean="0">
                <a:solidFill>
                  <a:srgbClr val="92D050"/>
                </a:solidFill>
                <a:effectLst>
                  <a:outerShdw blurRad="38100" dist="38100" dir="2700000" algn="tl">
                    <a:srgbClr val="000000">
                      <a:alpha val="43137"/>
                    </a:srgbClr>
                  </a:outerShdw>
                </a:effectLst>
                <a:latin typeface="標楷體" pitchFamily="65" charset="-120"/>
                <a:ea typeface="標楷體" pitchFamily="65" charset="-120"/>
              </a:rPr>
              <a:t>至</a:t>
            </a:r>
            <a:r>
              <a:rPr lang="en-US" altLang="zh-TW" sz="2000" b="1" dirty="0" smtClean="0">
                <a:solidFill>
                  <a:srgbClr val="92D050"/>
                </a:solidFill>
                <a:effectLst>
                  <a:outerShdw blurRad="38100" dist="38100" dir="2700000" algn="tl">
                    <a:srgbClr val="000000">
                      <a:alpha val="43137"/>
                    </a:srgbClr>
                  </a:outerShdw>
                </a:effectLst>
                <a:latin typeface="標楷體" pitchFamily="65" charset="-120"/>
                <a:ea typeface="標楷體" pitchFamily="65" charset="-120"/>
              </a:rPr>
              <a:t>8</a:t>
            </a:r>
            <a:r>
              <a:rPr lang="zh-TW" altLang="en-US" sz="2000" b="1" dirty="0" smtClean="0">
                <a:solidFill>
                  <a:srgbClr val="92D050"/>
                </a:solidFill>
                <a:effectLst>
                  <a:outerShdw blurRad="38100" dist="38100" dir="2700000" algn="tl">
                    <a:srgbClr val="000000">
                      <a:alpha val="43137"/>
                    </a:srgbClr>
                  </a:outerShdw>
                </a:effectLst>
                <a:latin typeface="標楷體" pitchFamily="65" charset="-120"/>
                <a:ea typeface="標楷體" pitchFamily="65" charset="-120"/>
              </a:rPr>
              <a:t>月</a:t>
            </a:r>
            <a:endParaRPr lang="zh-CN" altLang="en-US" sz="2000" b="1" dirty="0">
              <a:solidFill>
                <a:srgbClr val="92D05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3" name="椭圆 9"/>
          <p:cNvSpPr/>
          <p:nvPr/>
        </p:nvSpPr>
        <p:spPr>
          <a:xfrm flipV="1">
            <a:off x="10735868" y="1687346"/>
            <a:ext cx="313267" cy="234950"/>
          </a:xfrm>
          <a:prstGeom prst="ellipse">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標楷體" pitchFamily="65" charset="-120"/>
              <a:ea typeface="標楷體" pitchFamily="65" charset="-120"/>
            </a:endParaRPr>
          </a:p>
        </p:txBody>
      </p:sp>
      <p:cxnSp>
        <p:nvCxnSpPr>
          <p:cNvPr id="64" name="直接连接符 2"/>
          <p:cNvCxnSpPr/>
          <p:nvPr/>
        </p:nvCxnSpPr>
        <p:spPr>
          <a:xfrm rot="16200000" flipV="1">
            <a:off x="9469501" y="3232167"/>
            <a:ext cx="2851463" cy="625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46313"/>
            <a:ext cx="12192000" cy="1143000"/>
          </a:xfrm>
        </p:spPr>
        <p:txBody>
          <a:bodyPr/>
          <a:lstStyle/>
          <a:p>
            <a:pPr algn="ctr"/>
            <a:r>
              <a:rPr lang="zh-TW" altLang="en-US" sz="5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資源串接</a:t>
            </a:r>
            <a:endParaRPr lang="zh-TW" altLang="en-US" sz="5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競賽後續輔導銜接</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526282" y="1156675"/>
            <a:ext cx="11427634" cy="5201283"/>
          </a:xfrm>
        </p:spPr>
        <p:txBody>
          <a:bodyPr/>
          <a:lstStyle/>
          <a:p>
            <a:pPr>
              <a:lnSpc>
                <a:spcPct val="100000"/>
              </a:lnSpc>
              <a:spcAft>
                <a:spcPts val="600"/>
              </a:spcAft>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獲獎團隊將優先推薦參與經濟部中小企業處所屬相關輔導機制與資源銜接</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00000"/>
              </a:lnSpc>
              <a:spcAft>
                <a:spcPts val="600"/>
              </a:spcAft>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獲獎團隊可作為參與</a:t>
            </a:r>
            <a:r>
              <a:rPr 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106</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年度教育部</a:t>
            </a:r>
            <a:r>
              <a:rPr 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U-START </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計畫審查加分參考</a:t>
            </a:r>
            <a:endParaRPr lang="en-US" altLang="zh-TW"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00000"/>
              </a:lnSpc>
              <a:spcAft>
                <a:spcPts val="600"/>
              </a:spcAft>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獲獎團隊經審查委員評選得優先推薦將商品快速打樣或</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3D</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列印</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00000"/>
              </a:lnSpc>
              <a:spcAft>
                <a:spcPts val="600"/>
              </a:spcAft>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獲獎校園團隊成立公司後連結育成中心免費進駐 </a:t>
            </a:r>
            <a:r>
              <a:rPr lang="en-US" altLang="zh-TW"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6</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個月</a:t>
            </a:r>
            <a:endParaRPr lang="en-US" altLang="zh-TW"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00000"/>
              </a:lnSpc>
              <a:spcAft>
                <a:spcPts val="600"/>
              </a:spcAft>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 鏈結推薦海外相關競賽與協助軟著陸海外創業基地</a:t>
            </a:r>
            <a:endParaRPr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58417"/>
            <a:ext cx="12192000" cy="1143000"/>
          </a:xfrm>
        </p:spPr>
        <p:txBody>
          <a:bodyPr/>
          <a:lstStyle/>
          <a:p>
            <a:pPr algn="ctr"/>
            <a:r>
              <a:rPr lang="zh-TW" altLang="en-US" sz="48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大    綱</a:t>
            </a:r>
            <a:endParaRPr lang="zh-TW" altLang="en-US" sz="48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609598" y="2246243"/>
            <a:ext cx="10882267" cy="3879920"/>
          </a:xfrm>
        </p:spPr>
        <p:txBody>
          <a:bodyPr/>
          <a:lstStyle/>
          <a:p>
            <a:pPr algn="ct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競賽設計</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評選基準</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競賽時程</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資源串聯</a:t>
            </a: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gn="ctr"/>
            <a:endPar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gn="ctr"/>
            <a:endParaRPr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已洽接海外資源</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609600" y="1282700"/>
            <a:ext cx="11582400" cy="5016500"/>
          </a:xfrm>
        </p:spPr>
        <p:txBody>
          <a:bodyPr/>
          <a:lstStyle/>
          <a:p>
            <a:pPr>
              <a:lnSpc>
                <a:spcPct val="125000"/>
              </a:lnSpc>
              <a:spcBef>
                <a:spcPts val="0"/>
              </a:spcBef>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創業組前</a:t>
            </a:r>
            <a:r>
              <a:rPr lang="en-US" altLang="zh-TW"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之優勝團隊享有以下之權益</a:t>
            </a:r>
            <a:r>
              <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無強制性，視團隊參加意願</a:t>
            </a:r>
            <a:r>
              <a:rPr lang="en-US" altLang="zh-TW"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p>
          <a:p>
            <a:pPr lvl="1">
              <a:lnSpc>
                <a:spcPct val="125000"/>
              </a:lnSpc>
              <a:spcBef>
                <a:spcPts val="0"/>
              </a:spcBef>
            </a:pP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直接入選第二屆京台創業大賽決賽</a:t>
            </a:r>
            <a:endPar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25000"/>
              </a:lnSpc>
              <a:spcBef>
                <a:spcPts val="0"/>
              </a:spcBef>
            </a:pP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每個團隊提供</a:t>
            </a:r>
            <a:r>
              <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名免費機票台北</a:t>
            </a:r>
            <a:r>
              <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北京</a:t>
            </a:r>
            <a:endPar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25000"/>
              </a:lnSpc>
              <a:spcBef>
                <a:spcPts val="0"/>
              </a:spcBef>
            </a:pP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參與北京新創企業參訪</a:t>
            </a:r>
            <a:endPar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lnSpc>
                <a:spcPct val="125000"/>
              </a:lnSpc>
              <a:spcBef>
                <a:spcPts val="0"/>
              </a:spcBef>
            </a:pPr>
            <a:r>
              <a:rPr lang="zh-TW" altLang="en-US"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北京當地落地接待</a:t>
            </a:r>
            <a:endParaRPr lang="en-US" altLang="zh-TW" sz="32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25000"/>
              </a:lnSpc>
              <a:spcBef>
                <a:spcPts val="0"/>
              </a:spcBef>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以上資源由台商北京遠見育成合作提供</a:t>
            </a:r>
          </a:p>
          <a:p>
            <a:pPr lvl="1">
              <a:lnSpc>
                <a:spcPct val="125000"/>
              </a:lnSpc>
              <a:spcBef>
                <a:spcPts val="0"/>
              </a:spcBef>
              <a:buNone/>
            </a:pPr>
            <a:endPar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競賽聯絡窗口</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745067" y="1219201"/>
            <a:ext cx="10972800" cy="4525963"/>
          </a:xfrm>
        </p:spPr>
        <p:txBody>
          <a:bodyPr/>
          <a:lstStyle/>
          <a:p>
            <a:pPr>
              <a:lnSpc>
                <a:spcPct val="150000"/>
              </a:lnSpc>
              <a:spcBef>
                <a:spcPts val="0"/>
              </a:spcBef>
            </a:pP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中華大學 陳韻如 專員</a:t>
            </a:r>
          </a:p>
          <a:p>
            <a:pPr>
              <a:lnSpc>
                <a:spcPct val="150000"/>
              </a:lnSpc>
              <a:spcBef>
                <a:spcPts val="0"/>
              </a:spcBef>
            </a:pP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Tel</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03-5186695</a:t>
            </a:r>
          </a:p>
          <a:p>
            <a:pPr>
              <a:lnSpc>
                <a:spcPct val="150000"/>
              </a:lnSpc>
              <a:spcBef>
                <a:spcPts val="0"/>
              </a:spcBef>
            </a:pP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E-mail</a:t>
            </a:r>
            <a:r>
              <a:rPr lang="zh-TW" alt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hlinkClick r:id="rId2"/>
              </a:rPr>
              <a:t>yunn14303627@gmail.com</a:t>
            </a:r>
            <a:endParaRPr lang="en-US" sz="3600" b="1"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50000"/>
              </a:lnSpc>
              <a:spcBef>
                <a:spcPts val="0"/>
              </a:spcBef>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報名請至</a:t>
            </a:r>
            <a:r>
              <a:rPr lang="en-US" sz="3600" b="1" dirty="0" err="1"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Aplustart</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2017</a:t>
            </a: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第十二屆戰國策全國創新創業競賽」網站 下載相關文件</a:t>
            </a:r>
          </a:p>
          <a:p>
            <a:pPr>
              <a:lnSpc>
                <a:spcPct val="150000"/>
              </a:lnSpc>
              <a:spcBef>
                <a:spcPts val="0"/>
              </a:spcBef>
            </a:pPr>
            <a:endParaRPr lang="zh-TW" altLang="en-US" sz="3600" b="1"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337" y="830790"/>
            <a:ext cx="11716987" cy="1098468"/>
          </a:xfrm>
        </p:spPr>
        <p:txBody>
          <a:bodyPr/>
          <a:lstStyle/>
          <a:p>
            <a:pPr algn="ctr">
              <a:lnSpc>
                <a:spcPct val="125000"/>
              </a:lnSpc>
            </a:pPr>
            <a:r>
              <a:rPr lang="zh-TW" altLang="en-US"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敬邀各育成中心、新創圈夥伴與同學們</a:t>
            </a:r>
            <a: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br>
            <a:r>
              <a:rPr lang="zh-TW" altLang="en-US" sz="4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共襄盛舉</a:t>
            </a:r>
            <a:endParaRPr lang="zh-TW" altLang="en-US" sz="4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5" name="圖片 4" descr="IMG_1165.JPG"/>
          <p:cNvPicPr>
            <a:picLocks noChangeAspect="1"/>
          </p:cNvPicPr>
          <p:nvPr/>
        </p:nvPicPr>
        <p:blipFill>
          <a:blip r:embed="rId2"/>
          <a:stretch>
            <a:fillRect/>
          </a:stretch>
        </p:blipFill>
        <p:spPr>
          <a:xfrm>
            <a:off x="0" y="2901936"/>
            <a:ext cx="12192000" cy="39560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p:cNvPicPr>
            <a:picLocks noChangeAspect="1" noChangeArrowheads="1"/>
          </p:cNvPicPr>
          <p:nvPr/>
        </p:nvPicPr>
        <p:blipFill>
          <a:blip r:embed="rId3" cstate="print">
            <a:extLst>
              <a:ext uri="{28A0092B-C50C-407E-A947-70E740481C1C}">
                <a14:useLocalDpi xmlns="" xmlns:a14="http://schemas.microsoft.com/office/drawing/2010/main" val="0"/>
              </a:ext>
            </a:extLst>
          </a:blip>
          <a:srcRect t="28931"/>
          <a:stretch>
            <a:fillRect/>
          </a:stretch>
        </p:blipFill>
        <p:spPr bwMode="auto">
          <a:xfrm>
            <a:off x="0" y="-1142926"/>
            <a:ext cx="12216680" cy="377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文本框 4"/>
          <p:cNvSpPr txBox="1">
            <a:spLocks noChangeArrowheads="1"/>
          </p:cNvSpPr>
          <p:nvPr/>
        </p:nvSpPr>
        <p:spPr bwMode="auto">
          <a:xfrm>
            <a:off x="3862388" y="2564904"/>
            <a:ext cx="446722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dist" eaLnBrk="1" hangingPunct="1"/>
            <a:r>
              <a:rPr lang="en-US" altLang="zh-CN" sz="12000" dirty="0" smtClean="0">
                <a:solidFill>
                  <a:srgbClr val="2BA854"/>
                </a:solidFill>
                <a:latin typeface="Impact" pitchFamily="34" charset="0"/>
              </a:rPr>
              <a:t>2</a:t>
            </a:r>
            <a:r>
              <a:rPr lang="en-US" altLang="zh-CN" sz="12000" dirty="0" smtClean="0">
                <a:solidFill>
                  <a:srgbClr val="513087"/>
                </a:solidFill>
                <a:latin typeface="Impact" pitchFamily="34" charset="0"/>
              </a:rPr>
              <a:t>0</a:t>
            </a:r>
            <a:r>
              <a:rPr lang="en-US" altLang="zh-CN" sz="12000" dirty="0" smtClean="0">
                <a:solidFill>
                  <a:srgbClr val="DE4477"/>
                </a:solidFill>
                <a:latin typeface="Impact" pitchFamily="34" charset="0"/>
              </a:rPr>
              <a:t>1</a:t>
            </a:r>
            <a:r>
              <a:rPr lang="en-US" altLang="zh-TW" sz="12000" dirty="0">
                <a:solidFill>
                  <a:srgbClr val="FF6600"/>
                </a:solidFill>
                <a:latin typeface="Impact" pitchFamily="34" charset="0"/>
              </a:rPr>
              <a:t>7</a:t>
            </a:r>
            <a:endParaRPr lang="zh-CN" altLang="en-US" sz="12000" dirty="0">
              <a:solidFill>
                <a:srgbClr val="FF6600"/>
              </a:solidFill>
              <a:latin typeface="Impact" pitchFamily="34" charset="0"/>
            </a:endParaRPr>
          </a:p>
        </p:txBody>
      </p:sp>
      <p:sp>
        <p:nvSpPr>
          <p:cNvPr id="13317" name="圆角矩形 6"/>
          <p:cNvSpPr>
            <a:spLocks noChangeArrowheads="1"/>
          </p:cNvSpPr>
          <p:nvPr/>
        </p:nvSpPr>
        <p:spPr bwMode="auto">
          <a:xfrm>
            <a:off x="3575720" y="5661248"/>
            <a:ext cx="5040560" cy="864096"/>
          </a:xfrm>
          <a:prstGeom prst="roundRect">
            <a:avLst>
              <a:gd name="adj" fmla="val 16667"/>
            </a:avLst>
          </a:prstGeom>
          <a:noFill/>
          <a:ln w="3175">
            <a:solidFill>
              <a:srgbClr val="595959"/>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 name="矩形 2"/>
          <p:cNvSpPr/>
          <p:nvPr/>
        </p:nvSpPr>
        <p:spPr>
          <a:xfrm>
            <a:off x="3048000" y="5661248"/>
            <a:ext cx="6096000" cy="830997"/>
          </a:xfrm>
          <a:prstGeom prst="rect">
            <a:avLst/>
          </a:prstGeom>
        </p:spPr>
        <p:txBody>
          <a:bodyPr>
            <a:spAutoFit/>
          </a:bodyPr>
          <a:lstStyle/>
          <a:p>
            <a:pPr algn="ctr" eaLnBrk="1" hangingPunct="1"/>
            <a:r>
              <a:rPr lang="zh-TW" altLang="en-US" sz="2400" dirty="0" smtClean="0">
                <a:latin typeface="Heiti SC Medium"/>
                <a:ea typeface="Heiti SC Medium"/>
                <a:cs typeface="Heiti SC Medium"/>
              </a:rPr>
              <a:t>臺灣賽事初步規劃方案</a:t>
            </a:r>
            <a:endParaRPr lang="en-US" altLang="zh-TW" sz="2400" dirty="0">
              <a:latin typeface="Heiti SC Medium"/>
              <a:ea typeface="Heiti SC Medium"/>
              <a:cs typeface="Heiti SC Medium"/>
            </a:endParaRPr>
          </a:p>
          <a:p>
            <a:pPr algn="ctr" eaLnBrk="1" hangingPunct="1"/>
            <a:r>
              <a:rPr lang="zh-TW" altLang="en-US" sz="2400" dirty="0" smtClean="0">
                <a:latin typeface="Heiti SC Medium"/>
                <a:ea typeface="Heiti SC Medium"/>
                <a:cs typeface="Heiti SC Medium"/>
              </a:rPr>
              <a:t>提案人：北京遠見育成孵化器  </a:t>
            </a:r>
            <a:endParaRPr lang="en-US" altLang="zh-TW" sz="2400" dirty="0">
              <a:latin typeface="Heiti SC Medium"/>
              <a:ea typeface="Heiti SC Medium"/>
              <a:cs typeface="Heiti SC Medium"/>
            </a:endParaRPr>
          </a:p>
        </p:txBody>
      </p:sp>
      <p:sp>
        <p:nvSpPr>
          <p:cNvPr id="5" name="矩形 4"/>
          <p:cNvSpPr/>
          <p:nvPr/>
        </p:nvSpPr>
        <p:spPr>
          <a:xfrm>
            <a:off x="1502435" y="4161854"/>
            <a:ext cx="9187130" cy="923330"/>
          </a:xfrm>
          <a:prstGeom prst="rect">
            <a:avLst/>
          </a:prstGeom>
        </p:spPr>
        <p:txBody>
          <a:bodyPr wrap="none">
            <a:spAutoFit/>
          </a:bodyPr>
          <a:lstStyle/>
          <a:p>
            <a:pPr algn="ctr" eaLnBrk="1" hangingPunct="1"/>
            <a:r>
              <a:rPr lang="zh-CN" altLang="en-US" sz="5400" dirty="0" smtClean="0">
                <a:uFill>
                  <a:solidFill>
                    <a:srgbClr val="F5BD1B"/>
                  </a:solidFill>
                </a:uFill>
                <a:latin typeface="Heiti SC Medium"/>
                <a:ea typeface="Heiti SC Medium"/>
                <a:cs typeface="Heiti SC Medium"/>
              </a:rPr>
              <a:t>第二屆京台青年創新創業大賽</a:t>
            </a:r>
            <a:endParaRPr lang="en-US" altLang="zh-CN" sz="5400" dirty="0">
              <a:uFill>
                <a:solidFill>
                  <a:srgbClr val="F5BD1B"/>
                </a:solidFill>
              </a:uFill>
              <a:latin typeface="Heiti SC Medium"/>
              <a:ea typeface="Heiti SC Medium"/>
              <a:cs typeface="Heiti SC Medium"/>
            </a:endParaRPr>
          </a:p>
        </p:txBody>
      </p:sp>
      <p:cxnSp>
        <p:nvCxnSpPr>
          <p:cNvPr id="7" name="直線接點 6"/>
          <p:cNvCxnSpPr/>
          <p:nvPr/>
        </p:nvCxnSpPr>
        <p:spPr bwMode="auto">
          <a:xfrm>
            <a:off x="1566970" y="5085184"/>
            <a:ext cx="9058061" cy="0"/>
          </a:xfrm>
          <a:prstGeom prst="line">
            <a:avLst/>
          </a:prstGeom>
          <a:solidFill>
            <a:schemeClr val="accent1"/>
          </a:solidFill>
          <a:ln w="57150" cap="flat" cmpd="thickThin" algn="ctr">
            <a:solidFill>
              <a:srgbClr val="FDB50A"/>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p:cNvPicPr>
            <a:picLocks noChangeAspect="1"/>
          </p:cNvPicPr>
          <p:nvPr/>
        </p:nvPicPr>
        <p:blipFill rotWithShape="1">
          <a:blip r:embed="rId2"/>
          <a:srcRect l="47910"/>
          <a:stretch/>
        </p:blipFill>
        <p:spPr>
          <a:xfrm>
            <a:off x="7450012" y="802193"/>
            <a:ext cx="6350844" cy="6055807"/>
          </a:xfrm>
          <a:prstGeom prst="rect">
            <a:avLst/>
          </a:prstGeom>
        </p:spPr>
      </p:pic>
      <p:pic>
        <p:nvPicPr>
          <p:cNvPr id="33"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矩形 33"/>
          <p:cNvSpPr/>
          <p:nvPr/>
        </p:nvSpPr>
        <p:spPr>
          <a:xfrm>
            <a:off x="1958008" y="292155"/>
            <a:ext cx="1620957" cy="523220"/>
          </a:xfrm>
          <a:prstGeom prst="rect">
            <a:avLst/>
          </a:prstGeom>
        </p:spPr>
        <p:txBody>
          <a:bodyPr wrap="none">
            <a:spAutoFit/>
          </a:bodyPr>
          <a:lstStyle/>
          <a:p>
            <a:r>
              <a:rPr lang="zh-TW" altLang="en-US" sz="2800" dirty="0">
                <a:solidFill>
                  <a:srgbClr val="767171"/>
                </a:solidFill>
                <a:latin typeface="Hiragino Sans GB W6"/>
                <a:ea typeface="Hiragino Sans GB W6"/>
                <a:cs typeface="Hiragino Sans GB W6"/>
              </a:rPr>
              <a:t>活動效</a:t>
            </a:r>
            <a:r>
              <a:rPr lang="zh-TW" altLang="en-US" sz="2800" dirty="0" smtClean="0">
                <a:solidFill>
                  <a:srgbClr val="767171"/>
                </a:solidFill>
                <a:latin typeface="Hiragino Sans GB W6"/>
                <a:ea typeface="Hiragino Sans GB W6"/>
                <a:cs typeface="Hiragino Sans GB W6"/>
              </a:rPr>
              <a:t>益</a:t>
            </a:r>
            <a:endParaRPr lang="zh-TW" altLang="en-US" sz="2800" dirty="0">
              <a:solidFill>
                <a:srgbClr val="767171"/>
              </a:solidFill>
              <a:latin typeface="Hiragino Sans GB W6"/>
              <a:ea typeface="Hiragino Sans GB W6"/>
              <a:cs typeface="Hiragino Sans GB W6"/>
            </a:endParaRPr>
          </a:p>
        </p:txBody>
      </p:sp>
      <p:sp>
        <p:nvSpPr>
          <p:cNvPr id="52" name="文字方塊 51"/>
          <p:cNvSpPr txBox="1"/>
          <p:nvPr/>
        </p:nvSpPr>
        <p:spPr>
          <a:xfrm>
            <a:off x="2901455" y="1124744"/>
            <a:ext cx="8290083" cy="1138773"/>
          </a:xfrm>
          <a:prstGeom prst="rect">
            <a:avLst/>
          </a:prstGeom>
          <a:noFill/>
        </p:spPr>
        <p:txBody>
          <a:bodyPr wrap="square" rtlCol="0">
            <a:spAutoFit/>
          </a:bodyPr>
          <a:lstStyle/>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促進兩岸創新交流活動，為兩岸青年活動注入新能量</a:t>
            </a:r>
            <a:endParaRPr lang="en-US" altLang="zh-TW" sz="2000" dirty="0" smtClean="0">
              <a:solidFill>
                <a:schemeClr val="bg2">
                  <a:lumMod val="25000"/>
                </a:schemeClr>
              </a:solidFill>
              <a:latin typeface="Calibri" charset="0"/>
              <a:ea typeface="微软雅黑" charset="0"/>
              <a:cs typeface="微软雅黑" charset="0"/>
            </a:endParaRPr>
          </a:p>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穩固建構</a:t>
            </a:r>
            <a:r>
              <a:rPr lang="zh-CN" altLang="en-US" sz="2000" dirty="0" smtClean="0">
                <a:solidFill>
                  <a:schemeClr val="bg2">
                    <a:lumMod val="25000"/>
                  </a:schemeClr>
                </a:solidFill>
                <a:latin typeface="Calibri" charset="0"/>
                <a:ea typeface="微软雅黑" charset="0"/>
                <a:cs typeface="微软雅黑" charset="0"/>
              </a:rPr>
              <a:t>兩岸創新創業合作</a:t>
            </a:r>
            <a:endParaRPr lang="en-US" altLang="zh-TW" sz="2000" dirty="0">
              <a:solidFill>
                <a:schemeClr val="bg2">
                  <a:lumMod val="25000"/>
                </a:schemeClr>
              </a:solidFill>
              <a:latin typeface="Calibri" charset="0"/>
              <a:ea typeface="微软雅黑" charset="0"/>
              <a:cs typeface="微软雅黑" charset="0"/>
            </a:endParaRPr>
          </a:p>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台灣</a:t>
            </a:r>
            <a:r>
              <a:rPr lang="zh-TW" altLang="zh-TW" sz="2000" dirty="0" smtClean="0">
                <a:solidFill>
                  <a:schemeClr val="bg2">
                    <a:lumMod val="25000"/>
                  </a:schemeClr>
                </a:solidFill>
                <a:latin typeface="Calibri" charset="0"/>
                <a:ea typeface="微软雅黑" charset="0"/>
                <a:cs typeface="微软雅黑" charset="0"/>
              </a:rPr>
              <a:t>複賽</a:t>
            </a:r>
            <a:r>
              <a:rPr lang="zh-TW" altLang="en-US" sz="2000" dirty="0" smtClean="0">
                <a:solidFill>
                  <a:schemeClr val="bg2">
                    <a:lumMod val="25000"/>
                  </a:schemeClr>
                </a:solidFill>
                <a:latin typeface="Calibri" charset="0"/>
                <a:ea typeface="微软雅黑" charset="0"/>
                <a:cs typeface="微软雅黑" charset="0"/>
              </a:rPr>
              <a:t>預估將有</a:t>
            </a:r>
            <a:r>
              <a:rPr lang="zh-CN" altLang="zh-TW" sz="2800" dirty="0">
                <a:solidFill>
                  <a:srgbClr val="DB0003"/>
                </a:solidFill>
                <a:latin typeface="Microsoft YaHei"/>
                <a:ea typeface="微软雅黑" charset="0"/>
                <a:cs typeface="Microsoft YaHei"/>
              </a:rPr>
              <a:t>3</a:t>
            </a:r>
            <a:r>
              <a:rPr lang="en-US" altLang="zh-TW" sz="2800" dirty="0" smtClean="0">
                <a:solidFill>
                  <a:srgbClr val="DB0003"/>
                </a:solidFill>
                <a:latin typeface="Microsoft YaHei"/>
                <a:ea typeface="微软雅黑" charset="0"/>
                <a:cs typeface="Microsoft YaHei"/>
              </a:rPr>
              <a:t>000</a:t>
            </a:r>
            <a:r>
              <a:rPr lang="zh-TW" altLang="en-US" sz="2000" dirty="0">
                <a:solidFill>
                  <a:schemeClr val="bg2">
                    <a:lumMod val="25000"/>
                  </a:schemeClr>
                </a:solidFill>
                <a:latin typeface="Calibri" charset="0"/>
                <a:ea typeface="微软雅黑" charset="0"/>
                <a:cs typeface="微软雅黑" charset="0"/>
              </a:rPr>
              <a:t>人</a:t>
            </a:r>
            <a:r>
              <a:rPr lang="zh-TW" altLang="en-US" sz="2000" dirty="0" smtClean="0">
                <a:solidFill>
                  <a:schemeClr val="bg2">
                    <a:lumMod val="25000"/>
                  </a:schemeClr>
                </a:solidFill>
                <a:latin typeface="Calibri" charset="0"/>
                <a:ea typeface="微软雅黑" charset="0"/>
                <a:cs typeface="微软雅黑" charset="0"/>
              </a:rPr>
              <a:t>以上的現場參與人次</a:t>
            </a:r>
            <a:endParaRPr lang="en-US" altLang="zh-TW" sz="2000" dirty="0" smtClean="0">
              <a:solidFill>
                <a:schemeClr val="bg2">
                  <a:lumMod val="25000"/>
                </a:schemeClr>
              </a:solidFill>
              <a:latin typeface="Calibri" charset="0"/>
              <a:ea typeface="微软雅黑" charset="0"/>
              <a:cs typeface="微软雅黑" charset="0"/>
            </a:endParaRPr>
          </a:p>
        </p:txBody>
      </p:sp>
      <p:sp>
        <p:nvSpPr>
          <p:cNvPr id="53" name="文字方塊 52"/>
          <p:cNvSpPr txBox="1"/>
          <p:nvPr/>
        </p:nvSpPr>
        <p:spPr>
          <a:xfrm>
            <a:off x="2916538" y="2404045"/>
            <a:ext cx="8290083" cy="1384995"/>
          </a:xfrm>
          <a:prstGeom prst="rect">
            <a:avLst/>
          </a:prstGeom>
          <a:noFill/>
        </p:spPr>
        <p:txBody>
          <a:bodyPr wrap="square" rtlCol="0">
            <a:spAutoFit/>
          </a:bodyPr>
          <a:lstStyle/>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預估兩岸媒體參與家數超過</a:t>
            </a:r>
            <a:r>
              <a:rPr lang="en-US" altLang="zh-TW" sz="2800" dirty="0" smtClean="0">
                <a:solidFill>
                  <a:srgbClr val="DB0003"/>
                </a:solidFill>
                <a:latin typeface="Calibri" charset="0"/>
                <a:ea typeface="微软雅黑" charset="0"/>
                <a:cs typeface="微软雅黑" charset="0"/>
              </a:rPr>
              <a:t>30</a:t>
            </a:r>
            <a:r>
              <a:rPr lang="zh-TW" altLang="en-US" sz="2000" dirty="0" smtClean="0">
                <a:solidFill>
                  <a:schemeClr val="bg2">
                    <a:lumMod val="25000"/>
                  </a:schemeClr>
                </a:solidFill>
                <a:latin typeface="Calibri" charset="0"/>
                <a:ea typeface="微软雅黑" charset="0"/>
                <a:cs typeface="微软雅黑" charset="0"/>
              </a:rPr>
              <a:t>家</a:t>
            </a:r>
            <a:endParaRPr lang="en-US" altLang="zh-TW" sz="2000" dirty="0" smtClean="0">
              <a:solidFill>
                <a:schemeClr val="bg2">
                  <a:lumMod val="25000"/>
                </a:schemeClr>
              </a:solidFill>
              <a:latin typeface="Calibri" charset="0"/>
              <a:ea typeface="微软雅黑" charset="0"/>
              <a:cs typeface="微软雅黑" charset="0"/>
            </a:endParaRPr>
          </a:p>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平面報導篇數超過</a:t>
            </a:r>
            <a:r>
              <a:rPr lang="en-US" altLang="zh-TW" sz="2800" dirty="0" smtClean="0">
                <a:solidFill>
                  <a:srgbClr val="DB0003"/>
                </a:solidFill>
                <a:latin typeface="Calibri" charset="0"/>
                <a:ea typeface="微软雅黑" charset="0"/>
                <a:cs typeface="微软雅黑" charset="0"/>
              </a:rPr>
              <a:t>100</a:t>
            </a:r>
            <a:r>
              <a:rPr lang="zh-TW" altLang="en-US" sz="2000" dirty="0" smtClean="0">
                <a:solidFill>
                  <a:schemeClr val="bg2">
                    <a:lumMod val="25000"/>
                  </a:schemeClr>
                </a:solidFill>
                <a:latin typeface="Calibri" charset="0"/>
                <a:ea typeface="微软雅黑" charset="0"/>
                <a:cs typeface="微软雅黑" charset="0"/>
              </a:rPr>
              <a:t>篇</a:t>
            </a:r>
            <a:endParaRPr lang="en-US" altLang="zh-TW" sz="2000" dirty="0" smtClean="0">
              <a:solidFill>
                <a:schemeClr val="bg2">
                  <a:lumMod val="25000"/>
                </a:schemeClr>
              </a:solidFill>
              <a:latin typeface="Calibri" charset="0"/>
              <a:ea typeface="微软雅黑" charset="0"/>
              <a:cs typeface="微软雅黑" charset="0"/>
            </a:endParaRPr>
          </a:p>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影音報導則數超過</a:t>
            </a:r>
            <a:r>
              <a:rPr lang="en-US" altLang="zh-TW" sz="2800" dirty="0" smtClean="0">
                <a:solidFill>
                  <a:srgbClr val="DB0003"/>
                </a:solidFill>
                <a:latin typeface="Calibri" charset="0"/>
                <a:ea typeface="微软雅黑" charset="0"/>
                <a:cs typeface="微软雅黑" charset="0"/>
              </a:rPr>
              <a:t>30</a:t>
            </a:r>
            <a:r>
              <a:rPr lang="zh-TW" altLang="en-US" sz="2000" dirty="0" smtClean="0">
                <a:solidFill>
                  <a:schemeClr val="bg2">
                    <a:lumMod val="25000"/>
                  </a:schemeClr>
                </a:solidFill>
                <a:latin typeface="Calibri" charset="0"/>
                <a:ea typeface="微软雅黑" charset="0"/>
                <a:cs typeface="微软雅黑" charset="0"/>
              </a:rPr>
              <a:t>則</a:t>
            </a:r>
            <a:endParaRPr lang="zh-TW" altLang="en-US" sz="2000" dirty="0">
              <a:solidFill>
                <a:schemeClr val="bg2">
                  <a:lumMod val="25000"/>
                </a:schemeClr>
              </a:solidFill>
              <a:latin typeface="Calibri" charset="0"/>
              <a:ea typeface="微软雅黑" charset="0"/>
              <a:cs typeface="微软雅黑" charset="0"/>
            </a:endParaRPr>
          </a:p>
        </p:txBody>
      </p:sp>
      <p:sp>
        <p:nvSpPr>
          <p:cNvPr id="54" name="文字方塊 53"/>
          <p:cNvSpPr txBox="1"/>
          <p:nvPr/>
        </p:nvSpPr>
        <p:spPr>
          <a:xfrm>
            <a:off x="2892292" y="3789040"/>
            <a:ext cx="8290083" cy="1446550"/>
          </a:xfrm>
          <a:prstGeom prst="rect">
            <a:avLst/>
          </a:prstGeom>
          <a:noFill/>
        </p:spPr>
        <p:txBody>
          <a:bodyPr wrap="square" rtlCol="0">
            <a:spAutoFit/>
          </a:bodyPr>
          <a:lstStyle/>
          <a:p>
            <a:pPr marL="342900" indent="-342900">
              <a:buFont typeface="Wingdings" pitchFamily="2" charset="2"/>
              <a:buChar char="ü"/>
            </a:pPr>
            <a:r>
              <a:rPr lang="zh-TW" altLang="en-US" sz="2000" dirty="0" smtClean="0">
                <a:solidFill>
                  <a:schemeClr val="bg2">
                    <a:lumMod val="25000"/>
                  </a:schemeClr>
                </a:solidFill>
                <a:latin typeface="Microsoft YaHei"/>
                <a:ea typeface="微软雅黑" charset="0"/>
                <a:cs typeface="Microsoft YaHei"/>
              </a:rPr>
              <a:t>預估臺灣將有</a:t>
            </a:r>
            <a:r>
              <a:rPr lang="zh-TW" altLang="zh-TW" sz="2800" dirty="0" smtClean="0">
                <a:solidFill>
                  <a:srgbClr val="DB0003"/>
                </a:solidFill>
                <a:latin typeface="Microsoft YaHei"/>
                <a:ea typeface="微软雅黑" charset="0"/>
                <a:cs typeface="Microsoft YaHei"/>
              </a:rPr>
              <a:t>8</a:t>
            </a:r>
            <a:r>
              <a:rPr lang="en-US" altLang="zh-TW" sz="2800" dirty="0" smtClean="0">
                <a:solidFill>
                  <a:srgbClr val="DB0003"/>
                </a:solidFill>
                <a:latin typeface="Microsoft YaHei"/>
                <a:ea typeface="微软雅黑" charset="0"/>
                <a:cs typeface="Microsoft YaHei"/>
              </a:rPr>
              <a:t>00</a:t>
            </a:r>
            <a:r>
              <a:rPr lang="zh-TW" altLang="en-US" sz="2000" dirty="0" smtClean="0">
                <a:solidFill>
                  <a:schemeClr val="bg2">
                    <a:lumMod val="25000"/>
                  </a:schemeClr>
                </a:solidFill>
                <a:latin typeface="Microsoft YaHei"/>
                <a:ea typeface="微软雅黑" charset="0"/>
                <a:cs typeface="Microsoft YaHei"/>
              </a:rPr>
              <a:t>個以上創業項目報名參與</a:t>
            </a:r>
            <a:endParaRPr lang="en-US" altLang="zh-TW" sz="2000" dirty="0" smtClean="0">
              <a:solidFill>
                <a:schemeClr val="bg2">
                  <a:lumMod val="25000"/>
                </a:schemeClr>
              </a:solidFill>
              <a:latin typeface="Microsoft YaHei"/>
              <a:ea typeface="微软雅黑" charset="0"/>
              <a:cs typeface="Microsoft YaHei"/>
            </a:endParaRPr>
          </a:p>
          <a:p>
            <a:pPr marL="342900" indent="-342900">
              <a:buFont typeface="Wingdings" pitchFamily="2" charset="2"/>
              <a:buChar char="ü"/>
            </a:pPr>
            <a:r>
              <a:rPr lang="zh-TW" altLang="en-US" sz="2000" dirty="0" smtClean="0">
                <a:solidFill>
                  <a:schemeClr val="bg2">
                    <a:lumMod val="25000"/>
                  </a:schemeClr>
                </a:solidFill>
                <a:latin typeface="Microsoft YaHei"/>
                <a:ea typeface="微软雅黑" charset="0"/>
                <a:cs typeface="Microsoft YaHei"/>
              </a:rPr>
              <a:t>促使臺灣與大陸創新生態圈更緊密結合</a:t>
            </a:r>
            <a:endParaRPr lang="en-US" altLang="zh-TW" sz="2000" dirty="0" smtClean="0">
              <a:solidFill>
                <a:schemeClr val="bg2">
                  <a:lumMod val="25000"/>
                </a:schemeClr>
              </a:solidFill>
              <a:latin typeface="Microsoft YaHei"/>
              <a:ea typeface="微软雅黑" charset="0"/>
              <a:cs typeface="Microsoft YaHei"/>
            </a:endParaRPr>
          </a:p>
          <a:p>
            <a:pPr marL="342900" indent="-342900">
              <a:buFont typeface="Wingdings" pitchFamily="2" charset="2"/>
              <a:buChar char="ü"/>
            </a:pPr>
            <a:r>
              <a:rPr lang="zh-TW" altLang="en-US" sz="2000" dirty="0" smtClean="0">
                <a:solidFill>
                  <a:schemeClr val="bg2">
                    <a:lumMod val="25000"/>
                  </a:schemeClr>
                </a:solidFill>
                <a:latin typeface="Microsoft YaHei"/>
                <a:ea typeface="微软雅黑" charset="0"/>
                <a:cs typeface="Microsoft YaHei"/>
              </a:rPr>
              <a:t>促使團隊項日積極至北京落地</a:t>
            </a:r>
            <a:endParaRPr lang="en-US" altLang="zh-TW" sz="2000" dirty="0" smtClean="0">
              <a:solidFill>
                <a:schemeClr val="bg2">
                  <a:lumMod val="25000"/>
                </a:schemeClr>
              </a:solidFill>
              <a:latin typeface="Microsoft YaHei"/>
              <a:ea typeface="微软雅黑" charset="0"/>
              <a:cs typeface="Microsoft YaHei"/>
            </a:endParaRPr>
          </a:p>
          <a:p>
            <a:pPr marL="342900" indent="-342900">
              <a:buFont typeface="Wingdings" pitchFamily="2" charset="2"/>
              <a:buChar char="ü"/>
            </a:pPr>
            <a:r>
              <a:rPr lang="zh-CN" altLang="en-US" sz="2000" dirty="0" smtClean="0">
                <a:solidFill>
                  <a:schemeClr val="bg2">
                    <a:lumMod val="25000"/>
                  </a:schemeClr>
                </a:solidFill>
                <a:latin typeface="Microsoft YaHei"/>
                <a:ea typeface="微软雅黑" charset="0"/>
                <a:cs typeface="Microsoft YaHei"/>
              </a:rPr>
              <a:t>打響知名度，引眾多創投接洽</a:t>
            </a:r>
            <a:endParaRPr lang="zh-TW" altLang="en-US" sz="2000" dirty="0">
              <a:solidFill>
                <a:schemeClr val="bg2">
                  <a:lumMod val="25000"/>
                </a:schemeClr>
              </a:solidFill>
              <a:latin typeface="Microsoft YaHei"/>
              <a:ea typeface="微软雅黑" charset="0"/>
              <a:cs typeface="Microsoft YaHei"/>
            </a:endParaRPr>
          </a:p>
        </p:txBody>
      </p:sp>
      <p:sp>
        <p:nvSpPr>
          <p:cNvPr id="55" name="文字方塊 54"/>
          <p:cNvSpPr txBox="1"/>
          <p:nvPr/>
        </p:nvSpPr>
        <p:spPr>
          <a:xfrm>
            <a:off x="2918485" y="5301208"/>
            <a:ext cx="8002051" cy="1261884"/>
          </a:xfrm>
          <a:prstGeom prst="rect">
            <a:avLst/>
          </a:prstGeom>
          <a:noFill/>
        </p:spPr>
        <p:txBody>
          <a:bodyPr wrap="square" rtlCol="0">
            <a:spAutoFit/>
          </a:bodyPr>
          <a:lstStyle/>
          <a:p>
            <a:pPr marL="342900" indent="-342900">
              <a:buFont typeface="Wingdings" pitchFamily="2" charset="2"/>
              <a:buChar char="ü"/>
            </a:pPr>
            <a:r>
              <a:rPr lang="zh-TW" altLang="en-US" sz="2000" dirty="0" smtClean="0">
                <a:solidFill>
                  <a:schemeClr val="bg2">
                    <a:lumMod val="25000"/>
                  </a:schemeClr>
                </a:solidFill>
                <a:latin typeface="Calibri" charset="0"/>
                <a:ea typeface="微软雅黑" charset="0"/>
                <a:cs typeface="微软雅黑" charset="0"/>
              </a:rPr>
              <a:t>將有超過</a:t>
            </a:r>
            <a:r>
              <a:rPr lang="en-US" altLang="zh-TW" sz="2800" dirty="0" smtClean="0">
                <a:solidFill>
                  <a:srgbClr val="DB0003"/>
                </a:solidFill>
                <a:latin typeface="Calibri" charset="0"/>
                <a:ea typeface="微软雅黑" charset="0"/>
                <a:cs typeface="微软雅黑" charset="0"/>
              </a:rPr>
              <a:t>50</a:t>
            </a:r>
            <a:r>
              <a:rPr lang="zh-TW" altLang="en-US" sz="2000" dirty="0" smtClean="0">
                <a:solidFill>
                  <a:schemeClr val="bg2">
                    <a:lumMod val="25000"/>
                  </a:schemeClr>
                </a:solidFill>
                <a:latin typeface="Calibri" charset="0"/>
                <a:ea typeface="微软雅黑" charset="0"/>
                <a:cs typeface="微软雅黑" charset="0"/>
              </a:rPr>
              <a:t>所臺灣高校育成中心、加速器、創業聯盟等相關單位動員參與此盛會</a:t>
            </a:r>
            <a:endParaRPr lang="en-US" altLang="zh-TW" sz="2000" dirty="0" smtClean="0">
              <a:solidFill>
                <a:schemeClr val="bg2">
                  <a:lumMod val="25000"/>
                </a:schemeClr>
              </a:solidFill>
              <a:latin typeface="Calibri" charset="0"/>
              <a:ea typeface="微软雅黑" charset="0"/>
              <a:cs typeface="微软雅黑" charset="0"/>
            </a:endParaRPr>
          </a:p>
          <a:p>
            <a:pPr marL="457200" indent="-457200">
              <a:buClr>
                <a:schemeClr val="tx1"/>
              </a:buClr>
              <a:buSzPct val="70000"/>
              <a:buFont typeface="Wingdings" charset="2"/>
              <a:buChar char="ü"/>
            </a:pPr>
            <a:r>
              <a:rPr lang="en-US" altLang="zh-TW" sz="2800" dirty="0" smtClean="0">
                <a:solidFill>
                  <a:srgbClr val="DB0003"/>
                </a:solidFill>
                <a:latin typeface="Calibri" charset="0"/>
                <a:ea typeface="微软雅黑" charset="0"/>
                <a:cs typeface="微软雅黑" charset="0"/>
              </a:rPr>
              <a:t>60</a:t>
            </a:r>
            <a:r>
              <a:rPr lang="zh-TW" altLang="en-US" sz="2000" dirty="0" smtClean="0">
                <a:solidFill>
                  <a:schemeClr val="bg2">
                    <a:lumMod val="25000"/>
                  </a:schemeClr>
                </a:solidFill>
                <a:latin typeface="Calibri" charset="0"/>
                <a:ea typeface="微软雅黑" charset="0"/>
                <a:cs typeface="微软雅黑" charset="0"/>
              </a:rPr>
              <a:t>場巡迴演講預估將有</a:t>
            </a:r>
            <a:r>
              <a:rPr lang="en-US" altLang="zh-TW" sz="2800" dirty="0" smtClean="0">
                <a:solidFill>
                  <a:srgbClr val="DB0003"/>
                </a:solidFill>
                <a:latin typeface="Calibri" charset="0"/>
                <a:ea typeface="微软雅黑" charset="0"/>
                <a:cs typeface="微软雅黑" charset="0"/>
              </a:rPr>
              <a:t>3000</a:t>
            </a:r>
            <a:r>
              <a:rPr lang="zh-CN" altLang="en-US" sz="2000" dirty="0" smtClean="0">
                <a:solidFill>
                  <a:schemeClr val="bg2">
                    <a:lumMod val="25000"/>
                  </a:schemeClr>
                </a:solidFill>
                <a:latin typeface="Calibri" charset="0"/>
                <a:ea typeface="微软雅黑" charset="0"/>
                <a:cs typeface="微软雅黑" charset="0"/>
              </a:rPr>
              <a:t>位</a:t>
            </a:r>
            <a:r>
              <a:rPr lang="zh-TW" altLang="en-US" sz="2000" dirty="0" smtClean="0">
                <a:solidFill>
                  <a:schemeClr val="bg2">
                    <a:lumMod val="25000"/>
                  </a:schemeClr>
                </a:solidFill>
                <a:latin typeface="Calibri" charset="0"/>
                <a:ea typeface="微软雅黑" charset="0"/>
                <a:cs typeface="微软雅黑" charset="0"/>
              </a:rPr>
              <a:t>以上臺灣</a:t>
            </a:r>
            <a:r>
              <a:rPr lang="zh-CN" altLang="en-US" sz="2000" dirty="0" smtClean="0">
                <a:solidFill>
                  <a:schemeClr val="bg2">
                    <a:lumMod val="25000"/>
                  </a:schemeClr>
                </a:solidFill>
                <a:latin typeface="Calibri" charset="0"/>
                <a:ea typeface="微软雅黑" charset="0"/>
                <a:cs typeface="微软雅黑" charset="0"/>
              </a:rPr>
              <a:t>高校生、青年</a:t>
            </a:r>
            <a:r>
              <a:rPr lang="zh-TW" altLang="en-US" sz="2000" dirty="0" smtClean="0">
                <a:solidFill>
                  <a:schemeClr val="bg2">
                    <a:lumMod val="25000"/>
                  </a:schemeClr>
                </a:solidFill>
                <a:latin typeface="Calibri" charset="0"/>
                <a:ea typeface="微软雅黑" charset="0"/>
                <a:cs typeface="微软雅黑" charset="0"/>
              </a:rPr>
              <a:t>參與</a:t>
            </a:r>
            <a:endParaRPr lang="zh-TW" altLang="en-US" sz="2000" dirty="0">
              <a:solidFill>
                <a:schemeClr val="bg2">
                  <a:lumMod val="25000"/>
                </a:schemeClr>
              </a:solidFill>
              <a:latin typeface="Calibri" charset="0"/>
              <a:ea typeface="微软雅黑" charset="0"/>
              <a:cs typeface="微软雅黑" charset="0"/>
            </a:endParaRPr>
          </a:p>
        </p:txBody>
      </p:sp>
      <p:grpSp>
        <p:nvGrpSpPr>
          <p:cNvPr id="56" name="群組 55"/>
          <p:cNvGrpSpPr/>
          <p:nvPr/>
        </p:nvGrpSpPr>
        <p:grpSpPr>
          <a:xfrm>
            <a:off x="326197" y="1352717"/>
            <a:ext cx="2592288" cy="5316643"/>
            <a:chOff x="1343472" y="1363549"/>
            <a:chExt cx="2592288" cy="5316643"/>
          </a:xfrm>
        </p:grpSpPr>
        <p:sp>
          <p:nvSpPr>
            <p:cNvPr id="57" name="Freeform 5"/>
            <p:cNvSpPr>
              <a:spLocks noChangeArrowheads="1"/>
            </p:cNvSpPr>
            <p:nvPr/>
          </p:nvSpPr>
          <p:spPr bwMode="auto">
            <a:xfrm>
              <a:off x="1343472" y="5789397"/>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4BAEE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8" name="Freeform 6"/>
            <p:cNvSpPr>
              <a:spLocks noEditPoints="1" noChangeArrowheads="1"/>
            </p:cNvSpPr>
            <p:nvPr/>
          </p:nvSpPr>
          <p:spPr bwMode="auto">
            <a:xfrm>
              <a:off x="1440417" y="5845658"/>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9" name="Freeform 7"/>
            <p:cNvSpPr>
              <a:spLocks noEditPoints="1" noChangeArrowheads="1"/>
            </p:cNvSpPr>
            <p:nvPr/>
          </p:nvSpPr>
          <p:spPr bwMode="auto">
            <a:xfrm>
              <a:off x="1440417" y="6526145"/>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0" name="Freeform 8"/>
            <p:cNvSpPr>
              <a:spLocks noChangeArrowheads="1"/>
            </p:cNvSpPr>
            <p:nvPr/>
          </p:nvSpPr>
          <p:spPr bwMode="auto">
            <a:xfrm>
              <a:off x="1704690" y="5474604"/>
              <a:ext cx="416995" cy="1205588"/>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 name="T12" fmla="*/ 0 60000 65536"/>
                <a:gd name="T13" fmla="*/ 0 60000 65536"/>
                <a:gd name="T14" fmla="*/ 0 60000 65536"/>
                <a:gd name="T15" fmla="*/ 0 60000 65536"/>
                <a:gd name="T16" fmla="*/ 0 60000 65536"/>
                <a:gd name="T17" fmla="*/ 0 60000 65536"/>
                <a:gd name="T18" fmla="*/ 0 w 314"/>
                <a:gd name="T19" fmla="*/ 0 h 900"/>
                <a:gd name="T20" fmla="*/ 314 w 314"/>
                <a:gd name="T21" fmla="*/ 900 h 900"/>
              </a:gdLst>
              <a:ahLst/>
              <a:cxnLst>
                <a:cxn ang="T12">
                  <a:pos x="T0" y="T1"/>
                </a:cxn>
                <a:cxn ang="T13">
                  <a:pos x="T2" y="T3"/>
                </a:cxn>
                <a:cxn ang="T14">
                  <a:pos x="T4" y="T5"/>
                </a:cxn>
                <a:cxn ang="T15">
                  <a:pos x="T6" y="T7"/>
                </a:cxn>
                <a:cxn ang="T16">
                  <a:pos x="T8" y="T9"/>
                </a:cxn>
                <a:cxn ang="T17">
                  <a:pos x="T10" y="T11"/>
                </a:cxn>
              </a:cxnLst>
              <a:rect l="T18" t="T19" r="T20" b="T21"/>
              <a:pathLst>
                <a:path w="314" h="900">
                  <a:moveTo>
                    <a:pt x="0" y="0"/>
                  </a:moveTo>
                  <a:lnTo>
                    <a:pt x="314" y="298"/>
                  </a:lnTo>
                  <a:lnTo>
                    <a:pt x="314" y="900"/>
                  </a:lnTo>
                  <a:lnTo>
                    <a:pt x="0" y="602"/>
                  </a:lnTo>
                  <a:lnTo>
                    <a:pt x="0" y="0"/>
                  </a:lnTo>
                  <a:lnTo>
                    <a:pt x="0" y="0"/>
                  </a:lnTo>
                  <a:close/>
                </a:path>
              </a:pathLst>
            </a:custGeom>
            <a:solidFill>
              <a:srgbClr val="0A6F7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1" name="Freeform 9"/>
            <p:cNvSpPr>
              <a:spLocks noEditPoints="1" noChangeArrowheads="1"/>
            </p:cNvSpPr>
            <p:nvPr/>
          </p:nvSpPr>
          <p:spPr bwMode="auto">
            <a:xfrm>
              <a:off x="1704690" y="6175185"/>
              <a:ext cx="416995" cy="435351"/>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2" name="Freeform 10"/>
            <p:cNvSpPr>
              <a:spLocks noChangeArrowheads="1"/>
            </p:cNvSpPr>
            <p:nvPr/>
          </p:nvSpPr>
          <p:spPr bwMode="auto">
            <a:xfrm>
              <a:off x="1343472" y="4421724"/>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3" name="Freeform 11"/>
            <p:cNvSpPr>
              <a:spLocks noEditPoints="1" noChangeArrowheads="1"/>
            </p:cNvSpPr>
            <p:nvPr/>
          </p:nvSpPr>
          <p:spPr bwMode="auto">
            <a:xfrm>
              <a:off x="1440417" y="4471287"/>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4" name="Freeform 12"/>
            <p:cNvSpPr>
              <a:spLocks noEditPoints="1" noChangeArrowheads="1"/>
            </p:cNvSpPr>
            <p:nvPr/>
          </p:nvSpPr>
          <p:spPr bwMode="auto">
            <a:xfrm>
              <a:off x="1440417" y="515177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5" name="Freeform 13"/>
            <p:cNvSpPr>
              <a:spLocks noChangeArrowheads="1"/>
            </p:cNvSpPr>
            <p:nvPr/>
          </p:nvSpPr>
          <p:spPr bwMode="auto">
            <a:xfrm>
              <a:off x="1704690" y="4105592"/>
              <a:ext cx="416995" cy="1206928"/>
            </a:xfrm>
            <a:custGeom>
              <a:avLst/>
              <a:gdLst>
                <a:gd name="T0" fmla="*/ 0 w 314"/>
                <a:gd name="T1" fmla="*/ 0 h 901"/>
                <a:gd name="T2" fmla="*/ 314 w 314"/>
                <a:gd name="T3" fmla="*/ 299 h 901"/>
                <a:gd name="T4" fmla="*/ 314 w 314"/>
                <a:gd name="T5" fmla="*/ 901 h 901"/>
                <a:gd name="T6" fmla="*/ 0 w 314"/>
                <a:gd name="T7" fmla="*/ 603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3"/>
                  </a:lnTo>
                  <a:lnTo>
                    <a:pt x="0" y="0"/>
                  </a:lnTo>
                  <a:lnTo>
                    <a:pt x="0" y="0"/>
                  </a:lnTo>
                  <a:close/>
                </a:path>
              </a:pathLst>
            </a:custGeom>
            <a:solidFill>
              <a:srgbClr val="D46B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6" name="Freeform 14"/>
            <p:cNvSpPr>
              <a:spLocks noEditPoints="1" noChangeArrowheads="1"/>
            </p:cNvSpPr>
            <p:nvPr/>
          </p:nvSpPr>
          <p:spPr bwMode="auto">
            <a:xfrm>
              <a:off x="1704690" y="4807512"/>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7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7" name="Freeform 15"/>
            <p:cNvSpPr>
              <a:spLocks noChangeArrowheads="1"/>
            </p:cNvSpPr>
            <p:nvPr/>
          </p:nvSpPr>
          <p:spPr bwMode="auto">
            <a:xfrm>
              <a:off x="1343472" y="3047353"/>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3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3"/>
                  </a:lnTo>
                  <a:lnTo>
                    <a:pt x="0" y="0"/>
                  </a:lnTo>
                  <a:lnTo>
                    <a:pt x="0" y="0"/>
                  </a:ln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8" name="Freeform 16"/>
            <p:cNvSpPr>
              <a:spLocks noEditPoints="1" noChangeArrowheads="1"/>
            </p:cNvSpPr>
            <p:nvPr/>
          </p:nvSpPr>
          <p:spPr bwMode="auto">
            <a:xfrm>
              <a:off x="1440417" y="3095577"/>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9" name="Freeform 17"/>
            <p:cNvSpPr>
              <a:spLocks noEditPoints="1" noChangeArrowheads="1"/>
            </p:cNvSpPr>
            <p:nvPr/>
          </p:nvSpPr>
          <p:spPr bwMode="auto">
            <a:xfrm>
              <a:off x="1440417" y="3776064"/>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0" name="Freeform 18"/>
            <p:cNvSpPr>
              <a:spLocks noChangeArrowheads="1"/>
            </p:cNvSpPr>
            <p:nvPr/>
          </p:nvSpPr>
          <p:spPr bwMode="auto">
            <a:xfrm>
              <a:off x="1704690" y="2731221"/>
              <a:ext cx="416995" cy="120692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3D494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1" name="Freeform 19"/>
            <p:cNvSpPr>
              <a:spLocks noEditPoints="1" noChangeArrowheads="1"/>
            </p:cNvSpPr>
            <p:nvPr/>
          </p:nvSpPr>
          <p:spPr bwMode="auto">
            <a:xfrm>
              <a:off x="1704690" y="3433141"/>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6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2" name="Freeform 20"/>
            <p:cNvSpPr>
              <a:spLocks noChangeArrowheads="1"/>
            </p:cNvSpPr>
            <p:nvPr/>
          </p:nvSpPr>
          <p:spPr bwMode="auto">
            <a:xfrm>
              <a:off x="1343472" y="1679681"/>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298"/>
                  </a:lnTo>
                  <a:lnTo>
                    <a:pt x="0" y="0"/>
                  </a:lnTo>
                  <a:lnTo>
                    <a:pt x="0" y="0"/>
                  </a:lnTo>
                  <a:close/>
                </a:path>
              </a:pathLst>
            </a:custGeom>
            <a:solidFill>
              <a:srgbClr val="EE764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3" name="Freeform 21"/>
            <p:cNvSpPr>
              <a:spLocks noEditPoints="1" noChangeArrowheads="1"/>
            </p:cNvSpPr>
            <p:nvPr/>
          </p:nvSpPr>
          <p:spPr bwMode="auto">
            <a:xfrm>
              <a:off x="1440417" y="172790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4" name="Freeform 22"/>
            <p:cNvSpPr>
              <a:spLocks noEditPoints="1" noChangeArrowheads="1"/>
            </p:cNvSpPr>
            <p:nvPr/>
          </p:nvSpPr>
          <p:spPr bwMode="auto">
            <a:xfrm>
              <a:off x="1440417" y="2408392"/>
              <a:ext cx="835317" cy="2143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5" name="Freeform 23"/>
            <p:cNvSpPr>
              <a:spLocks noChangeArrowheads="1"/>
            </p:cNvSpPr>
            <p:nvPr/>
          </p:nvSpPr>
          <p:spPr bwMode="auto">
            <a:xfrm>
              <a:off x="1704690" y="1363549"/>
              <a:ext cx="416995" cy="1206927"/>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CD4019"/>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6" name="Freeform 24"/>
            <p:cNvSpPr>
              <a:spLocks noEditPoints="1" noChangeArrowheads="1"/>
            </p:cNvSpPr>
            <p:nvPr/>
          </p:nvSpPr>
          <p:spPr bwMode="auto">
            <a:xfrm>
              <a:off x="1704690" y="2057432"/>
              <a:ext cx="416995" cy="435351"/>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7" name="Freeform 26"/>
            <p:cNvSpPr>
              <a:spLocks noChangeArrowheads="1"/>
            </p:cNvSpPr>
            <p:nvPr/>
          </p:nvSpPr>
          <p:spPr bwMode="auto">
            <a:xfrm>
              <a:off x="1962324" y="1447940"/>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8" name="Freeform 27"/>
            <p:cNvSpPr>
              <a:spLocks noChangeArrowheads="1"/>
            </p:cNvSpPr>
            <p:nvPr/>
          </p:nvSpPr>
          <p:spPr bwMode="auto">
            <a:xfrm>
              <a:off x="1704690" y="1363549"/>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9" name="Freeform 28"/>
            <p:cNvSpPr>
              <a:spLocks noEditPoints="1" noChangeArrowheads="1"/>
            </p:cNvSpPr>
            <p:nvPr/>
          </p:nvSpPr>
          <p:spPr bwMode="auto">
            <a:xfrm>
              <a:off x="1704689" y="1805598"/>
              <a:ext cx="2087081" cy="308095"/>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0" name="Freeform 29"/>
            <p:cNvSpPr>
              <a:spLocks noEditPoints="1" noChangeArrowheads="1"/>
            </p:cNvSpPr>
            <p:nvPr/>
          </p:nvSpPr>
          <p:spPr bwMode="auto">
            <a:xfrm>
              <a:off x="1704690" y="1413112"/>
              <a:ext cx="2124962" cy="364356"/>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1" name="Freeform 30"/>
            <p:cNvSpPr>
              <a:spLocks noChangeArrowheads="1"/>
            </p:cNvSpPr>
            <p:nvPr/>
          </p:nvSpPr>
          <p:spPr bwMode="auto">
            <a:xfrm>
              <a:off x="1962324" y="2815613"/>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2" name="Freeform 31"/>
            <p:cNvSpPr>
              <a:spLocks noChangeArrowheads="1"/>
            </p:cNvSpPr>
            <p:nvPr/>
          </p:nvSpPr>
          <p:spPr bwMode="auto">
            <a:xfrm>
              <a:off x="1704690" y="2731221"/>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3" name="Freeform 32"/>
            <p:cNvSpPr>
              <a:spLocks noEditPoints="1" noChangeArrowheads="1"/>
            </p:cNvSpPr>
            <p:nvPr/>
          </p:nvSpPr>
          <p:spPr bwMode="auto">
            <a:xfrm>
              <a:off x="1704689" y="3179968"/>
              <a:ext cx="2087081" cy="309434"/>
            </a:xfrm>
            <a:custGeom>
              <a:avLst/>
              <a:gdLst>
                <a:gd name="T0" fmla="*/ 30 w 221"/>
                <a:gd name="T1" fmla="*/ 44 h 44"/>
                <a:gd name="T2" fmla="*/ 32 w 221"/>
                <a:gd name="T3" fmla="*/ 42 h 44"/>
                <a:gd name="T4" fmla="*/ 19 w 221"/>
                <a:gd name="T5" fmla="*/ 40 h 44"/>
                <a:gd name="T6" fmla="*/ 17 w 221"/>
                <a:gd name="T7" fmla="*/ 42 h 44"/>
                <a:gd name="T8" fmla="*/ 196 w 221"/>
                <a:gd name="T9" fmla="*/ 42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2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4" name="Freeform 33"/>
            <p:cNvSpPr>
              <a:spLocks noEditPoints="1" noChangeArrowheads="1"/>
            </p:cNvSpPr>
            <p:nvPr/>
          </p:nvSpPr>
          <p:spPr bwMode="auto">
            <a:xfrm>
              <a:off x="1704690" y="2780785"/>
              <a:ext cx="2124962" cy="364356"/>
            </a:xfrm>
            <a:custGeom>
              <a:avLst/>
              <a:gdLst>
                <a:gd name="T0" fmla="*/ 30 w 225"/>
                <a:gd name="T1" fmla="*/ 0 h 52"/>
                <a:gd name="T2" fmla="*/ 32 w 225"/>
                <a:gd name="T3" fmla="*/ 2 h 52"/>
                <a:gd name="T4" fmla="*/ 19 w 225"/>
                <a:gd name="T5" fmla="*/ 4 h 52"/>
                <a:gd name="T6" fmla="*/ 17 w 225"/>
                <a:gd name="T7" fmla="*/ 2 h 52"/>
                <a:gd name="T8" fmla="*/ 224 w 225"/>
                <a:gd name="T9" fmla="*/ 48 h 52"/>
                <a:gd name="T10" fmla="*/ 225 w 225"/>
                <a:gd name="T11" fmla="*/ 50 h 52"/>
                <a:gd name="T12" fmla="*/ 224 w 225"/>
                <a:gd name="T13" fmla="*/ 52 h 52"/>
                <a:gd name="T14" fmla="*/ 222 w 225"/>
                <a:gd name="T15" fmla="*/ 51 h 52"/>
                <a:gd name="T16" fmla="*/ 224 w 225"/>
                <a:gd name="T17" fmla="*/ 48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5" name="Freeform 34"/>
            <p:cNvSpPr>
              <a:spLocks noChangeArrowheads="1"/>
            </p:cNvSpPr>
            <p:nvPr/>
          </p:nvSpPr>
          <p:spPr bwMode="auto">
            <a:xfrm>
              <a:off x="1962324" y="4189983"/>
              <a:ext cx="1962934"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6" name="Freeform 35"/>
            <p:cNvSpPr>
              <a:spLocks noChangeArrowheads="1"/>
            </p:cNvSpPr>
            <p:nvPr/>
          </p:nvSpPr>
          <p:spPr bwMode="auto">
            <a:xfrm>
              <a:off x="1962324" y="5565693"/>
              <a:ext cx="1973436" cy="798367"/>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 name="T14" fmla="*/ 0 60000 65536"/>
                <a:gd name="T15" fmla="*/ 0 60000 65536"/>
                <a:gd name="T16" fmla="*/ 0 60000 65536"/>
                <a:gd name="T17" fmla="*/ 0 60000 65536"/>
                <a:gd name="T18" fmla="*/ 0 60000 65536"/>
                <a:gd name="T19" fmla="*/ 0 60000 65536"/>
                <a:gd name="T20" fmla="*/ 0 60000 65536"/>
                <a:gd name="T21" fmla="*/ 0 w 1094"/>
                <a:gd name="T22" fmla="*/ 0 h 596"/>
                <a:gd name="T23" fmla="*/ 1094 w 1094"/>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7" name="Freeform 36"/>
            <p:cNvSpPr>
              <a:spLocks noChangeArrowheads="1"/>
            </p:cNvSpPr>
            <p:nvPr/>
          </p:nvSpPr>
          <p:spPr bwMode="auto">
            <a:xfrm>
              <a:off x="1704690" y="4105592"/>
              <a:ext cx="2208750" cy="807744"/>
            </a:xfrm>
            <a:custGeom>
              <a:avLst/>
              <a:gdLst>
                <a:gd name="T0" fmla="*/ 0 w 1231"/>
                <a:gd name="T1" fmla="*/ 0 h 603"/>
                <a:gd name="T2" fmla="*/ 1047 w 1231"/>
                <a:gd name="T3" fmla="*/ 0 h 603"/>
                <a:gd name="T4" fmla="*/ 1231 w 1231"/>
                <a:gd name="T5" fmla="*/ 299 h 603"/>
                <a:gd name="T6" fmla="*/ 1047 w 1231"/>
                <a:gd name="T7" fmla="*/ 603 h 603"/>
                <a:gd name="T8" fmla="*/ 0 w 1231"/>
                <a:gd name="T9" fmla="*/ 603 h 603"/>
                <a:gd name="T10" fmla="*/ 0 w 1231"/>
                <a:gd name="T11" fmla="*/ 0 h 603"/>
                <a:gd name="T12" fmla="*/ 0 w 1231"/>
                <a:gd name="T13" fmla="*/ 0 h 603"/>
                <a:gd name="T14" fmla="*/ 0 60000 65536"/>
                <a:gd name="T15" fmla="*/ 0 60000 65536"/>
                <a:gd name="T16" fmla="*/ 0 60000 65536"/>
                <a:gd name="T17" fmla="*/ 0 60000 65536"/>
                <a:gd name="T18" fmla="*/ 0 60000 65536"/>
                <a:gd name="T19" fmla="*/ 0 60000 65536"/>
                <a:gd name="T20" fmla="*/ 0 60000 65536"/>
                <a:gd name="T21" fmla="*/ 0 w 1231"/>
                <a:gd name="T22" fmla="*/ 0 h 603"/>
                <a:gd name="T23" fmla="*/ 1231 w 123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3">
                  <a:moveTo>
                    <a:pt x="0" y="0"/>
                  </a:moveTo>
                  <a:lnTo>
                    <a:pt x="1047" y="0"/>
                  </a:lnTo>
                  <a:lnTo>
                    <a:pt x="1231" y="299"/>
                  </a:lnTo>
                  <a:lnTo>
                    <a:pt x="1047" y="603"/>
                  </a:lnTo>
                  <a:lnTo>
                    <a:pt x="0" y="603"/>
                  </a:lnTo>
                  <a:lnTo>
                    <a:pt x="0" y="0"/>
                  </a:lnTo>
                  <a:lnTo>
                    <a:pt x="0" y="0"/>
                  </a:ln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8" name="Freeform 37"/>
            <p:cNvSpPr>
              <a:spLocks noChangeArrowheads="1"/>
            </p:cNvSpPr>
            <p:nvPr/>
          </p:nvSpPr>
          <p:spPr bwMode="auto">
            <a:xfrm>
              <a:off x="1704690" y="5474604"/>
              <a:ext cx="2220568" cy="80640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303"/>
                  </a:lnTo>
                  <a:lnTo>
                    <a:pt x="1047" y="602"/>
                  </a:lnTo>
                  <a:lnTo>
                    <a:pt x="0" y="602"/>
                  </a:lnTo>
                  <a:lnTo>
                    <a:pt x="0" y="0"/>
                  </a:lnTo>
                  <a:lnTo>
                    <a:pt x="0" y="0"/>
                  </a:lnTo>
                  <a:close/>
                </a:path>
              </a:pathLst>
            </a:custGeom>
            <a:solidFill>
              <a:srgbClr val="2AA1DC"/>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9" name="Freeform 38"/>
            <p:cNvSpPr>
              <a:spLocks noEditPoints="1" noChangeArrowheads="1"/>
            </p:cNvSpPr>
            <p:nvPr/>
          </p:nvSpPr>
          <p:spPr bwMode="auto">
            <a:xfrm>
              <a:off x="1704690" y="4555678"/>
              <a:ext cx="2075974"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0" name="Freeform 39"/>
            <p:cNvSpPr>
              <a:spLocks noEditPoints="1" noChangeArrowheads="1"/>
            </p:cNvSpPr>
            <p:nvPr/>
          </p:nvSpPr>
          <p:spPr bwMode="auto">
            <a:xfrm>
              <a:off x="1704689" y="5923351"/>
              <a:ext cx="2087081"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1" name="Freeform 40"/>
            <p:cNvSpPr>
              <a:spLocks noEditPoints="1" noChangeArrowheads="1"/>
            </p:cNvSpPr>
            <p:nvPr/>
          </p:nvSpPr>
          <p:spPr bwMode="auto">
            <a:xfrm>
              <a:off x="1704689" y="4155155"/>
              <a:ext cx="2113653" cy="364356"/>
            </a:xfrm>
            <a:custGeom>
              <a:avLst/>
              <a:gdLst>
                <a:gd name="T0" fmla="*/ 30 w 225"/>
                <a:gd name="T1" fmla="*/ 0 h 52"/>
                <a:gd name="T2" fmla="*/ 32 w 225"/>
                <a:gd name="T3" fmla="*/ 2 h 52"/>
                <a:gd name="T4" fmla="*/ 19 w 225"/>
                <a:gd name="T5" fmla="*/ 4 h 52"/>
                <a:gd name="T6" fmla="*/ 17 w 225"/>
                <a:gd name="T7" fmla="*/ 2 h 52"/>
                <a:gd name="T8" fmla="*/ 224 w 225"/>
                <a:gd name="T9" fmla="*/ 49 h 52"/>
                <a:gd name="T10" fmla="*/ 225 w 225"/>
                <a:gd name="T11" fmla="*/ 50 h 52"/>
                <a:gd name="T12" fmla="*/ 224 w 225"/>
                <a:gd name="T13" fmla="*/ 52 h 52"/>
                <a:gd name="T14" fmla="*/ 222 w 225"/>
                <a:gd name="T15" fmla="*/ 51 h 52"/>
                <a:gd name="T16" fmla="*/ 224 w 225"/>
                <a:gd name="T17" fmla="*/ 49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4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2" name="Freeform 41"/>
            <p:cNvSpPr>
              <a:spLocks noEditPoints="1" noChangeArrowheads="1"/>
            </p:cNvSpPr>
            <p:nvPr/>
          </p:nvSpPr>
          <p:spPr bwMode="auto">
            <a:xfrm>
              <a:off x="1704690" y="5529526"/>
              <a:ext cx="2124962" cy="3656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3" name="Freeform 45"/>
            <p:cNvSpPr>
              <a:spLocks noChangeAspect="1" noEditPoints="1" noChangeArrowheads="1"/>
            </p:cNvSpPr>
            <p:nvPr/>
          </p:nvSpPr>
          <p:spPr bwMode="auto">
            <a:xfrm>
              <a:off x="1959668" y="4303844"/>
              <a:ext cx="232402" cy="392486"/>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3"/>
                <a:gd name="T136" fmla="*/ 0 h 773"/>
                <a:gd name="T137" fmla="*/ 463 w 463"/>
                <a:gd name="T138" fmla="*/ 773 h 7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3256" tIns="46627" rIns="93256" bIns="46627"/>
            <a:lstStyle/>
            <a:p>
              <a:endParaRPr lang="zh-TW" altLang="en-US">
                <a:solidFill>
                  <a:srgbClr val="FFFFFF"/>
                </a:solidFill>
                <a:latin typeface="Calibri" charset="0"/>
                <a:ea typeface="微软雅黑" charset="0"/>
                <a:cs typeface="微软雅黑" charset="0"/>
                <a:sym typeface="Calibri" charset="0"/>
              </a:endParaRPr>
            </a:p>
          </p:txBody>
        </p:sp>
        <p:sp>
          <p:nvSpPr>
            <p:cNvPr id="94" name="Freeform 10"/>
            <p:cNvSpPr>
              <a:spLocks noEditPoints="1" noChangeArrowheads="1"/>
            </p:cNvSpPr>
            <p:nvPr/>
          </p:nvSpPr>
          <p:spPr bwMode="auto">
            <a:xfrm>
              <a:off x="1847528" y="2945548"/>
              <a:ext cx="466131" cy="379091"/>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493"/>
                <a:gd name="T185" fmla="*/ 782 w 782"/>
                <a:gd name="T186" fmla="*/ 493 h 4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nvGrpSpPr>
            <p:cNvPr id="95" name="组合 168"/>
            <p:cNvGrpSpPr>
              <a:grpSpLocks/>
            </p:cNvGrpSpPr>
            <p:nvPr/>
          </p:nvGrpSpPr>
          <p:grpSpPr bwMode="auto">
            <a:xfrm>
              <a:off x="1901093" y="5671341"/>
              <a:ext cx="378483" cy="421955"/>
              <a:chOff x="0" y="0"/>
              <a:chExt cx="370834" cy="500500"/>
            </a:xfrm>
          </p:grpSpPr>
          <p:sp>
            <p:nvSpPr>
              <p:cNvPr id="101" name="Freeform 41"/>
              <p:cNvSpPr>
                <a:spLocks noChangeArrowheads="1"/>
              </p:cNvSpPr>
              <p:nvPr/>
            </p:nvSpPr>
            <p:spPr bwMode="auto">
              <a:xfrm>
                <a:off x="59998" y="0"/>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4"/>
                  <a:gd name="T55" fmla="*/ 0 h 771"/>
                  <a:gd name="T56" fmla="*/ 594 w 594"/>
                  <a:gd name="T57" fmla="*/ 771 h 7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sp>
            <p:nvSpPr>
              <p:cNvPr id="102" name="Freeform 42"/>
              <p:cNvSpPr>
                <a:spLocks noChangeArrowheads="1"/>
              </p:cNvSpPr>
              <p:nvPr/>
            </p:nvSpPr>
            <p:spPr bwMode="auto">
              <a:xfrm>
                <a:off x="0" y="211401"/>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553"/>
                  <a:gd name="T53" fmla="*/ 342 w 342"/>
                  <a:gd name="T54" fmla="*/ 553 h 5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pic>
          <p:nvPicPr>
            <p:cNvPr id="96" name="Picture 9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14915" y="1537690"/>
              <a:ext cx="460819" cy="471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 name="文本框 164"/>
            <p:cNvSpPr>
              <a:spLocks noChangeArrowheads="1"/>
            </p:cNvSpPr>
            <p:nvPr/>
          </p:nvSpPr>
          <p:spPr bwMode="auto">
            <a:xfrm>
              <a:off x="2216731" y="1538007"/>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交流互動</a:t>
              </a:r>
              <a:endParaRPr lang="zh-CN" altLang="en-US" sz="2400" b="1" dirty="0">
                <a:solidFill>
                  <a:schemeClr val="bg1"/>
                </a:solidFill>
                <a:latin typeface="Heiti SC Light"/>
                <a:ea typeface="Heiti SC Light"/>
                <a:cs typeface="Heiti SC Light"/>
                <a:sym typeface="Impact" charset="0"/>
              </a:endParaRPr>
            </a:p>
          </p:txBody>
        </p:sp>
        <p:sp>
          <p:nvSpPr>
            <p:cNvPr id="98" name="文本框 165"/>
            <p:cNvSpPr>
              <a:spLocks noChangeArrowheads="1"/>
            </p:cNvSpPr>
            <p:nvPr/>
          </p:nvSpPr>
          <p:spPr bwMode="auto">
            <a:xfrm>
              <a:off x="2279576" y="2889588"/>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CN" altLang="en-US" sz="2400" b="1" dirty="0" smtClean="0">
                  <a:solidFill>
                    <a:schemeClr val="bg1"/>
                  </a:solidFill>
                  <a:latin typeface="Heiti SC Light"/>
                  <a:ea typeface="Heiti SC Light"/>
                  <a:cs typeface="Heiti SC Light"/>
                  <a:sym typeface="Impact" charset="0"/>
                </a:rPr>
                <a:t>媒體</a:t>
              </a:r>
              <a:r>
                <a:rPr lang="zh-TW" altLang="en-US" sz="2400" b="1" dirty="0" smtClean="0">
                  <a:solidFill>
                    <a:schemeClr val="bg1"/>
                  </a:solidFill>
                  <a:latin typeface="Heiti SC Light"/>
                  <a:ea typeface="Heiti SC Light"/>
                  <a:cs typeface="Heiti SC Light"/>
                  <a:sym typeface="Impact" charset="0"/>
                </a:rPr>
                <a:t>露出</a:t>
              </a:r>
              <a:endParaRPr lang="zh-CN" altLang="en-US" sz="2400" b="1" dirty="0">
                <a:solidFill>
                  <a:schemeClr val="bg1"/>
                </a:solidFill>
                <a:latin typeface="Heiti SC Light"/>
                <a:ea typeface="Heiti SC Light"/>
                <a:cs typeface="Heiti SC Light"/>
                <a:sym typeface="Impact" charset="0"/>
              </a:endParaRPr>
            </a:p>
          </p:txBody>
        </p:sp>
        <p:sp>
          <p:nvSpPr>
            <p:cNvPr id="99" name="文本框 166"/>
            <p:cNvSpPr>
              <a:spLocks noChangeArrowheads="1"/>
            </p:cNvSpPr>
            <p:nvPr/>
          </p:nvSpPr>
          <p:spPr bwMode="auto">
            <a:xfrm>
              <a:off x="2279576" y="4259939"/>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CN" altLang="en-US" sz="2400" b="1" dirty="0" smtClean="0">
                  <a:solidFill>
                    <a:schemeClr val="bg1"/>
                  </a:solidFill>
                  <a:latin typeface="Heiti SC Light"/>
                  <a:ea typeface="Heiti SC Light"/>
                  <a:cs typeface="Heiti SC Light"/>
                  <a:sym typeface="Impact" charset="0"/>
                </a:rPr>
                <a:t>創新</a:t>
              </a:r>
              <a:r>
                <a:rPr lang="zh-TW" altLang="en-US" sz="2400" b="1" dirty="0" smtClean="0">
                  <a:solidFill>
                    <a:schemeClr val="bg1"/>
                  </a:solidFill>
                  <a:latin typeface="Heiti SC Light"/>
                  <a:ea typeface="Heiti SC Light"/>
                  <a:cs typeface="Heiti SC Light"/>
                  <a:sym typeface="Impact" charset="0"/>
                </a:rPr>
                <a:t>創業</a:t>
              </a:r>
              <a:endParaRPr lang="zh-CN" altLang="en-US" sz="2400" b="1" dirty="0">
                <a:solidFill>
                  <a:schemeClr val="bg1"/>
                </a:solidFill>
                <a:latin typeface="Heiti SC Light"/>
                <a:ea typeface="Heiti SC Light"/>
                <a:cs typeface="Heiti SC Light"/>
                <a:sym typeface="Impact" charset="0"/>
              </a:endParaRPr>
            </a:p>
          </p:txBody>
        </p:sp>
        <p:sp>
          <p:nvSpPr>
            <p:cNvPr id="100" name="文本框 167"/>
            <p:cNvSpPr>
              <a:spLocks noChangeArrowheads="1"/>
            </p:cNvSpPr>
            <p:nvPr/>
          </p:nvSpPr>
          <p:spPr bwMode="auto">
            <a:xfrm>
              <a:off x="2279576" y="5631631"/>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a:solidFill>
                    <a:schemeClr val="bg1"/>
                  </a:solidFill>
                  <a:latin typeface="Heiti SC Light"/>
                  <a:ea typeface="Heiti SC Light"/>
                  <a:cs typeface="Heiti SC Light"/>
                  <a:sym typeface="Impact" charset="0"/>
                </a:rPr>
                <a:t>多方合作</a:t>
              </a:r>
              <a:endParaRPr lang="zh-CN" altLang="en-US" sz="2400" b="1" dirty="0">
                <a:solidFill>
                  <a:schemeClr val="bg1"/>
                </a:solidFill>
                <a:latin typeface="Heiti SC Light"/>
                <a:ea typeface="Heiti SC Light"/>
                <a:cs typeface="Heiti SC Light"/>
                <a:sym typeface="Impact" charset="0"/>
              </a:endParaRPr>
            </a:p>
          </p:txBody>
        </p:sp>
      </p:gr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24</a:t>
            </a:fld>
            <a:endParaRPr lang="zh-CN" altLang="en-US" dirty="0"/>
          </a:p>
        </p:txBody>
      </p:sp>
    </p:spTree>
    <p:extLst>
      <p:ext uri="{BB962C8B-B14F-4D97-AF65-F5344CB8AC3E}">
        <p14:creationId xmlns="" xmlns:p14="http://schemas.microsoft.com/office/powerpoint/2010/main" val="72926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 xmlns:a14="http://schemas.microsoft.com/office/drawing/2010/main" val="0"/>
              </a:ext>
            </a:extLst>
          </a:blip>
          <a:srcRect l="28931"/>
          <a:stretch>
            <a:fillRect/>
          </a:stretch>
        </p:blipFill>
        <p:spPr bwMode="auto">
          <a:xfrm>
            <a:off x="-384720" y="0"/>
            <a:ext cx="403310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文本框 4"/>
          <p:cNvSpPr txBox="1">
            <a:spLocks noChangeArrowheads="1"/>
          </p:cNvSpPr>
          <p:nvPr/>
        </p:nvSpPr>
        <p:spPr bwMode="auto">
          <a:xfrm>
            <a:off x="4655840" y="2167391"/>
            <a:ext cx="755235" cy="707886"/>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4000" b="1" dirty="0">
                <a:solidFill>
                  <a:schemeClr val="bg1"/>
                </a:solidFill>
                <a:latin typeface="Arial" pitchFamily="34" charset="0"/>
                <a:cs typeface="Arial" pitchFamily="34" charset="0"/>
              </a:rPr>
              <a:t>01</a:t>
            </a:r>
            <a:endParaRPr lang="zh-CN" altLang="en-US" sz="4000" b="1" dirty="0">
              <a:solidFill>
                <a:schemeClr val="bg1"/>
              </a:solidFill>
              <a:latin typeface="Arial" pitchFamily="34" charset="0"/>
              <a:cs typeface="Arial" pitchFamily="34" charset="0"/>
            </a:endParaRPr>
          </a:p>
        </p:txBody>
      </p:sp>
      <p:sp>
        <p:nvSpPr>
          <p:cNvPr id="14340" name="文本框 6"/>
          <p:cNvSpPr txBox="1">
            <a:spLocks noChangeArrowheads="1"/>
          </p:cNvSpPr>
          <p:nvPr/>
        </p:nvSpPr>
        <p:spPr bwMode="auto">
          <a:xfrm>
            <a:off x="4655840" y="3130233"/>
            <a:ext cx="755235" cy="707886"/>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4000" b="1" dirty="0">
                <a:solidFill>
                  <a:schemeClr val="bg1"/>
                </a:solidFill>
                <a:latin typeface="Arial" pitchFamily="34" charset="0"/>
                <a:cs typeface="Arial" pitchFamily="34" charset="0"/>
              </a:rPr>
              <a:t>02</a:t>
            </a:r>
            <a:endParaRPr lang="zh-CN" altLang="en-US" sz="4000" b="1" dirty="0">
              <a:solidFill>
                <a:schemeClr val="bg1"/>
              </a:solidFill>
              <a:latin typeface="Arial" pitchFamily="34" charset="0"/>
              <a:cs typeface="Arial" pitchFamily="34" charset="0"/>
            </a:endParaRPr>
          </a:p>
        </p:txBody>
      </p:sp>
      <p:sp>
        <p:nvSpPr>
          <p:cNvPr id="14341" name="文本框 7"/>
          <p:cNvSpPr txBox="1">
            <a:spLocks noChangeArrowheads="1"/>
          </p:cNvSpPr>
          <p:nvPr/>
        </p:nvSpPr>
        <p:spPr bwMode="auto">
          <a:xfrm>
            <a:off x="4655840" y="4122863"/>
            <a:ext cx="755235" cy="707886"/>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4000" b="1" dirty="0">
                <a:solidFill>
                  <a:schemeClr val="bg1"/>
                </a:solidFill>
                <a:latin typeface="Arial" pitchFamily="34" charset="0"/>
                <a:cs typeface="Arial" pitchFamily="34" charset="0"/>
              </a:rPr>
              <a:t>03</a:t>
            </a:r>
            <a:endParaRPr lang="zh-CN" altLang="en-US" sz="4000" b="1" dirty="0">
              <a:solidFill>
                <a:schemeClr val="bg1"/>
              </a:solidFill>
              <a:latin typeface="Arial" pitchFamily="34" charset="0"/>
              <a:cs typeface="Arial" pitchFamily="34" charset="0"/>
            </a:endParaRPr>
          </a:p>
        </p:txBody>
      </p:sp>
      <p:sp>
        <p:nvSpPr>
          <p:cNvPr id="14343" name="文本框 9"/>
          <p:cNvSpPr txBox="1">
            <a:spLocks noChangeArrowheads="1"/>
          </p:cNvSpPr>
          <p:nvPr/>
        </p:nvSpPr>
        <p:spPr bwMode="auto">
          <a:xfrm>
            <a:off x="5843864" y="2136308"/>
            <a:ext cx="223651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4000" b="1" dirty="0" smtClean="0">
                <a:solidFill>
                  <a:srgbClr val="2BA854"/>
                </a:solidFill>
                <a:latin typeface="黑体"/>
                <a:ea typeface="黑体"/>
                <a:cs typeface="黑体"/>
              </a:rPr>
              <a:t>行銷推廣</a:t>
            </a:r>
            <a:endParaRPr lang="zh-CN" altLang="en-US" sz="4000" b="1" dirty="0">
              <a:solidFill>
                <a:srgbClr val="2BA854"/>
              </a:solidFill>
              <a:latin typeface="黑体"/>
              <a:ea typeface="黑体"/>
              <a:cs typeface="黑体"/>
            </a:endParaRPr>
          </a:p>
        </p:txBody>
      </p:sp>
      <p:sp>
        <p:nvSpPr>
          <p:cNvPr id="14344" name="文本框 10"/>
          <p:cNvSpPr txBox="1">
            <a:spLocks noChangeArrowheads="1"/>
          </p:cNvSpPr>
          <p:nvPr/>
        </p:nvSpPr>
        <p:spPr bwMode="auto">
          <a:xfrm>
            <a:off x="5843864" y="3099149"/>
            <a:ext cx="377539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4000" b="1" dirty="0" smtClean="0">
                <a:solidFill>
                  <a:srgbClr val="513087"/>
                </a:solidFill>
                <a:latin typeface="黑体"/>
                <a:ea typeface="黑体"/>
                <a:cs typeface="黑体"/>
              </a:rPr>
              <a:t>臺灣初賽、複賽</a:t>
            </a:r>
            <a:endParaRPr lang="zh-CN" altLang="en-US" sz="4000" b="1" dirty="0">
              <a:solidFill>
                <a:srgbClr val="513087"/>
              </a:solidFill>
              <a:latin typeface="黑体"/>
              <a:ea typeface="黑体"/>
              <a:cs typeface="黑体"/>
            </a:endParaRPr>
          </a:p>
        </p:txBody>
      </p:sp>
      <p:sp>
        <p:nvSpPr>
          <p:cNvPr id="14345" name="文本框 11"/>
          <p:cNvSpPr txBox="1">
            <a:spLocks noChangeArrowheads="1"/>
          </p:cNvSpPr>
          <p:nvPr/>
        </p:nvSpPr>
        <p:spPr bwMode="auto">
          <a:xfrm>
            <a:off x="5843864" y="4089967"/>
            <a:ext cx="223651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4000" b="1" dirty="0" smtClean="0">
                <a:solidFill>
                  <a:srgbClr val="DE4477"/>
                </a:solidFill>
                <a:latin typeface="黑体"/>
                <a:ea typeface="黑体"/>
                <a:cs typeface="黑体"/>
              </a:rPr>
              <a:t>深化輔導</a:t>
            </a:r>
            <a:endParaRPr lang="zh-CN" altLang="en-US" sz="4000" b="1" dirty="0">
              <a:solidFill>
                <a:srgbClr val="DE4477"/>
              </a:solidFill>
              <a:latin typeface="黑体"/>
              <a:ea typeface="黑体"/>
              <a:cs typeface="黑体"/>
            </a:endParaRPr>
          </a:p>
        </p:txBody>
      </p:sp>
      <p:cxnSp>
        <p:nvCxnSpPr>
          <p:cNvPr id="14347" name="直接连接符 14"/>
          <p:cNvCxnSpPr>
            <a:cxnSpLocks noChangeShapeType="1"/>
          </p:cNvCxnSpPr>
          <p:nvPr/>
        </p:nvCxnSpPr>
        <p:spPr bwMode="auto">
          <a:xfrm>
            <a:off x="5711652" y="2276110"/>
            <a:ext cx="0" cy="521850"/>
          </a:xfrm>
          <a:prstGeom prst="line">
            <a:avLst/>
          </a:prstGeom>
          <a:noFill/>
          <a:ln w="6350">
            <a:solidFill>
              <a:srgbClr val="2BA854"/>
            </a:solidFill>
            <a:round/>
            <a:headEnd/>
            <a:tailEnd/>
          </a:ln>
          <a:extLst>
            <a:ext uri="{909E8E84-426E-40DD-AFC4-6F175D3DCCD1}">
              <a14:hiddenFill xmlns="" xmlns:a14="http://schemas.microsoft.com/office/drawing/2010/main">
                <a:noFill/>
              </a14:hiddenFill>
            </a:ext>
          </a:extLst>
        </p:spPr>
      </p:cxnSp>
      <p:cxnSp>
        <p:nvCxnSpPr>
          <p:cNvPr id="14348" name="直接连接符 15"/>
          <p:cNvCxnSpPr>
            <a:cxnSpLocks noChangeShapeType="1"/>
          </p:cNvCxnSpPr>
          <p:nvPr/>
        </p:nvCxnSpPr>
        <p:spPr bwMode="auto">
          <a:xfrm>
            <a:off x="5734317" y="3235328"/>
            <a:ext cx="0" cy="521850"/>
          </a:xfrm>
          <a:prstGeom prst="line">
            <a:avLst/>
          </a:prstGeom>
          <a:noFill/>
          <a:ln w="6350">
            <a:solidFill>
              <a:srgbClr val="513087"/>
            </a:solidFill>
            <a:round/>
            <a:headEnd/>
            <a:tailEnd/>
          </a:ln>
          <a:extLst>
            <a:ext uri="{909E8E84-426E-40DD-AFC4-6F175D3DCCD1}">
              <a14:hiddenFill xmlns="" xmlns:a14="http://schemas.microsoft.com/office/drawing/2010/main">
                <a:noFill/>
              </a14:hiddenFill>
            </a:ext>
          </a:extLst>
        </p:spPr>
      </p:cxnSp>
      <p:cxnSp>
        <p:nvCxnSpPr>
          <p:cNvPr id="14349" name="直接连接符 16"/>
          <p:cNvCxnSpPr>
            <a:cxnSpLocks noChangeShapeType="1"/>
          </p:cNvCxnSpPr>
          <p:nvPr/>
        </p:nvCxnSpPr>
        <p:spPr bwMode="auto">
          <a:xfrm>
            <a:off x="5734317" y="4233394"/>
            <a:ext cx="0" cy="521850"/>
          </a:xfrm>
          <a:prstGeom prst="line">
            <a:avLst/>
          </a:prstGeom>
          <a:noFill/>
          <a:ln w="6350">
            <a:solidFill>
              <a:srgbClr val="DE4477"/>
            </a:solidFill>
            <a:round/>
            <a:headEnd/>
            <a:tailEnd/>
          </a:ln>
          <a:extLst>
            <a:ext uri="{909E8E84-426E-40DD-AFC4-6F175D3DCCD1}">
              <a14:hiddenFill xmlns="" xmlns:a14="http://schemas.microsoft.com/office/drawing/2010/main">
                <a:noFill/>
              </a14:hiddenFill>
            </a:ext>
          </a:extLst>
        </p:spPr>
      </p:cxnSp>
      <p:cxnSp>
        <p:nvCxnSpPr>
          <p:cNvPr id="14351" name="直接连接符 23"/>
          <p:cNvCxnSpPr>
            <a:cxnSpLocks noChangeShapeType="1"/>
          </p:cNvCxnSpPr>
          <p:nvPr/>
        </p:nvCxnSpPr>
        <p:spPr bwMode="auto">
          <a:xfrm>
            <a:off x="5643657" y="2276110"/>
            <a:ext cx="0" cy="521850"/>
          </a:xfrm>
          <a:prstGeom prst="line">
            <a:avLst/>
          </a:prstGeom>
          <a:noFill/>
          <a:ln w="28575">
            <a:solidFill>
              <a:srgbClr val="2BA854"/>
            </a:solidFill>
            <a:round/>
            <a:headEnd/>
            <a:tailEnd/>
          </a:ln>
          <a:extLst>
            <a:ext uri="{909E8E84-426E-40DD-AFC4-6F175D3DCCD1}">
              <a14:hiddenFill xmlns="" xmlns:a14="http://schemas.microsoft.com/office/drawing/2010/main">
                <a:noFill/>
              </a14:hiddenFill>
            </a:ext>
          </a:extLst>
        </p:spPr>
      </p:cxnSp>
      <p:cxnSp>
        <p:nvCxnSpPr>
          <p:cNvPr id="14352" name="直接连接符 24"/>
          <p:cNvCxnSpPr>
            <a:cxnSpLocks noChangeShapeType="1"/>
          </p:cNvCxnSpPr>
          <p:nvPr/>
        </p:nvCxnSpPr>
        <p:spPr bwMode="auto">
          <a:xfrm>
            <a:off x="5666322" y="3235328"/>
            <a:ext cx="0" cy="521850"/>
          </a:xfrm>
          <a:prstGeom prst="line">
            <a:avLst/>
          </a:prstGeom>
          <a:noFill/>
          <a:ln w="28575">
            <a:solidFill>
              <a:srgbClr val="513087"/>
            </a:solidFill>
            <a:round/>
            <a:headEnd/>
            <a:tailEnd/>
          </a:ln>
          <a:extLst>
            <a:ext uri="{909E8E84-426E-40DD-AFC4-6F175D3DCCD1}">
              <a14:hiddenFill xmlns="" xmlns:a14="http://schemas.microsoft.com/office/drawing/2010/main">
                <a:noFill/>
              </a14:hiddenFill>
            </a:ext>
          </a:extLst>
        </p:spPr>
      </p:cxnSp>
      <p:cxnSp>
        <p:nvCxnSpPr>
          <p:cNvPr id="14353" name="直接连接符 25"/>
          <p:cNvCxnSpPr>
            <a:cxnSpLocks noChangeShapeType="1"/>
          </p:cNvCxnSpPr>
          <p:nvPr/>
        </p:nvCxnSpPr>
        <p:spPr bwMode="auto">
          <a:xfrm>
            <a:off x="5666322" y="4233394"/>
            <a:ext cx="0" cy="521850"/>
          </a:xfrm>
          <a:prstGeom prst="line">
            <a:avLst/>
          </a:prstGeom>
          <a:noFill/>
          <a:ln w="28575">
            <a:solidFill>
              <a:srgbClr val="DE4477"/>
            </a:solidFill>
            <a:round/>
            <a:headEnd/>
            <a:tailEnd/>
          </a:ln>
          <a:extLst>
            <a:ext uri="{909E8E84-426E-40DD-AFC4-6F175D3DCCD1}">
              <a14:hiddenFill xmlns="" xmlns:a14="http://schemas.microsoft.com/office/drawing/2010/main">
                <a:noFill/>
              </a14:hiddenFill>
            </a:ext>
          </a:extLst>
        </p:spPr>
      </p:cxnSp>
      <p:sp>
        <p:nvSpPr>
          <p:cNvPr id="19" name="文本框 4"/>
          <p:cNvSpPr txBox="1">
            <a:spLocks noChangeArrowheads="1"/>
          </p:cNvSpPr>
          <p:nvPr/>
        </p:nvSpPr>
        <p:spPr bwMode="auto">
          <a:xfrm>
            <a:off x="4655840" y="1189673"/>
            <a:ext cx="755235" cy="707886"/>
          </a:xfrm>
          <a:prstGeom prst="rect">
            <a:avLst/>
          </a:prstGeom>
          <a:solidFill>
            <a:srgbClr val="7D965D"/>
          </a:solidFill>
          <a:ln>
            <a:solidFill>
              <a:srgbClr val="7D965D"/>
            </a:solidFill>
          </a:ln>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4000" b="1" dirty="0" smtClean="0">
                <a:solidFill>
                  <a:schemeClr val="bg1"/>
                </a:solidFill>
                <a:latin typeface="Arial" pitchFamily="34" charset="0"/>
                <a:cs typeface="Arial" pitchFamily="34" charset="0"/>
              </a:rPr>
              <a:t>00</a:t>
            </a:r>
            <a:endParaRPr lang="zh-CN" altLang="en-US" sz="4000" b="1" dirty="0">
              <a:solidFill>
                <a:schemeClr val="bg1"/>
              </a:solidFill>
              <a:latin typeface="Arial" pitchFamily="34" charset="0"/>
              <a:cs typeface="Arial" pitchFamily="34" charset="0"/>
            </a:endParaRPr>
          </a:p>
        </p:txBody>
      </p:sp>
      <p:sp>
        <p:nvSpPr>
          <p:cNvPr id="20" name="文本框 9"/>
          <p:cNvSpPr txBox="1">
            <a:spLocks noChangeArrowheads="1"/>
          </p:cNvSpPr>
          <p:nvPr/>
        </p:nvSpPr>
        <p:spPr bwMode="auto">
          <a:xfrm>
            <a:off x="5843864" y="1158589"/>
            <a:ext cx="223651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4000" b="1" dirty="0" smtClean="0">
                <a:solidFill>
                  <a:srgbClr val="8FA570"/>
                </a:solidFill>
                <a:latin typeface="黑体"/>
                <a:ea typeface="黑体"/>
                <a:cs typeface="黑体"/>
              </a:rPr>
              <a:t>大賽規劃</a:t>
            </a:r>
            <a:endParaRPr lang="zh-CN" altLang="en-US" sz="4000" b="1" dirty="0">
              <a:solidFill>
                <a:srgbClr val="8FA570"/>
              </a:solidFill>
              <a:latin typeface="黑体"/>
              <a:ea typeface="黑体"/>
              <a:cs typeface="黑体"/>
            </a:endParaRPr>
          </a:p>
        </p:txBody>
      </p:sp>
      <p:grpSp>
        <p:nvGrpSpPr>
          <p:cNvPr id="14336" name="群組 14335"/>
          <p:cNvGrpSpPr/>
          <p:nvPr/>
        </p:nvGrpSpPr>
        <p:grpSpPr>
          <a:xfrm>
            <a:off x="5643657" y="1298392"/>
            <a:ext cx="67995" cy="521850"/>
            <a:chOff x="6543865" y="733063"/>
            <a:chExt cx="67995" cy="521850"/>
          </a:xfrm>
        </p:grpSpPr>
        <p:cxnSp>
          <p:nvCxnSpPr>
            <p:cNvPr id="21" name="直接连接符 14"/>
            <p:cNvCxnSpPr>
              <a:cxnSpLocks noChangeShapeType="1"/>
            </p:cNvCxnSpPr>
            <p:nvPr/>
          </p:nvCxnSpPr>
          <p:spPr bwMode="auto">
            <a:xfrm>
              <a:off x="6611860" y="733063"/>
              <a:ext cx="0" cy="521850"/>
            </a:xfrm>
            <a:prstGeom prst="line">
              <a:avLst/>
            </a:prstGeom>
            <a:noFill/>
            <a:ln w="6350">
              <a:solidFill>
                <a:srgbClr val="7D965D"/>
              </a:solidFill>
              <a:round/>
              <a:headEnd/>
              <a:tailEnd/>
            </a:ln>
            <a:extLst>
              <a:ext uri="{909E8E84-426E-40DD-AFC4-6F175D3DCCD1}">
                <a14:hiddenFill xmlns="" xmlns:a14="http://schemas.microsoft.com/office/drawing/2010/main">
                  <a:noFill/>
                </a14:hiddenFill>
              </a:ext>
            </a:extLst>
          </p:spPr>
        </p:cxnSp>
        <p:cxnSp>
          <p:nvCxnSpPr>
            <p:cNvPr id="22" name="直接连接符 23"/>
            <p:cNvCxnSpPr>
              <a:cxnSpLocks noChangeShapeType="1"/>
            </p:cNvCxnSpPr>
            <p:nvPr/>
          </p:nvCxnSpPr>
          <p:spPr bwMode="auto">
            <a:xfrm>
              <a:off x="6543865" y="733063"/>
              <a:ext cx="0" cy="521850"/>
            </a:xfrm>
            <a:prstGeom prst="line">
              <a:avLst/>
            </a:prstGeom>
            <a:noFill/>
            <a:ln w="28575">
              <a:solidFill>
                <a:srgbClr val="7D965D"/>
              </a:solidFill>
              <a:round/>
              <a:headEnd/>
              <a:tailEnd/>
            </a:ln>
            <a:extLst>
              <a:ext uri="{909E8E84-426E-40DD-AFC4-6F175D3DCCD1}">
                <a14:hiddenFill xmlns="" xmlns:a14="http://schemas.microsoft.com/office/drawing/2010/main">
                  <a:noFill/>
                </a14:hiddenFill>
              </a:ext>
            </a:extLst>
          </p:spPr>
        </p:cxnSp>
      </p:grpSp>
      <p:sp>
        <p:nvSpPr>
          <p:cNvPr id="34" name="文本框 4"/>
          <p:cNvSpPr txBox="1">
            <a:spLocks noChangeArrowheads="1"/>
          </p:cNvSpPr>
          <p:nvPr/>
        </p:nvSpPr>
        <p:spPr bwMode="auto">
          <a:xfrm>
            <a:off x="4655840" y="5097378"/>
            <a:ext cx="755235" cy="707886"/>
          </a:xfrm>
          <a:prstGeom prst="rect">
            <a:avLst/>
          </a:prstGeom>
          <a:solidFill>
            <a:srgbClr val="DE7F7E"/>
          </a:solidFill>
          <a:ln>
            <a:solidFill>
              <a:srgbClr val="DE7F7E"/>
            </a:solidFill>
          </a:ln>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4000" b="1" dirty="0" smtClean="0">
                <a:solidFill>
                  <a:schemeClr val="bg1"/>
                </a:solidFill>
                <a:latin typeface="Arial" pitchFamily="34" charset="0"/>
                <a:cs typeface="Arial" pitchFamily="34" charset="0"/>
              </a:rPr>
              <a:t>04</a:t>
            </a:r>
            <a:endParaRPr lang="zh-CN" altLang="en-US" sz="4000" b="1" dirty="0">
              <a:solidFill>
                <a:schemeClr val="bg1"/>
              </a:solidFill>
              <a:latin typeface="Arial" pitchFamily="34" charset="0"/>
              <a:cs typeface="Arial" pitchFamily="34" charset="0"/>
            </a:endParaRPr>
          </a:p>
        </p:txBody>
      </p:sp>
      <p:sp>
        <p:nvSpPr>
          <p:cNvPr id="35" name="文本框 9"/>
          <p:cNvSpPr txBox="1">
            <a:spLocks noChangeArrowheads="1"/>
          </p:cNvSpPr>
          <p:nvPr/>
        </p:nvSpPr>
        <p:spPr bwMode="auto">
          <a:xfrm>
            <a:off x="5591944" y="5128210"/>
            <a:ext cx="2501006" cy="70788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4000" b="1" dirty="0" smtClean="0">
                <a:solidFill>
                  <a:srgbClr val="DE7F7E"/>
                </a:solidFill>
                <a:latin typeface="黑体"/>
                <a:ea typeface="黑体"/>
                <a:cs typeface="黑体"/>
              </a:rPr>
              <a:t> </a:t>
            </a:r>
            <a:r>
              <a:rPr lang="zh-TW" altLang="en-US" sz="4000" b="1" smtClean="0">
                <a:solidFill>
                  <a:srgbClr val="DE7F7E"/>
                </a:solidFill>
                <a:latin typeface="黑体"/>
                <a:ea typeface="黑体"/>
                <a:cs typeface="黑体"/>
              </a:rPr>
              <a:t>獎項設</a:t>
            </a:r>
            <a:r>
              <a:rPr lang="zh-TW" altLang="en-US" sz="4000" b="1">
                <a:solidFill>
                  <a:srgbClr val="DE7F7E"/>
                </a:solidFill>
                <a:latin typeface="黑体"/>
                <a:ea typeface="黑体"/>
                <a:cs typeface="黑体"/>
              </a:rPr>
              <a:t>置</a:t>
            </a:r>
            <a:endParaRPr lang="zh-CN" altLang="en-US" sz="4000" b="1" dirty="0">
              <a:solidFill>
                <a:srgbClr val="DE7F7E"/>
              </a:solidFill>
              <a:latin typeface="黑体"/>
              <a:ea typeface="黑体"/>
              <a:cs typeface="黑体"/>
            </a:endParaRPr>
          </a:p>
        </p:txBody>
      </p:sp>
      <p:cxnSp>
        <p:nvCxnSpPr>
          <p:cNvPr id="36" name="直接连接符 14"/>
          <p:cNvCxnSpPr>
            <a:cxnSpLocks noChangeShapeType="1"/>
          </p:cNvCxnSpPr>
          <p:nvPr/>
        </p:nvCxnSpPr>
        <p:spPr bwMode="auto">
          <a:xfrm>
            <a:off x="5711652" y="5206097"/>
            <a:ext cx="0" cy="521850"/>
          </a:xfrm>
          <a:prstGeom prst="line">
            <a:avLst/>
          </a:prstGeom>
          <a:noFill/>
          <a:ln w="6350">
            <a:solidFill>
              <a:srgbClr val="DE7F7E"/>
            </a:solidFill>
            <a:round/>
            <a:headEnd/>
            <a:tailEnd/>
          </a:ln>
          <a:extLst>
            <a:ext uri="{909E8E84-426E-40DD-AFC4-6F175D3DCCD1}">
              <a14:hiddenFill xmlns="" xmlns:a14="http://schemas.microsoft.com/office/drawing/2010/main">
                <a:noFill/>
              </a14:hiddenFill>
            </a:ext>
          </a:extLst>
        </p:spPr>
      </p:cxnSp>
      <p:cxnSp>
        <p:nvCxnSpPr>
          <p:cNvPr id="37" name="直接连接符 23"/>
          <p:cNvCxnSpPr>
            <a:cxnSpLocks noChangeShapeType="1"/>
          </p:cNvCxnSpPr>
          <p:nvPr/>
        </p:nvCxnSpPr>
        <p:spPr bwMode="auto">
          <a:xfrm>
            <a:off x="5643657" y="5206097"/>
            <a:ext cx="0" cy="521850"/>
          </a:xfrm>
          <a:prstGeom prst="line">
            <a:avLst/>
          </a:prstGeom>
          <a:noFill/>
          <a:ln w="28575">
            <a:solidFill>
              <a:srgbClr val="DE7F7E"/>
            </a:solidFill>
            <a:round/>
            <a:headEnd/>
            <a:tailEnd/>
          </a:ln>
          <a:extLst>
            <a:ext uri="{909E8E84-426E-40DD-AFC4-6F175D3DCCD1}">
              <a14:hiddenFill xmlns="" xmlns:a14="http://schemas.microsoft.com/office/drawing/2010/main">
                <a:noFill/>
              </a14:hiddenFill>
            </a:ext>
          </a:extLst>
        </p:spPr>
      </p:cxn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25</a:t>
            </a:fld>
            <a:endParaRPr lang="zh-CN" altLang="en-US" dirty="0"/>
          </a:p>
        </p:txBody>
      </p:sp>
    </p:spTree>
    <p:extLst>
      <p:ext uri="{BB962C8B-B14F-4D97-AF65-F5344CB8AC3E}">
        <p14:creationId xmlns="" xmlns:p14="http://schemas.microsoft.com/office/powerpoint/2010/main" val="1404976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矩形 16"/>
          <p:cNvSpPr>
            <a:spLocks noChangeArrowheads="1"/>
          </p:cNvSpPr>
          <p:nvPr/>
        </p:nvSpPr>
        <p:spPr bwMode="auto">
          <a:xfrm>
            <a:off x="3594100" y="2701925"/>
            <a:ext cx="744538" cy="744538"/>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4" name="矩形 17"/>
          <p:cNvSpPr>
            <a:spLocks noChangeArrowheads="1"/>
          </p:cNvSpPr>
          <p:nvPr/>
        </p:nvSpPr>
        <p:spPr bwMode="auto">
          <a:xfrm>
            <a:off x="4406900" y="2701925"/>
            <a:ext cx="744538" cy="744538"/>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5" name="矩形 18"/>
          <p:cNvSpPr>
            <a:spLocks noChangeArrowheads="1"/>
          </p:cNvSpPr>
          <p:nvPr/>
        </p:nvSpPr>
        <p:spPr bwMode="auto">
          <a:xfrm>
            <a:off x="3573463" y="3529013"/>
            <a:ext cx="744537" cy="744537"/>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6" name="矩形 19"/>
          <p:cNvSpPr>
            <a:spLocks noChangeArrowheads="1"/>
          </p:cNvSpPr>
          <p:nvPr/>
        </p:nvSpPr>
        <p:spPr bwMode="auto">
          <a:xfrm>
            <a:off x="4406900" y="3529013"/>
            <a:ext cx="744538" cy="744537"/>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7" name="文本框 20"/>
          <p:cNvSpPr txBox="1">
            <a:spLocks noChangeArrowheads="1"/>
          </p:cNvSpPr>
          <p:nvPr/>
        </p:nvSpPr>
        <p:spPr bwMode="auto">
          <a:xfrm>
            <a:off x="4258145" y="2701925"/>
            <a:ext cx="18466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sz="9600" b="1" dirty="0">
              <a:solidFill>
                <a:schemeClr val="bg1"/>
              </a:solidFill>
              <a:latin typeface="Arial" pitchFamily="34" charset="0"/>
              <a:cs typeface="Arial" pitchFamily="34" charset="0"/>
            </a:endParaRPr>
          </a:p>
        </p:txBody>
      </p:sp>
      <p:sp>
        <p:nvSpPr>
          <p:cNvPr id="15368" name="文本框 21"/>
          <p:cNvSpPr txBox="1">
            <a:spLocks noChangeArrowheads="1"/>
          </p:cNvSpPr>
          <p:nvPr/>
        </p:nvSpPr>
        <p:spPr bwMode="auto">
          <a:xfrm>
            <a:off x="5241633" y="2819400"/>
            <a:ext cx="492443" cy="1531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dirty="0">
                <a:solidFill>
                  <a:srgbClr val="767171"/>
                </a:solidFill>
                <a:latin typeface="Arial" pitchFamily="34" charset="0"/>
                <a:cs typeface="Arial" pitchFamily="34" charset="0"/>
              </a:rPr>
              <a:t>PART </a:t>
            </a:r>
            <a:r>
              <a:rPr lang="en-US" altLang="zh-CN" sz="2000" dirty="0" smtClean="0">
                <a:solidFill>
                  <a:srgbClr val="767171"/>
                </a:solidFill>
                <a:latin typeface="Arial" pitchFamily="34" charset="0"/>
                <a:cs typeface="Arial" pitchFamily="34" charset="0"/>
              </a:rPr>
              <a:t>ZERO</a:t>
            </a:r>
            <a:endParaRPr lang="zh-CN" altLang="en-US" sz="2000" dirty="0">
              <a:solidFill>
                <a:srgbClr val="767171"/>
              </a:solidFill>
              <a:latin typeface="Arial" pitchFamily="34" charset="0"/>
              <a:cs typeface="Arial" pitchFamily="34" charset="0"/>
            </a:endParaRPr>
          </a:p>
        </p:txBody>
      </p:sp>
      <p:sp>
        <p:nvSpPr>
          <p:cNvPr id="15369" name="文本框 22"/>
          <p:cNvSpPr txBox="1">
            <a:spLocks noChangeArrowheads="1"/>
          </p:cNvSpPr>
          <p:nvPr/>
        </p:nvSpPr>
        <p:spPr bwMode="auto">
          <a:xfrm>
            <a:off x="5980113" y="2967038"/>
            <a:ext cx="32624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6000" b="1" dirty="0" smtClean="0">
                <a:solidFill>
                  <a:srgbClr val="767171"/>
                </a:solidFill>
                <a:latin typeface="黑体"/>
                <a:ea typeface="黑体"/>
                <a:cs typeface="黑体"/>
              </a:rPr>
              <a:t>大賽規劃</a:t>
            </a:r>
            <a:endParaRPr lang="zh-CN" altLang="en-US" sz="6000" b="1" dirty="0">
              <a:solidFill>
                <a:srgbClr val="767171"/>
              </a:solidFill>
              <a:latin typeface="黑体"/>
              <a:ea typeface="黑体"/>
              <a:cs typeface="黑体"/>
            </a:endParaRPr>
          </a:p>
        </p:txBody>
      </p:sp>
      <p:sp>
        <p:nvSpPr>
          <p:cNvPr id="10" name="文本框 20"/>
          <p:cNvSpPr txBox="1">
            <a:spLocks noChangeArrowheads="1"/>
          </p:cNvSpPr>
          <p:nvPr/>
        </p:nvSpPr>
        <p:spPr bwMode="auto">
          <a:xfrm>
            <a:off x="3575720" y="2701925"/>
            <a:ext cx="155403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9600" b="1" dirty="0" smtClean="0">
                <a:solidFill>
                  <a:schemeClr val="bg1"/>
                </a:solidFill>
                <a:latin typeface="Arial" pitchFamily="34" charset="0"/>
                <a:cs typeface="Arial" pitchFamily="34" charset="0"/>
              </a:rPr>
              <a:t>00</a:t>
            </a:r>
            <a:endParaRPr lang="zh-CN" altLang="en-US" sz="9600" b="1" dirty="0">
              <a:solidFill>
                <a:schemeClr val="bg1"/>
              </a:solidFill>
              <a:latin typeface="Arial" pitchFamily="34" charset="0"/>
              <a:cs typeface="Arial" pitchFamily="34" charset="0"/>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26</a:t>
            </a:fld>
            <a:endParaRPr lang="zh-CN" altLang="en-US" dirty="0"/>
          </a:p>
        </p:txBody>
      </p:sp>
    </p:spTree>
    <p:extLst>
      <p:ext uri="{BB962C8B-B14F-4D97-AF65-F5344CB8AC3E}">
        <p14:creationId xmlns="" xmlns:p14="http://schemas.microsoft.com/office/powerpoint/2010/main" val="3075608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ChangeArrowheads="1"/>
          </p:cNvSpPr>
          <p:nvPr/>
        </p:nvSpPr>
        <p:spPr bwMode="auto">
          <a:xfrm>
            <a:off x="4326199" y="1843088"/>
            <a:ext cx="3146425" cy="1993900"/>
          </a:xfrm>
          <a:prstGeom prst="rect">
            <a:avLst/>
          </a:prstGeom>
          <a:blipFill rotWithShape="1">
            <a:blip r:embed="rId2"/>
            <a:stretch>
              <a:fillRect/>
            </a:stretch>
          </a:blipFill>
          <a:ln>
            <a:noFill/>
          </a:ln>
          <a:extLst/>
        </p:spPr>
        <p:txBody>
          <a:bodyPr anchor="ctr"/>
          <a:lstStyle/>
          <a:p>
            <a:pPr algn="ctr" eaLnBrk="1" hangingPunct="1"/>
            <a:endParaRPr lang="id-ID" altLang="en-US" sz="5400">
              <a:solidFill>
                <a:srgbClr val="FFFFFF"/>
              </a:solidFill>
            </a:endParaRPr>
          </a:p>
        </p:txBody>
      </p:sp>
      <p:sp>
        <p:nvSpPr>
          <p:cNvPr id="27" name="矩形 26"/>
          <p:cNvSpPr/>
          <p:nvPr/>
        </p:nvSpPr>
        <p:spPr bwMode="auto">
          <a:xfrm>
            <a:off x="7715250" y="1830872"/>
            <a:ext cx="3146425" cy="4202797"/>
          </a:xfrm>
          <a:prstGeom prst="rect">
            <a:avLst/>
          </a:prstGeom>
          <a:noFill/>
          <a:ln w="9525" cap="flat" cmpd="sng" algn="ctr">
            <a:solidFill>
              <a:srgbClr val="FF724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3" name="Rectangle 5"/>
          <p:cNvSpPr>
            <a:spLocks noChangeArrowheads="1"/>
          </p:cNvSpPr>
          <p:nvPr/>
        </p:nvSpPr>
        <p:spPr bwMode="auto">
          <a:xfrm>
            <a:off x="997691" y="1844824"/>
            <a:ext cx="3146425" cy="1992164"/>
          </a:xfrm>
          <a:prstGeom prst="rect">
            <a:avLst/>
          </a:prstGeom>
          <a:blipFill rotWithShape="1">
            <a:blip r:embed="rId3" cstate="print"/>
            <a:stretch>
              <a:fillRect/>
            </a:stretch>
          </a:blipFill>
          <a:ln>
            <a:noFill/>
          </a:ln>
          <a:extLst/>
        </p:spPr>
        <p:txBody>
          <a:bodyPr anchor="ctr"/>
          <a:lstStyle/>
          <a:p>
            <a:pPr algn="ctr" eaLnBrk="1" hangingPunct="1"/>
            <a:endParaRPr lang="id-ID" altLang="en-US" sz="5400">
              <a:solidFill>
                <a:srgbClr val="FFFFFF"/>
              </a:solidFill>
            </a:endParaRPr>
          </a:p>
        </p:txBody>
      </p:sp>
      <p:sp>
        <p:nvSpPr>
          <p:cNvPr id="2" name="矩形 1"/>
          <p:cNvSpPr/>
          <p:nvPr/>
        </p:nvSpPr>
        <p:spPr bwMode="auto">
          <a:xfrm>
            <a:off x="997691" y="1843088"/>
            <a:ext cx="3146425" cy="4202797"/>
          </a:xfrm>
          <a:prstGeom prst="rect">
            <a:avLst/>
          </a:prstGeom>
          <a:noFill/>
          <a:ln w="9525" cap="flat" cmpd="sng" algn="ctr">
            <a:solidFill>
              <a:srgbClr val="DF447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16387" name="图片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9" name="Rectangle 6"/>
          <p:cNvSpPr>
            <a:spLocks noChangeArrowheads="1"/>
          </p:cNvSpPr>
          <p:nvPr/>
        </p:nvSpPr>
        <p:spPr bwMode="auto">
          <a:xfrm>
            <a:off x="7739037" y="1843088"/>
            <a:ext cx="3109491" cy="1993900"/>
          </a:xfrm>
          <a:prstGeom prst="rect">
            <a:avLst/>
          </a:prstGeom>
          <a:blipFill rotWithShape="1">
            <a:blip r:embed="rId5"/>
            <a:stretch>
              <a:fillRect/>
            </a:stretch>
          </a:blipFill>
          <a:ln>
            <a:noFill/>
          </a:ln>
          <a:extLst/>
        </p:spPr>
        <p:txBody>
          <a:bodyPr anchor="ctr"/>
          <a:lstStyle/>
          <a:p>
            <a:pPr algn="ctr" eaLnBrk="1" hangingPunct="1"/>
            <a:endParaRPr lang="id-ID" altLang="en-US">
              <a:solidFill>
                <a:srgbClr val="FFFFFF"/>
              </a:solidFill>
            </a:endParaRPr>
          </a:p>
        </p:txBody>
      </p:sp>
      <p:sp>
        <p:nvSpPr>
          <p:cNvPr id="16390" name="Oval 22"/>
          <p:cNvSpPr>
            <a:spLocks noChangeArrowheads="1"/>
          </p:cNvSpPr>
          <p:nvPr/>
        </p:nvSpPr>
        <p:spPr bwMode="auto">
          <a:xfrm>
            <a:off x="1785864" y="4155652"/>
            <a:ext cx="425475" cy="425476"/>
          </a:xfrm>
          <a:prstGeom prst="ellipse">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AU" altLang="en-US" sz="1600">
              <a:solidFill>
                <a:srgbClr val="FFFFFF"/>
              </a:solidFill>
              <a:latin typeface="FontAwesome"/>
            </a:endParaRPr>
          </a:p>
        </p:txBody>
      </p:sp>
      <p:sp>
        <p:nvSpPr>
          <p:cNvPr id="16391" name="Oval 33"/>
          <p:cNvSpPr>
            <a:spLocks noChangeArrowheads="1"/>
          </p:cNvSpPr>
          <p:nvPr/>
        </p:nvSpPr>
        <p:spPr bwMode="auto">
          <a:xfrm>
            <a:off x="5102473" y="4155652"/>
            <a:ext cx="425476" cy="425476"/>
          </a:xfrm>
          <a:prstGeom prst="ellipse">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1600">
              <a:solidFill>
                <a:srgbClr val="FFFFFF"/>
              </a:solidFill>
            </a:endParaRPr>
          </a:p>
        </p:txBody>
      </p:sp>
      <p:sp>
        <p:nvSpPr>
          <p:cNvPr id="16392" name="Oval 36"/>
          <p:cNvSpPr>
            <a:spLocks noChangeArrowheads="1"/>
          </p:cNvSpPr>
          <p:nvPr/>
        </p:nvSpPr>
        <p:spPr bwMode="auto">
          <a:xfrm>
            <a:off x="8791054" y="4155652"/>
            <a:ext cx="425476" cy="425476"/>
          </a:xfrm>
          <a:prstGeom prst="ellipse">
            <a:avLst/>
          </a:prstGeom>
          <a:solidFill>
            <a:srgbClr val="FF7242"/>
          </a:solidFill>
          <a:ln>
            <a:noFill/>
          </a:ln>
          <a:extLst/>
        </p:spPr>
        <p:txBody>
          <a:bodyPr anchor="ctr"/>
          <a:lstStyle/>
          <a:p>
            <a:pPr algn="ctr" eaLnBrk="1" hangingPunct="1"/>
            <a:endParaRPr lang="en-US" altLang="zh-CN" sz="1600">
              <a:solidFill>
                <a:srgbClr val="FF7242"/>
              </a:solidFill>
              <a:latin typeface="FontAwesome"/>
            </a:endParaRPr>
          </a:p>
        </p:txBody>
      </p:sp>
      <p:sp>
        <p:nvSpPr>
          <p:cNvPr id="16400" name="矩形 16"/>
          <p:cNvSpPr>
            <a:spLocks noChangeArrowheads="1"/>
          </p:cNvSpPr>
          <p:nvPr/>
        </p:nvSpPr>
        <p:spPr bwMode="auto">
          <a:xfrm>
            <a:off x="1217291" y="4803775"/>
            <a:ext cx="2793153" cy="886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1216025" eaLnBrk="1" hangingPunct="1">
              <a:lnSpc>
                <a:spcPct val="120000"/>
              </a:lnSpc>
              <a:spcBef>
                <a:spcPct val="20000"/>
              </a:spcBef>
            </a:pPr>
            <a:r>
              <a:rPr lang="zh-CN" altLang="en-US" sz="2400" dirty="0" smtClean="0">
                <a:solidFill>
                  <a:srgbClr val="445469"/>
                </a:solidFill>
                <a:latin typeface="Heiti SC Light"/>
                <a:ea typeface="Heiti SC Light"/>
                <a:cs typeface="Heiti SC Light"/>
                <a:sym typeface="Arial" pitchFamily="34" charset="0"/>
              </a:rPr>
              <a:t>看見兩岸優秀人才與無可限量的創新活力</a:t>
            </a:r>
            <a:endParaRPr lang="en-US" sz="2400" dirty="0">
              <a:solidFill>
                <a:srgbClr val="445469"/>
              </a:solidFill>
              <a:latin typeface="Heiti SC Light"/>
              <a:ea typeface="Heiti SC Light"/>
              <a:cs typeface="Heiti SC Light"/>
              <a:sym typeface="Arial" pitchFamily="34" charset="0"/>
            </a:endParaRPr>
          </a:p>
        </p:txBody>
      </p:sp>
      <p:sp>
        <p:nvSpPr>
          <p:cNvPr id="16401" name="TextBox 13"/>
          <p:cNvSpPr txBox="1">
            <a:spLocks noChangeArrowheads="1"/>
          </p:cNvSpPr>
          <p:nvPr/>
        </p:nvSpPr>
        <p:spPr bwMode="auto">
          <a:xfrm>
            <a:off x="2317453" y="4008041"/>
            <a:ext cx="233838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4000" b="1" dirty="0" smtClean="0">
                <a:solidFill>
                  <a:srgbClr val="445469"/>
                </a:solidFill>
                <a:latin typeface="Heiti SC Light"/>
                <a:ea typeface="Heiti SC Light"/>
                <a:cs typeface="Heiti SC Light"/>
                <a:sym typeface="Arial" pitchFamily="34" charset="0"/>
              </a:rPr>
              <a:t>看見</a:t>
            </a:r>
            <a:endParaRPr lang="en-US" altLang="zh-CN" sz="4000" b="1" dirty="0">
              <a:solidFill>
                <a:srgbClr val="445469"/>
              </a:solidFill>
              <a:latin typeface="Heiti SC Light"/>
              <a:ea typeface="Heiti SC Light"/>
              <a:cs typeface="Heiti SC Light"/>
              <a:sym typeface="Arial" pitchFamily="34" charset="0"/>
            </a:endParaRPr>
          </a:p>
        </p:txBody>
      </p:sp>
      <p:sp>
        <p:nvSpPr>
          <p:cNvPr id="21" name="文本框 23"/>
          <p:cNvSpPr txBox="1">
            <a:spLocks noChangeArrowheads="1"/>
          </p:cNvSpPr>
          <p:nvPr/>
        </p:nvSpPr>
        <p:spPr bwMode="auto">
          <a:xfrm>
            <a:off x="1917700" y="275551"/>
            <a:ext cx="26981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大賽主題與目標</a:t>
            </a:r>
            <a:endParaRPr lang="zh-CN" altLang="en-US" sz="2800" dirty="0">
              <a:solidFill>
                <a:srgbClr val="767171"/>
              </a:solidFill>
              <a:latin typeface="Hiragino Sans GB W6"/>
              <a:ea typeface="Hiragino Sans GB W6"/>
              <a:cs typeface="Hiragino Sans GB W6"/>
            </a:endParaRPr>
          </a:p>
        </p:txBody>
      </p:sp>
      <p:sp>
        <p:nvSpPr>
          <p:cNvPr id="22" name="TextBox 13"/>
          <p:cNvSpPr txBox="1">
            <a:spLocks noChangeArrowheads="1"/>
          </p:cNvSpPr>
          <p:nvPr/>
        </p:nvSpPr>
        <p:spPr bwMode="auto">
          <a:xfrm>
            <a:off x="9302229" y="4005064"/>
            <a:ext cx="682203"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4000" b="1" dirty="0" smtClean="0">
                <a:solidFill>
                  <a:srgbClr val="445469"/>
                </a:solidFill>
                <a:latin typeface="Heiti SC Light"/>
                <a:ea typeface="Heiti SC Light"/>
                <a:cs typeface="Heiti SC Light"/>
                <a:sym typeface="Arial" pitchFamily="34" charset="0"/>
              </a:rPr>
              <a:t>嗨</a:t>
            </a:r>
            <a:endParaRPr lang="en-US" altLang="zh-CN" sz="4000" b="1" dirty="0">
              <a:solidFill>
                <a:srgbClr val="445469"/>
              </a:solidFill>
              <a:latin typeface="Heiti SC Light"/>
              <a:ea typeface="Heiti SC Light"/>
              <a:cs typeface="Heiti SC Light"/>
              <a:sym typeface="Arial" pitchFamily="34" charset="0"/>
            </a:endParaRPr>
          </a:p>
        </p:txBody>
      </p:sp>
      <p:sp>
        <p:nvSpPr>
          <p:cNvPr id="24" name="TextBox 13"/>
          <p:cNvSpPr txBox="1">
            <a:spLocks noChangeArrowheads="1"/>
          </p:cNvSpPr>
          <p:nvPr/>
        </p:nvSpPr>
        <p:spPr bwMode="auto">
          <a:xfrm>
            <a:off x="5701829" y="4005064"/>
            <a:ext cx="233838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4000" b="1" dirty="0" smtClean="0">
                <a:solidFill>
                  <a:srgbClr val="445469"/>
                </a:solidFill>
                <a:latin typeface="Heiti SC Light"/>
                <a:ea typeface="Heiti SC Light"/>
                <a:cs typeface="Heiti SC Light"/>
                <a:sym typeface="Arial" pitchFamily="34" charset="0"/>
              </a:rPr>
              <a:t>發現</a:t>
            </a:r>
            <a:endParaRPr lang="en-US" altLang="zh-CN" sz="4000" b="1" dirty="0">
              <a:solidFill>
                <a:srgbClr val="445469"/>
              </a:solidFill>
              <a:latin typeface="Heiti SC Light"/>
              <a:ea typeface="Heiti SC Light"/>
              <a:cs typeface="Heiti SC Light"/>
              <a:sym typeface="Arial" pitchFamily="34" charset="0"/>
            </a:endParaRPr>
          </a:p>
        </p:txBody>
      </p:sp>
      <p:sp>
        <p:nvSpPr>
          <p:cNvPr id="25" name="矩形 16"/>
          <p:cNvSpPr>
            <a:spLocks noChangeArrowheads="1"/>
          </p:cNvSpPr>
          <p:nvPr/>
        </p:nvSpPr>
        <p:spPr bwMode="auto">
          <a:xfrm>
            <a:off x="4533900" y="4797152"/>
            <a:ext cx="2793153" cy="886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defTabSz="1216025" eaLnBrk="1" hangingPunct="1">
              <a:lnSpc>
                <a:spcPct val="120000"/>
              </a:lnSpc>
              <a:spcBef>
                <a:spcPct val="20000"/>
              </a:spcBef>
            </a:pPr>
            <a:r>
              <a:rPr lang="zh-CN" altLang="en-US" sz="2400" dirty="0" smtClean="0">
                <a:solidFill>
                  <a:srgbClr val="445469"/>
                </a:solidFill>
                <a:latin typeface="Heiti SC Light"/>
                <a:ea typeface="Heiti SC Light"/>
                <a:cs typeface="Heiti SC Light"/>
                <a:sym typeface="Arial" pitchFamily="34" charset="0"/>
              </a:rPr>
              <a:t>發現兩岸高品質創業專案與廣大創業舞臺</a:t>
            </a:r>
            <a:endParaRPr lang="en-US" sz="2400" dirty="0">
              <a:solidFill>
                <a:srgbClr val="445469"/>
              </a:solidFill>
              <a:latin typeface="Heiti SC Light"/>
              <a:ea typeface="Heiti SC Light"/>
              <a:cs typeface="Heiti SC Light"/>
              <a:sym typeface="Arial" pitchFamily="34" charset="0"/>
            </a:endParaRPr>
          </a:p>
        </p:txBody>
      </p:sp>
      <p:sp>
        <p:nvSpPr>
          <p:cNvPr id="26" name="矩形 16"/>
          <p:cNvSpPr>
            <a:spLocks noChangeArrowheads="1"/>
          </p:cNvSpPr>
          <p:nvPr/>
        </p:nvSpPr>
        <p:spPr bwMode="auto">
          <a:xfrm>
            <a:off x="7896200" y="4803775"/>
            <a:ext cx="2793153" cy="886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1216025" eaLnBrk="1" hangingPunct="1">
              <a:lnSpc>
                <a:spcPct val="120000"/>
              </a:lnSpc>
              <a:spcBef>
                <a:spcPct val="20000"/>
              </a:spcBef>
            </a:pPr>
            <a:r>
              <a:rPr lang="zh-CN" altLang="en-US" sz="2400" dirty="0" smtClean="0">
                <a:solidFill>
                  <a:srgbClr val="445469"/>
                </a:solidFill>
                <a:latin typeface="Heiti SC Light"/>
                <a:ea typeface="Heiti SC Light"/>
                <a:cs typeface="Heiti SC Light"/>
                <a:sym typeface="Arial" pitchFamily="34" charset="0"/>
              </a:rPr>
              <a:t>開啟兩岸青年心交流共同開創精彩大平臺</a:t>
            </a:r>
            <a:endParaRPr lang="en-US" sz="2400" dirty="0">
              <a:solidFill>
                <a:srgbClr val="445469"/>
              </a:solidFill>
              <a:latin typeface="Heiti SC Light"/>
              <a:ea typeface="Heiti SC Light"/>
              <a:cs typeface="Heiti SC Light"/>
              <a:sym typeface="Arial" pitchFamily="34" charset="0"/>
            </a:endParaRPr>
          </a:p>
        </p:txBody>
      </p:sp>
      <p:sp>
        <p:nvSpPr>
          <p:cNvPr id="28" name="矩形 27"/>
          <p:cNvSpPr/>
          <p:nvPr/>
        </p:nvSpPr>
        <p:spPr bwMode="auto">
          <a:xfrm>
            <a:off x="4326199" y="1844824"/>
            <a:ext cx="3146425" cy="4202797"/>
          </a:xfrm>
          <a:prstGeom prst="rect">
            <a:avLst/>
          </a:prstGeom>
          <a:noFill/>
          <a:ln w="9525" cap="flat" cmpd="sng" algn="ctr">
            <a:solidFill>
              <a:srgbClr val="502F8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3" name="投影片編號版面配置區 2"/>
          <p:cNvSpPr>
            <a:spLocks noGrp="1"/>
          </p:cNvSpPr>
          <p:nvPr>
            <p:ph type="sldNum" sz="quarter" idx="12"/>
          </p:nvPr>
        </p:nvSpPr>
        <p:spPr/>
        <p:txBody>
          <a:bodyPr/>
          <a:lstStyle/>
          <a:p>
            <a:pPr>
              <a:defRPr/>
            </a:pPr>
            <a:fld id="{80E1403C-2ACC-4EA5-B3F6-D5A6709EB2A9}" type="slidenum">
              <a:rPr lang="zh-CN" altLang="en-US" smtClean="0"/>
              <a:pPr>
                <a:defRPr/>
              </a:pPr>
              <a:t>27</a:t>
            </a:fld>
            <a:endParaRPr lang="zh-CN" altLang="en-US" dirty="0"/>
          </a:p>
        </p:txBody>
      </p:sp>
    </p:spTree>
    <p:extLst>
      <p:ext uri="{BB962C8B-B14F-4D97-AF65-F5344CB8AC3E}">
        <p14:creationId xmlns="" xmlns:p14="http://schemas.microsoft.com/office/powerpoint/2010/main" val="265344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16"/>
          <p:cNvCxnSpPr>
            <a:stCxn id="37" idx="4"/>
            <a:endCxn id="31" idx="0"/>
          </p:cNvCxnSpPr>
          <p:nvPr/>
        </p:nvCxnSpPr>
        <p:spPr>
          <a:xfrm flipV="1">
            <a:off x="7099915" y="1988840"/>
            <a:ext cx="53470" cy="2357258"/>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pic>
        <p:nvPicPr>
          <p:cNvPr id="48130"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大賽流程</a:t>
            </a:r>
            <a:endParaRPr lang="zh-CN" altLang="en-US" sz="2800" dirty="0">
              <a:solidFill>
                <a:srgbClr val="767171"/>
              </a:solidFill>
              <a:latin typeface="Hiragino Sans GB W6"/>
              <a:ea typeface="Hiragino Sans GB W6"/>
              <a:cs typeface="Hiragino Sans GB W6"/>
            </a:endParaRPr>
          </a:p>
        </p:txBody>
      </p:sp>
      <p:cxnSp>
        <p:nvCxnSpPr>
          <p:cNvPr id="25" name="直接连接符 2"/>
          <p:cNvCxnSpPr/>
          <p:nvPr/>
        </p:nvCxnSpPr>
        <p:spPr>
          <a:xfrm flipV="1">
            <a:off x="9141676" y="1970464"/>
            <a:ext cx="0" cy="1481136"/>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26" name="椭圆 4"/>
          <p:cNvSpPr/>
          <p:nvPr/>
        </p:nvSpPr>
        <p:spPr>
          <a:xfrm rot="10800000" flipV="1">
            <a:off x="2267228" y="2597985"/>
            <a:ext cx="1088496" cy="1088496"/>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smtClean="0"/>
              <a:t>巡講</a:t>
            </a:r>
            <a:endParaRPr lang="en-US" altLang="zh-CN" sz="2000" dirty="0" smtClean="0"/>
          </a:p>
          <a:p>
            <a:pPr algn="ctr" eaLnBrk="1" fontAlgn="auto" hangingPunct="1">
              <a:spcBef>
                <a:spcPts val="0"/>
              </a:spcBef>
              <a:spcAft>
                <a:spcPts val="0"/>
              </a:spcAft>
              <a:defRPr/>
            </a:pPr>
            <a:r>
              <a:rPr lang="zh-CN" altLang="en-US" sz="2000" dirty="0" smtClean="0"/>
              <a:t>收件</a:t>
            </a:r>
            <a:endParaRPr lang="zh-CN" altLang="en-US" sz="2000" dirty="0"/>
          </a:p>
        </p:txBody>
      </p:sp>
      <p:cxnSp>
        <p:nvCxnSpPr>
          <p:cNvPr id="27" name="直接连接符 5"/>
          <p:cNvCxnSpPr/>
          <p:nvPr/>
        </p:nvCxnSpPr>
        <p:spPr>
          <a:xfrm flipV="1">
            <a:off x="2783632" y="1995264"/>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cxnSp>
        <p:nvCxnSpPr>
          <p:cNvPr id="28" name="直接连接符 6"/>
          <p:cNvCxnSpPr/>
          <p:nvPr/>
        </p:nvCxnSpPr>
        <p:spPr>
          <a:xfrm>
            <a:off x="0" y="1904777"/>
            <a:ext cx="12192000" cy="0"/>
          </a:xfrm>
          <a:prstGeom prst="line">
            <a:avLst/>
          </a:prstGeom>
          <a:ln w="12700">
            <a:solidFill>
              <a:srgbClr val="487360"/>
            </a:solidFill>
            <a:prstDash val="solid"/>
          </a:ln>
        </p:spPr>
        <p:style>
          <a:lnRef idx="1">
            <a:schemeClr val="accent1"/>
          </a:lnRef>
          <a:fillRef idx="0">
            <a:schemeClr val="accent1"/>
          </a:fillRef>
          <a:effectRef idx="0">
            <a:schemeClr val="accent1"/>
          </a:effectRef>
          <a:fontRef idx="minor">
            <a:schemeClr val="tx1"/>
          </a:fontRef>
        </p:style>
      </p:cxnSp>
      <p:sp>
        <p:nvSpPr>
          <p:cNvPr id="29" name="椭圆 7"/>
          <p:cNvSpPr/>
          <p:nvPr/>
        </p:nvSpPr>
        <p:spPr>
          <a:xfrm rot="636267" flipV="1">
            <a:off x="2673085" y="1761902"/>
            <a:ext cx="234950"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椭圆 8"/>
          <p:cNvSpPr/>
          <p:nvPr/>
        </p:nvSpPr>
        <p:spPr>
          <a:xfrm flipV="1">
            <a:off x="5358581" y="1753890"/>
            <a:ext cx="233363" cy="234950"/>
          </a:xfrm>
          <a:prstGeom prst="ellipse">
            <a:avLst/>
          </a:prstGeom>
          <a:solidFill>
            <a:srgbClr val="EAC2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椭圆 9"/>
          <p:cNvSpPr/>
          <p:nvPr/>
        </p:nvSpPr>
        <p:spPr>
          <a:xfrm flipV="1">
            <a:off x="7035910" y="1753890"/>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椭圆 11"/>
          <p:cNvSpPr/>
          <p:nvPr/>
        </p:nvSpPr>
        <p:spPr>
          <a:xfrm flipV="1">
            <a:off x="9024201" y="1753890"/>
            <a:ext cx="234950"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椭圆 12"/>
          <p:cNvSpPr/>
          <p:nvPr/>
        </p:nvSpPr>
        <p:spPr>
          <a:xfrm flipV="1">
            <a:off x="10915635" y="1753890"/>
            <a:ext cx="234950" cy="234950"/>
          </a:xfrm>
          <a:prstGeom prst="ellipse">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椭圆 13"/>
          <p:cNvSpPr/>
          <p:nvPr/>
        </p:nvSpPr>
        <p:spPr>
          <a:xfrm flipV="1">
            <a:off x="4764008" y="4075755"/>
            <a:ext cx="1404000" cy="1390649"/>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椭圆 15"/>
          <p:cNvSpPr/>
          <p:nvPr/>
        </p:nvSpPr>
        <p:spPr>
          <a:xfrm>
            <a:off x="6104217" y="2354703"/>
            <a:ext cx="1991395" cy="199139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t>四場企業組複賽</a:t>
            </a:r>
            <a:endParaRPr lang="en-US" altLang="zh-CN" dirty="0"/>
          </a:p>
          <a:p>
            <a:pPr algn="ctr" eaLnBrk="1" fontAlgn="auto" hangingPunct="1">
              <a:spcBef>
                <a:spcPts val="0"/>
              </a:spcBef>
              <a:spcAft>
                <a:spcPts val="0"/>
              </a:spcAft>
              <a:defRPr/>
            </a:pPr>
            <a:r>
              <a:rPr lang="zh-CN" altLang="zh-CN" dirty="0" smtClean="0"/>
              <a:t>＋</a:t>
            </a:r>
            <a:endParaRPr lang="en-US" altLang="zh-CN" dirty="0" smtClean="0"/>
          </a:p>
          <a:p>
            <a:pPr algn="ctr" eaLnBrk="1" fontAlgn="auto" hangingPunct="1">
              <a:spcBef>
                <a:spcPts val="0"/>
              </a:spcBef>
              <a:spcAft>
                <a:spcPts val="0"/>
              </a:spcAft>
              <a:defRPr/>
            </a:pPr>
            <a:r>
              <a:rPr lang="zh-CN" altLang="en-US" dirty="0" smtClean="0"/>
              <a:t>創業嘉年華</a:t>
            </a:r>
            <a:endParaRPr lang="en-US" altLang="zh-CN" dirty="0" smtClean="0"/>
          </a:p>
        </p:txBody>
      </p:sp>
      <p:sp>
        <p:nvSpPr>
          <p:cNvPr id="39" name="椭圆 17"/>
          <p:cNvSpPr/>
          <p:nvPr/>
        </p:nvSpPr>
        <p:spPr>
          <a:xfrm flipV="1">
            <a:off x="10210800" y="3829900"/>
            <a:ext cx="1626113" cy="1626113"/>
          </a:xfrm>
          <a:prstGeom prst="ellipse">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椭圆 21"/>
          <p:cNvSpPr/>
          <p:nvPr/>
        </p:nvSpPr>
        <p:spPr>
          <a:xfrm>
            <a:off x="8167762" y="2979167"/>
            <a:ext cx="2032694" cy="2032694"/>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t>深度孵化</a:t>
            </a:r>
            <a:endParaRPr lang="en-US" altLang="zh-CN" b="1" dirty="0"/>
          </a:p>
          <a:p>
            <a:pPr algn="ctr" eaLnBrk="1" fontAlgn="auto" hangingPunct="1">
              <a:spcBef>
                <a:spcPts val="0"/>
              </a:spcBef>
              <a:spcAft>
                <a:spcPts val="0"/>
              </a:spcAft>
              <a:defRPr/>
            </a:pPr>
            <a:r>
              <a:rPr lang="zh-CN" altLang="en-US" b="1" dirty="0" smtClean="0"/>
              <a:t>專業輔導</a:t>
            </a:r>
            <a:endParaRPr lang="en-US" altLang="zh-TW" b="1" dirty="0" smtClean="0"/>
          </a:p>
          <a:p>
            <a:pPr algn="ctr" eaLnBrk="1" fontAlgn="auto" hangingPunct="1">
              <a:spcBef>
                <a:spcPts val="0"/>
              </a:spcBef>
              <a:spcAft>
                <a:spcPts val="0"/>
              </a:spcAft>
              <a:defRPr/>
            </a:pPr>
            <a:r>
              <a:rPr lang="zh-CN" altLang="en-US" b="1" dirty="0" smtClean="0"/>
              <a:t>導師參與</a:t>
            </a:r>
            <a:endParaRPr lang="en-US" altLang="zh-TW" b="1" dirty="0"/>
          </a:p>
          <a:p>
            <a:pPr algn="ctr" eaLnBrk="1" fontAlgn="auto" hangingPunct="1">
              <a:spcBef>
                <a:spcPts val="0"/>
              </a:spcBef>
              <a:spcAft>
                <a:spcPts val="0"/>
              </a:spcAft>
              <a:defRPr/>
            </a:pPr>
            <a:r>
              <a:rPr lang="zh-CN" altLang="en-US" b="1" dirty="0" smtClean="0"/>
              <a:t>資金媒合</a:t>
            </a:r>
            <a:endParaRPr lang="en-US" altLang="zh-TW" b="1" dirty="0"/>
          </a:p>
          <a:p>
            <a:pPr algn="ctr" eaLnBrk="1" fontAlgn="auto" hangingPunct="1">
              <a:spcBef>
                <a:spcPts val="0"/>
              </a:spcBef>
              <a:spcAft>
                <a:spcPts val="0"/>
              </a:spcAft>
              <a:defRPr/>
            </a:pPr>
            <a:r>
              <a:rPr lang="zh-CN" altLang="en-US" b="1" dirty="0" smtClean="0"/>
              <a:t>業務對接</a:t>
            </a:r>
            <a:endParaRPr lang="en-US" altLang="zh-TW" b="1" dirty="0"/>
          </a:p>
        </p:txBody>
      </p:sp>
      <p:sp>
        <p:nvSpPr>
          <p:cNvPr id="48" name="矩形 26"/>
          <p:cNvSpPr>
            <a:spLocks noChangeArrowheads="1"/>
          </p:cNvSpPr>
          <p:nvPr/>
        </p:nvSpPr>
        <p:spPr bwMode="auto">
          <a:xfrm>
            <a:off x="5015880" y="4243954"/>
            <a:ext cx="108631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2000" dirty="0" smtClean="0">
                <a:solidFill>
                  <a:schemeClr val="bg1"/>
                </a:solidFill>
              </a:rPr>
              <a:t>企業組初賽結果公示</a:t>
            </a:r>
            <a:endParaRPr lang="zh-CN" altLang="en-US" sz="2000" dirty="0">
              <a:solidFill>
                <a:schemeClr val="bg1"/>
              </a:solidFill>
            </a:endParaRPr>
          </a:p>
        </p:txBody>
      </p:sp>
      <p:sp>
        <p:nvSpPr>
          <p:cNvPr id="51" name="矩形 29"/>
          <p:cNvSpPr>
            <a:spLocks noChangeArrowheads="1"/>
          </p:cNvSpPr>
          <p:nvPr/>
        </p:nvSpPr>
        <p:spPr bwMode="auto">
          <a:xfrm>
            <a:off x="10417160" y="4241577"/>
            <a:ext cx="121604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400" dirty="0" smtClean="0">
                <a:solidFill>
                  <a:schemeClr val="bg1"/>
                </a:solidFill>
              </a:rPr>
              <a:t>北京</a:t>
            </a:r>
            <a:endParaRPr lang="en-US" altLang="zh-TW" sz="2400" dirty="0" smtClean="0">
              <a:solidFill>
                <a:schemeClr val="bg1"/>
              </a:solidFill>
            </a:endParaRPr>
          </a:p>
          <a:p>
            <a:pPr algn="ctr" eaLnBrk="1" hangingPunct="1"/>
            <a:r>
              <a:rPr lang="zh-CN" altLang="en-US" sz="2400" dirty="0" smtClean="0">
                <a:solidFill>
                  <a:schemeClr val="bg1"/>
                </a:solidFill>
              </a:rPr>
              <a:t>總決賽</a:t>
            </a:r>
            <a:endParaRPr lang="zh-CN" altLang="en-US" sz="2400" dirty="0">
              <a:solidFill>
                <a:schemeClr val="bg1"/>
              </a:solidFill>
            </a:endParaRPr>
          </a:p>
        </p:txBody>
      </p:sp>
      <p:sp>
        <p:nvSpPr>
          <p:cNvPr id="54" name="矩形 32"/>
          <p:cNvSpPr>
            <a:spLocks noChangeArrowheads="1"/>
          </p:cNvSpPr>
          <p:nvPr/>
        </p:nvSpPr>
        <p:spPr bwMode="auto">
          <a:xfrm>
            <a:off x="1872456" y="1196752"/>
            <a:ext cx="19192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dirty="0" smtClean="0">
                <a:solidFill>
                  <a:srgbClr val="487360"/>
                </a:solidFill>
                <a:latin typeface="+mn-ea"/>
                <a:ea typeface="+mn-ea"/>
              </a:rPr>
              <a:t>2</a:t>
            </a:r>
            <a:r>
              <a:rPr lang="zh-CN" altLang="en-US" dirty="0" smtClean="0">
                <a:solidFill>
                  <a:srgbClr val="487360"/>
                </a:solidFill>
                <a:latin typeface="+mn-ea"/>
                <a:ea typeface="+mn-ea"/>
              </a:rPr>
              <a:t>月</a:t>
            </a:r>
            <a:r>
              <a:rPr lang="zh-CN" altLang="zh-CN" dirty="0" smtClean="0">
                <a:solidFill>
                  <a:srgbClr val="487360"/>
                </a:solidFill>
                <a:latin typeface="+mn-ea"/>
                <a:ea typeface="+mn-ea"/>
              </a:rPr>
              <a:t>2</a:t>
            </a:r>
            <a:r>
              <a:rPr lang="en-US" altLang="zh-CN" dirty="0" smtClean="0">
                <a:solidFill>
                  <a:srgbClr val="487360"/>
                </a:solidFill>
                <a:latin typeface="+mn-ea"/>
                <a:ea typeface="+mn-ea"/>
              </a:rPr>
              <a:t>0</a:t>
            </a:r>
            <a:r>
              <a:rPr lang="zh-CN" altLang="en-US" dirty="0" smtClean="0">
                <a:solidFill>
                  <a:srgbClr val="487360"/>
                </a:solidFill>
                <a:latin typeface="+mn-ea"/>
                <a:ea typeface="+mn-ea"/>
              </a:rPr>
              <a:t>日</a:t>
            </a:r>
            <a:r>
              <a:rPr lang="en-US" altLang="zh-CN" dirty="0" smtClean="0">
                <a:solidFill>
                  <a:srgbClr val="487360"/>
                </a:solidFill>
                <a:latin typeface="+mn-ea"/>
                <a:ea typeface="+mn-ea"/>
              </a:rPr>
              <a:t>-4</a:t>
            </a:r>
            <a:r>
              <a:rPr lang="zh-CN" altLang="en-US" dirty="0" smtClean="0">
                <a:solidFill>
                  <a:srgbClr val="487360"/>
                </a:solidFill>
                <a:latin typeface="+mn-ea"/>
                <a:ea typeface="+mn-ea"/>
              </a:rPr>
              <a:t>月</a:t>
            </a:r>
            <a:r>
              <a:rPr lang="en-US" altLang="zh-CN" dirty="0" smtClean="0">
                <a:solidFill>
                  <a:srgbClr val="487360"/>
                </a:solidFill>
                <a:latin typeface="+mn-ea"/>
                <a:ea typeface="+mn-ea"/>
              </a:rPr>
              <a:t>15</a:t>
            </a:r>
            <a:r>
              <a:rPr lang="zh-CN" altLang="en-US" dirty="0" smtClean="0">
                <a:solidFill>
                  <a:srgbClr val="487360"/>
                </a:solidFill>
                <a:latin typeface="+mn-ea"/>
                <a:ea typeface="+mn-ea"/>
              </a:rPr>
              <a:t>日</a:t>
            </a:r>
            <a:endParaRPr lang="zh-CN" altLang="en-US" dirty="0">
              <a:solidFill>
                <a:srgbClr val="487360"/>
              </a:solidFill>
              <a:latin typeface="+mn-ea"/>
              <a:ea typeface="+mn-ea"/>
            </a:endParaRPr>
          </a:p>
        </p:txBody>
      </p:sp>
      <p:sp>
        <p:nvSpPr>
          <p:cNvPr id="92" name="矩形 32"/>
          <p:cNvSpPr>
            <a:spLocks noChangeArrowheads="1"/>
          </p:cNvSpPr>
          <p:nvPr/>
        </p:nvSpPr>
        <p:spPr bwMode="auto">
          <a:xfrm>
            <a:off x="4583832" y="1226386"/>
            <a:ext cx="19192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zh-CN" altLang="zh-CN" dirty="0" smtClean="0">
                <a:solidFill>
                  <a:srgbClr val="DEB85E"/>
                </a:solidFill>
                <a:latin typeface="+mn-ea"/>
                <a:ea typeface="+mn-ea"/>
              </a:rPr>
              <a:t>5</a:t>
            </a:r>
            <a:r>
              <a:rPr lang="zh-CN" altLang="en-US" dirty="0" smtClean="0">
                <a:solidFill>
                  <a:srgbClr val="DEB85E"/>
                </a:solidFill>
                <a:latin typeface="+mn-ea"/>
                <a:ea typeface="+mn-ea"/>
              </a:rPr>
              <a:t>月</a:t>
            </a:r>
            <a:r>
              <a:rPr lang="zh-CN" altLang="zh-CN" dirty="0">
                <a:solidFill>
                  <a:srgbClr val="DEB85E"/>
                </a:solidFill>
                <a:latin typeface="+mn-ea"/>
                <a:ea typeface="+mn-ea"/>
              </a:rPr>
              <a:t>8</a:t>
            </a:r>
            <a:r>
              <a:rPr lang="zh-CN" altLang="en-US" dirty="0" smtClean="0">
                <a:solidFill>
                  <a:srgbClr val="DEB85E"/>
                </a:solidFill>
                <a:latin typeface="+mn-ea"/>
                <a:ea typeface="+mn-ea"/>
              </a:rPr>
              <a:t>日</a:t>
            </a:r>
            <a:endParaRPr lang="zh-CN" altLang="en-US" dirty="0">
              <a:solidFill>
                <a:srgbClr val="DEB85E"/>
              </a:solidFill>
              <a:latin typeface="+mn-ea"/>
              <a:ea typeface="+mn-ea"/>
            </a:endParaRPr>
          </a:p>
        </p:txBody>
      </p:sp>
      <p:sp>
        <p:nvSpPr>
          <p:cNvPr id="97" name="矩形 32"/>
          <p:cNvSpPr>
            <a:spLocks noChangeArrowheads="1"/>
          </p:cNvSpPr>
          <p:nvPr/>
        </p:nvSpPr>
        <p:spPr bwMode="auto">
          <a:xfrm>
            <a:off x="6744072" y="1213686"/>
            <a:ext cx="10449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dirty="0" smtClean="0">
                <a:solidFill>
                  <a:srgbClr val="E79367"/>
                </a:solidFill>
                <a:latin typeface="+mn-ea"/>
                <a:ea typeface="+mn-ea"/>
              </a:rPr>
              <a:t>6</a:t>
            </a:r>
            <a:r>
              <a:rPr lang="zh-CN" altLang="en-US" dirty="0" smtClean="0">
                <a:solidFill>
                  <a:srgbClr val="E79367"/>
                </a:solidFill>
                <a:latin typeface="+mn-ea"/>
                <a:ea typeface="+mn-ea"/>
              </a:rPr>
              <a:t>月</a:t>
            </a:r>
            <a:r>
              <a:rPr lang="zh-TW" altLang="en-US" dirty="0" smtClean="0">
                <a:solidFill>
                  <a:srgbClr val="E79367"/>
                </a:solidFill>
                <a:latin typeface="+mn-ea"/>
                <a:ea typeface="+mn-ea"/>
              </a:rPr>
              <a:t>1日</a:t>
            </a:r>
            <a:endParaRPr lang="zh-CN" altLang="en-US" dirty="0">
              <a:solidFill>
                <a:srgbClr val="E79367"/>
              </a:solidFill>
              <a:latin typeface="+mn-ea"/>
              <a:ea typeface="+mn-ea"/>
            </a:endParaRPr>
          </a:p>
        </p:txBody>
      </p:sp>
      <p:sp>
        <p:nvSpPr>
          <p:cNvPr id="101" name="矩形 32"/>
          <p:cNvSpPr>
            <a:spLocks noChangeArrowheads="1"/>
          </p:cNvSpPr>
          <p:nvPr/>
        </p:nvSpPr>
        <p:spPr bwMode="auto">
          <a:xfrm>
            <a:off x="8648952" y="1213686"/>
            <a:ext cx="11049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dirty="0" smtClean="0">
                <a:solidFill>
                  <a:srgbClr val="8FA570"/>
                </a:solidFill>
                <a:latin typeface="+mn-ea"/>
                <a:ea typeface="+mn-ea"/>
              </a:rPr>
              <a:t>7</a:t>
            </a:r>
            <a:r>
              <a:rPr lang="zh-CN" altLang="en-US" dirty="0" smtClean="0">
                <a:solidFill>
                  <a:srgbClr val="8FA570"/>
                </a:solidFill>
                <a:latin typeface="+mn-ea"/>
                <a:ea typeface="+mn-ea"/>
              </a:rPr>
              <a:t>月、8月</a:t>
            </a:r>
            <a:endParaRPr lang="zh-CN" altLang="en-US" dirty="0">
              <a:solidFill>
                <a:srgbClr val="8FA570"/>
              </a:solidFill>
              <a:latin typeface="+mn-ea"/>
              <a:ea typeface="+mn-ea"/>
            </a:endParaRPr>
          </a:p>
        </p:txBody>
      </p:sp>
      <p:sp>
        <p:nvSpPr>
          <p:cNvPr id="108" name="矩形 32"/>
          <p:cNvSpPr>
            <a:spLocks noChangeArrowheads="1"/>
          </p:cNvSpPr>
          <p:nvPr/>
        </p:nvSpPr>
        <p:spPr bwMode="auto">
          <a:xfrm>
            <a:off x="10502881" y="1226386"/>
            <a:ext cx="11049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zh-CN" altLang="zh-CN" dirty="0" smtClean="0">
                <a:solidFill>
                  <a:schemeClr val="accent2">
                    <a:lumMod val="75000"/>
                  </a:schemeClr>
                </a:solidFill>
                <a:latin typeface="+mn-ea"/>
                <a:ea typeface="+mn-ea"/>
              </a:rPr>
              <a:t>8</a:t>
            </a:r>
            <a:r>
              <a:rPr lang="zh-CN" altLang="en-US" dirty="0" smtClean="0">
                <a:solidFill>
                  <a:schemeClr val="accent2">
                    <a:lumMod val="75000"/>
                  </a:schemeClr>
                </a:solidFill>
                <a:latin typeface="+mn-ea"/>
                <a:ea typeface="+mn-ea"/>
              </a:rPr>
              <a:t>月下旬</a:t>
            </a:r>
            <a:endParaRPr lang="zh-CN" altLang="en-US" dirty="0">
              <a:solidFill>
                <a:schemeClr val="accent2">
                  <a:lumMod val="75000"/>
                </a:schemeClr>
              </a:solidFill>
              <a:latin typeface="+mn-ea"/>
              <a:ea typeface="+mn-ea"/>
            </a:endParaRPr>
          </a:p>
        </p:txBody>
      </p:sp>
      <p:cxnSp>
        <p:nvCxnSpPr>
          <p:cNvPr id="112" name="直接连接符 2"/>
          <p:cNvCxnSpPr/>
          <p:nvPr/>
        </p:nvCxnSpPr>
        <p:spPr>
          <a:xfrm flipV="1">
            <a:off x="11020425" y="1904778"/>
            <a:ext cx="0" cy="2090736"/>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32" name="直接连接符 16"/>
          <p:cNvCxnSpPr>
            <a:stCxn id="41" idx="4"/>
            <a:endCxn id="40" idx="0"/>
          </p:cNvCxnSpPr>
          <p:nvPr/>
        </p:nvCxnSpPr>
        <p:spPr>
          <a:xfrm flipH="1" flipV="1">
            <a:off x="929221" y="1988840"/>
            <a:ext cx="7940" cy="2362797"/>
          </a:xfrm>
          <a:prstGeom prst="line">
            <a:avLst/>
          </a:prstGeom>
          <a:ln>
            <a:solidFill>
              <a:srgbClr val="DF4477"/>
            </a:solidFill>
          </a:ln>
        </p:spPr>
        <p:style>
          <a:lnRef idx="1">
            <a:schemeClr val="accent1"/>
          </a:lnRef>
          <a:fillRef idx="0">
            <a:schemeClr val="accent1"/>
          </a:fillRef>
          <a:effectRef idx="0">
            <a:schemeClr val="accent1"/>
          </a:effectRef>
          <a:fontRef idx="minor">
            <a:schemeClr val="tx1"/>
          </a:fontRef>
        </p:style>
      </p:cxnSp>
      <p:sp>
        <p:nvSpPr>
          <p:cNvPr id="40" name="椭圆 9"/>
          <p:cNvSpPr/>
          <p:nvPr/>
        </p:nvSpPr>
        <p:spPr>
          <a:xfrm flipV="1">
            <a:off x="811746" y="1753890"/>
            <a:ext cx="234950" cy="234950"/>
          </a:xfrm>
          <a:prstGeom prst="ellipse">
            <a:avLst/>
          </a:prstGeom>
          <a:solidFill>
            <a:srgbClr val="DF447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椭圆 15"/>
          <p:cNvSpPr/>
          <p:nvPr/>
        </p:nvSpPr>
        <p:spPr>
          <a:xfrm>
            <a:off x="406674" y="3290664"/>
            <a:ext cx="1060973" cy="1060973"/>
          </a:xfrm>
          <a:prstGeom prst="ellipse">
            <a:avLst/>
          </a:prstGeom>
          <a:solidFill>
            <a:srgbClr val="DF44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smtClean="0"/>
              <a:t>宣傳啟動</a:t>
            </a:r>
            <a:endParaRPr lang="zh-CN" altLang="en-US" sz="2000" dirty="0"/>
          </a:p>
        </p:txBody>
      </p:sp>
      <p:sp>
        <p:nvSpPr>
          <p:cNvPr id="42" name="矩形 32"/>
          <p:cNvSpPr>
            <a:spLocks noChangeArrowheads="1"/>
          </p:cNvSpPr>
          <p:nvPr/>
        </p:nvSpPr>
        <p:spPr bwMode="auto">
          <a:xfrm>
            <a:off x="0" y="1226386"/>
            <a:ext cx="19192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dirty="0" smtClean="0">
                <a:solidFill>
                  <a:srgbClr val="DF4477"/>
                </a:solidFill>
                <a:latin typeface="+mn-ea"/>
                <a:ea typeface="+mn-ea"/>
              </a:rPr>
              <a:t>1</a:t>
            </a:r>
            <a:r>
              <a:rPr lang="zh-CN" altLang="zh-TW" dirty="0">
                <a:solidFill>
                  <a:srgbClr val="DF4477"/>
                </a:solidFill>
                <a:latin typeface="+mn-ea"/>
                <a:ea typeface="+mn-ea"/>
              </a:rPr>
              <a:t>0</a:t>
            </a:r>
            <a:r>
              <a:rPr lang="zh-TW" altLang="en-US" dirty="0" smtClean="0">
                <a:solidFill>
                  <a:srgbClr val="DF4477"/>
                </a:solidFill>
                <a:latin typeface="+mn-ea"/>
                <a:ea typeface="+mn-ea"/>
              </a:rPr>
              <a:t>月</a:t>
            </a:r>
            <a:endParaRPr lang="zh-CN" altLang="en-US" dirty="0">
              <a:solidFill>
                <a:srgbClr val="DF4477"/>
              </a:solidFill>
              <a:latin typeface="+mn-ea"/>
              <a:ea typeface="+mn-ea"/>
            </a:endParaRPr>
          </a:p>
        </p:txBody>
      </p:sp>
      <p:sp>
        <p:nvSpPr>
          <p:cNvPr id="49" name="椭圆 15"/>
          <p:cNvSpPr/>
          <p:nvPr/>
        </p:nvSpPr>
        <p:spPr>
          <a:xfrm>
            <a:off x="3595949" y="3041824"/>
            <a:ext cx="1323280" cy="1323280"/>
          </a:xfrm>
          <a:prstGeom prst="ellipse">
            <a:avLst/>
          </a:prstGeom>
          <a:solidFill>
            <a:srgbClr val="E78D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smtClean="0"/>
              <a:t>新創組</a:t>
            </a:r>
            <a:r>
              <a:rPr lang="zh-CN" altLang="en-US" dirty="0" smtClean="0"/>
              <a:t>複賽</a:t>
            </a:r>
            <a:endParaRPr lang="zh-CN" altLang="en-US" dirty="0"/>
          </a:p>
        </p:txBody>
      </p:sp>
      <p:cxnSp>
        <p:nvCxnSpPr>
          <p:cNvPr id="53" name="直接连接符 16"/>
          <p:cNvCxnSpPr/>
          <p:nvPr/>
        </p:nvCxnSpPr>
        <p:spPr>
          <a:xfrm flipV="1">
            <a:off x="4291796" y="1893629"/>
            <a:ext cx="0" cy="1319347"/>
          </a:xfrm>
          <a:prstGeom prst="line">
            <a:avLst/>
          </a:prstGeom>
          <a:ln>
            <a:solidFill>
              <a:srgbClr val="E78D93"/>
            </a:solidFill>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505915" y="5894269"/>
            <a:ext cx="1485629" cy="400110"/>
          </a:xfrm>
          <a:prstGeom prst="rect">
            <a:avLst/>
          </a:prstGeom>
          <a:noFill/>
        </p:spPr>
        <p:txBody>
          <a:bodyPr wrap="square" rtlCol="0">
            <a:spAutoFit/>
          </a:bodyPr>
          <a:lstStyle/>
          <a:p>
            <a:r>
              <a:rPr lang="en-US" altLang="zh-TW" sz="2000" dirty="0" smtClean="0">
                <a:solidFill>
                  <a:srgbClr val="DF4477"/>
                </a:solidFill>
                <a:latin typeface="Heiti SC Light"/>
                <a:ea typeface="Heiti SC Light"/>
                <a:cs typeface="Heiti SC Light"/>
              </a:rPr>
              <a:t>2016</a:t>
            </a:r>
            <a:r>
              <a:rPr lang="zh-TW" altLang="en-US" sz="2000" dirty="0" smtClean="0">
                <a:solidFill>
                  <a:srgbClr val="DF4477"/>
                </a:solidFill>
                <a:latin typeface="Heiti SC Light"/>
                <a:ea typeface="Heiti SC Light"/>
                <a:cs typeface="Heiti SC Light"/>
              </a:rPr>
              <a:t>年</a:t>
            </a:r>
            <a:endParaRPr lang="zh-TW" altLang="en-US" sz="2000" dirty="0">
              <a:solidFill>
                <a:srgbClr val="DF4477"/>
              </a:solidFill>
              <a:latin typeface="Heiti SC Light"/>
              <a:ea typeface="Heiti SC Light"/>
              <a:cs typeface="Heiti SC Light"/>
            </a:endParaRPr>
          </a:p>
        </p:txBody>
      </p:sp>
      <p:sp>
        <p:nvSpPr>
          <p:cNvPr id="47" name="文字方塊 46"/>
          <p:cNvSpPr txBox="1"/>
          <p:nvPr/>
        </p:nvSpPr>
        <p:spPr>
          <a:xfrm>
            <a:off x="6410571" y="5958527"/>
            <a:ext cx="1485629" cy="400110"/>
          </a:xfrm>
          <a:prstGeom prst="rect">
            <a:avLst/>
          </a:prstGeom>
          <a:noFill/>
        </p:spPr>
        <p:txBody>
          <a:bodyPr wrap="square" rtlCol="0">
            <a:spAutoFit/>
          </a:bodyPr>
          <a:lstStyle/>
          <a:p>
            <a:r>
              <a:rPr lang="en-US" altLang="zh-TW" sz="2000" dirty="0" smtClean="0">
                <a:solidFill>
                  <a:srgbClr val="FFC000"/>
                </a:solidFill>
                <a:latin typeface="Heiti SC Light"/>
                <a:ea typeface="Heiti SC Light"/>
                <a:cs typeface="Heiti SC Light"/>
              </a:rPr>
              <a:t>2017</a:t>
            </a:r>
            <a:r>
              <a:rPr lang="zh-TW" altLang="en-US" sz="2000" dirty="0" smtClean="0">
                <a:solidFill>
                  <a:srgbClr val="FFC000"/>
                </a:solidFill>
                <a:latin typeface="Heiti SC Light"/>
                <a:ea typeface="Heiti SC Light"/>
                <a:cs typeface="Heiti SC Light"/>
              </a:rPr>
              <a:t>年</a:t>
            </a:r>
            <a:endParaRPr lang="zh-TW" altLang="en-US" sz="2000" dirty="0">
              <a:solidFill>
                <a:srgbClr val="FFC000"/>
              </a:solidFill>
              <a:latin typeface="Heiti SC Light"/>
              <a:ea typeface="Heiti SC Light"/>
              <a:cs typeface="Heiti SC Light"/>
            </a:endParaRPr>
          </a:p>
        </p:txBody>
      </p:sp>
      <p:cxnSp>
        <p:nvCxnSpPr>
          <p:cNvPr id="6" name="直線接點 5"/>
          <p:cNvCxnSpPr/>
          <p:nvPr/>
        </p:nvCxnSpPr>
        <p:spPr bwMode="auto">
          <a:xfrm>
            <a:off x="191344" y="6358637"/>
            <a:ext cx="1753120" cy="0"/>
          </a:xfrm>
          <a:prstGeom prst="line">
            <a:avLst/>
          </a:prstGeom>
          <a:solidFill>
            <a:schemeClr val="accent1"/>
          </a:solidFill>
          <a:ln w="38100" cap="flat" cmpd="sng" algn="ctr">
            <a:solidFill>
              <a:srgbClr val="D52B64"/>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直線接點 9"/>
          <p:cNvCxnSpPr/>
          <p:nvPr/>
        </p:nvCxnSpPr>
        <p:spPr bwMode="auto">
          <a:xfrm>
            <a:off x="1847528" y="1196752"/>
            <a:ext cx="0" cy="5184576"/>
          </a:xfrm>
          <a:prstGeom prst="line">
            <a:avLst/>
          </a:prstGeom>
          <a:solidFill>
            <a:schemeClr val="accent1"/>
          </a:solidFill>
          <a:ln w="9525" cap="flat" cmpd="sng" algn="ctr">
            <a:solidFill>
              <a:schemeClr val="bg2">
                <a:lumMod val="50000"/>
              </a:schemeClr>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 name="直線箭頭接點 3"/>
          <p:cNvCxnSpPr/>
          <p:nvPr/>
        </p:nvCxnSpPr>
        <p:spPr bwMode="auto">
          <a:xfrm flipV="1">
            <a:off x="1847528" y="6335321"/>
            <a:ext cx="9989385" cy="23148"/>
          </a:xfrm>
          <a:prstGeom prst="straightConnector1">
            <a:avLst/>
          </a:prstGeom>
          <a:solidFill>
            <a:schemeClr val="accent1"/>
          </a:solidFill>
          <a:ln w="38100" cap="flat" cmpd="sng" algn="ctr">
            <a:solidFill>
              <a:srgbClr val="FDB50A"/>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28</a:t>
            </a:fld>
            <a:endParaRPr lang="zh-CN" altLang="en-US" dirty="0"/>
          </a:p>
        </p:txBody>
      </p:sp>
      <p:sp>
        <p:nvSpPr>
          <p:cNvPr id="50" name="椭圆 9"/>
          <p:cNvSpPr/>
          <p:nvPr/>
        </p:nvSpPr>
        <p:spPr>
          <a:xfrm flipV="1">
            <a:off x="4166508" y="1753890"/>
            <a:ext cx="234950" cy="234950"/>
          </a:xfrm>
          <a:prstGeom prst="ellipse">
            <a:avLst/>
          </a:prstGeom>
          <a:solidFill>
            <a:srgbClr val="E78D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字方塊 14"/>
          <p:cNvSpPr txBox="1"/>
          <p:nvPr/>
        </p:nvSpPr>
        <p:spPr>
          <a:xfrm>
            <a:off x="3862708" y="1216407"/>
            <a:ext cx="877163" cy="369332"/>
          </a:xfrm>
          <a:prstGeom prst="rect">
            <a:avLst/>
          </a:prstGeom>
          <a:noFill/>
        </p:spPr>
        <p:txBody>
          <a:bodyPr wrap="none" rtlCol="0">
            <a:spAutoFit/>
          </a:bodyPr>
          <a:lstStyle/>
          <a:p>
            <a:r>
              <a:rPr lang="zh-CN" altLang="en-US" dirty="0" smtClean="0">
                <a:solidFill>
                  <a:srgbClr val="E78D93"/>
                </a:solidFill>
                <a:latin typeface="+mn-ea"/>
              </a:rPr>
              <a:t>5月</a:t>
            </a:r>
            <a:r>
              <a:rPr lang="en-US" altLang="zh-CN" dirty="0" smtClean="0">
                <a:solidFill>
                  <a:srgbClr val="E78D93"/>
                </a:solidFill>
                <a:latin typeface="+mn-ea"/>
              </a:rPr>
              <a:t>5</a:t>
            </a:r>
            <a:r>
              <a:rPr lang="zh-CN" altLang="en-US" dirty="0" smtClean="0">
                <a:solidFill>
                  <a:srgbClr val="E78D93"/>
                </a:solidFill>
                <a:latin typeface="+mn-ea"/>
              </a:rPr>
              <a:t>日</a:t>
            </a:r>
            <a:endParaRPr lang="zh-TW" altLang="en-US" dirty="0">
              <a:solidFill>
                <a:srgbClr val="E78D93"/>
              </a:solidFill>
            </a:endParaRPr>
          </a:p>
        </p:txBody>
      </p:sp>
      <p:cxnSp>
        <p:nvCxnSpPr>
          <p:cNvPr id="44" name="直接连接符 16"/>
          <p:cNvCxnSpPr/>
          <p:nvPr/>
        </p:nvCxnSpPr>
        <p:spPr>
          <a:xfrm flipV="1">
            <a:off x="5465669" y="1916832"/>
            <a:ext cx="0" cy="2429266"/>
          </a:xfrm>
          <a:prstGeom prst="line">
            <a:avLst/>
          </a:prstGeom>
          <a:ln>
            <a:solidFill>
              <a:srgbClr val="E8C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39757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57470" y="1052736"/>
            <a:ext cx="11077060" cy="5472608"/>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16387"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06" name="文本框 23"/>
          <p:cNvSpPr txBox="1">
            <a:spLocks noChangeArrowheads="1"/>
          </p:cNvSpPr>
          <p:nvPr/>
        </p:nvSpPr>
        <p:spPr bwMode="auto">
          <a:xfrm>
            <a:off x="1917699" y="306537"/>
            <a:ext cx="927765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b="1" dirty="0" smtClean="0">
                <a:solidFill>
                  <a:srgbClr val="767171"/>
                </a:solidFill>
                <a:latin typeface="Heiti SC Light"/>
                <a:ea typeface="Heiti SC Light"/>
                <a:cs typeface="Heiti SC Light"/>
              </a:rPr>
              <a:t>組織單位</a:t>
            </a:r>
            <a:endParaRPr lang="zh-TW" altLang="zh-TW" sz="2800" b="1" dirty="0">
              <a:solidFill>
                <a:srgbClr val="FF0000"/>
              </a:solidFill>
              <a:latin typeface="Heiti SC Light"/>
              <a:ea typeface="Heiti SC Light"/>
              <a:cs typeface="Heiti SC Light"/>
            </a:endParaRPr>
          </a:p>
        </p:txBody>
      </p:sp>
      <p:sp>
        <p:nvSpPr>
          <p:cNvPr id="2" name="文字方塊 1"/>
          <p:cNvSpPr txBox="1"/>
          <p:nvPr/>
        </p:nvSpPr>
        <p:spPr>
          <a:xfrm>
            <a:off x="834948" y="1296050"/>
            <a:ext cx="10679719" cy="5262980"/>
          </a:xfrm>
          <a:prstGeom prst="rect">
            <a:avLst/>
          </a:prstGeom>
          <a:noFill/>
        </p:spPr>
        <p:txBody>
          <a:bodyPr wrap="square" rtlCol="0">
            <a:spAutoFit/>
          </a:bodyPr>
          <a:lstStyle/>
          <a:p>
            <a:pPr marL="285750" indent="-285750">
              <a:buFont typeface="Wingdings" charset="2"/>
              <a:buChar char="l"/>
            </a:pPr>
            <a:r>
              <a:rPr lang="ja-JP" altLang="en-US" sz="2400" dirty="0" smtClean="0">
                <a:solidFill>
                  <a:schemeClr val="accent4">
                    <a:lumMod val="75000"/>
                    <a:lumOff val="25000"/>
                  </a:schemeClr>
                </a:solidFill>
                <a:latin typeface="Heiti SC Light"/>
                <a:ea typeface="Heiti SC Light"/>
                <a:cs typeface="Heiti SC Light"/>
              </a:rPr>
              <a:t>指導單位：</a:t>
            </a:r>
            <a:r>
              <a:rPr lang="en-US" altLang="ja-JP" dirty="0">
                <a:solidFill>
                  <a:schemeClr val="accent4">
                    <a:lumMod val="75000"/>
                    <a:lumOff val="25000"/>
                  </a:schemeClr>
                </a:solidFill>
                <a:latin typeface="Heiti SC Light"/>
                <a:ea typeface="Heiti SC Light"/>
                <a:cs typeface="Heiti SC Light"/>
              </a:rPr>
              <a:t/>
            </a:r>
            <a:br>
              <a:rPr lang="en-US" altLang="ja-JP" dirty="0">
                <a:solidFill>
                  <a:schemeClr val="accent4">
                    <a:lumMod val="75000"/>
                    <a:lumOff val="25000"/>
                  </a:schemeClr>
                </a:solidFill>
                <a:latin typeface="Heiti SC Light"/>
                <a:ea typeface="Heiti SC Light"/>
                <a:cs typeface="Heiti SC Light"/>
              </a:rPr>
            </a:br>
            <a:r>
              <a:rPr lang="ja-JP" altLang="en-US" dirty="0" smtClean="0">
                <a:solidFill>
                  <a:schemeClr val="accent4">
                    <a:lumMod val="75000"/>
                    <a:lumOff val="25000"/>
                  </a:schemeClr>
                </a:solidFill>
                <a:latin typeface="Heiti SC Light"/>
                <a:ea typeface="Heiti SC Light"/>
                <a:cs typeface="Heiti SC Light"/>
              </a:rPr>
              <a:t>北京</a:t>
            </a:r>
            <a:r>
              <a:rPr lang="ja-JP" altLang="en-US" dirty="0">
                <a:solidFill>
                  <a:schemeClr val="accent4">
                    <a:lumMod val="75000"/>
                    <a:lumOff val="25000"/>
                  </a:schemeClr>
                </a:solidFill>
                <a:latin typeface="Heiti SC Light"/>
                <a:ea typeface="Heiti SC Light"/>
                <a:cs typeface="Heiti SC Light"/>
              </a:rPr>
              <a:t>台資企業協會</a:t>
            </a:r>
            <a:r>
              <a:rPr lang="ja-JP" altLang="en-US" dirty="0" smtClean="0">
                <a:solidFill>
                  <a:schemeClr val="accent4">
                    <a:lumMod val="75000"/>
                    <a:lumOff val="25000"/>
                  </a:schemeClr>
                </a:solidFill>
                <a:latin typeface="Heiti SC Light"/>
                <a:ea typeface="Heiti SC Light"/>
                <a:cs typeface="Heiti SC Light"/>
              </a:rPr>
              <a:t>、</a:t>
            </a:r>
            <a:r>
              <a:rPr lang="zh-TW" altLang="en-US" dirty="0">
                <a:solidFill>
                  <a:schemeClr val="accent4">
                    <a:lumMod val="75000"/>
                    <a:lumOff val="25000"/>
                  </a:schemeClr>
                </a:solidFill>
                <a:latin typeface="Heiti SC Light"/>
                <a:ea typeface="Heiti SC Light"/>
                <a:cs typeface="Heiti SC Light"/>
              </a:rPr>
              <a:t>中華創業育成</a:t>
            </a:r>
            <a:r>
              <a:rPr lang="zh-TW" altLang="en-US" dirty="0" smtClean="0">
                <a:solidFill>
                  <a:schemeClr val="accent4">
                    <a:lumMod val="75000"/>
                    <a:lumOff val="25000"/>
                  </a:schemeClr>
                </a:solidFill>
                <a:latin typeface="Heiti SC Light"/>
                <a:ea typeface="Heiti SC Light"/>
                <a:cs typeface="Heiti SC Light"/>
              </a:rPr>
              <a:t>協會</a:t>
            </a:r>
            <a:r>
              <a:rPr lang="zh-CN" altLang="en-US" dirty="0" smtClean="0">
                <a:solidFill>
                  <a:schemeClr val="accent4">
                    <a:lumMod val="75000"/>
                    <a:lumOff val="25000"/>
                  </a:schemeClr>
                </a:solidFill>
                <a:latin typeface="Heiti SC Light"/>
                <a:ea typeface="Heiti SC Light"/>
                <a:cs typeface="Heiti SC Light"/>
              </a:rPr>
              <a:t>、</a:t>
            </a:r>
            <a:r>
              <a:rPr lang="ja-JP" altLang="en-US" dirty="0" smtClean="0">
                <a:solidFill>
                  <a:schemeClr val="accent4">
                    <a:lumMod val="75000"/>
                    <a:lumOff val="25000"/>
                  </a:schemeClr>
                </a:solidFill>
                <a:latin typeface="Heiti SC Light"/>
                <a:ea typeface="Heiti SC Light"/>
                <a:cs typeface="Heiti SC Light"/>
              </a:rPr>
              <a:t>北京</a:t>
            </a:r>
            <a:r>
              <a:rPr lang="ja-JP" altLang="en-US" dirty="0">
                <a:solidFill>
                  <a:schemeClr val="accent4">
                    <a:lumMod val="75000"/>
                    <a:lumOff val="25000"/>
                  </a:schemeClr>
                </a:solidFill>
                <a:latin typeface="Heiti SC Light"/>
                <a:ea typeface="Heiti SC Light"/>
                <a:cs typeface="Heiti SC Light"/>
              </a:rPr>
              <a:t>創業孵育協會</a:t>
            </a:r>
            <a:r>
              <a:rPr lang="zh-CN" altLang="en-US" dirty="0">
                <a:solidFill>
                  <a:schemeClr val="accent4">
                    <a:lumMod val="75000"/>
                    <a:lumOff val="25000"/>
                  </a:schemeClr>
                </a:solidFill>
                <a:latin typeface="Heiti SC Light"/>
                <a:ea typeface="Heiti SC Light"/>
                <a:cs typeface="Heiti SC Light"/>
              </a:rPr>
              <a:t>、北京眾創空間</a:t>
            </a:r>
            <a:r>
              <a:rPr lang="zh-CN" altLang="en-US" dirty="0" smtClean="0">
                <a:solidFill>
                  <a:schemeClr val="accent4">
                    <a:lumMod val="75000"/>
                    <a:lumOff val="25000"/>
                  </a:schemeClr>
                </a:solidFill>
                <a:latin typeface="Heiti SC Light"/>
                <a:ea typeface="Heiti SC Light"/>
                <a:cs typeface="Heiti SC Light"/>
              </a:rPr>
              <a:t>聯盟</a:t>
            </a:r>
            <a:endParaRPr lang="en-US" altLang="zh-TW" dirty="0" smtClean="0">
              <a:solidFill>
                <a:schemeClr val="accent4">
                  <a:lumMod val="75000"/>
                  <a:lumOff val="25000"/>
                </a:schemeClr>
              </a:solidFill>
              <a:latin typeface="Heiti SC Light"/>
              <a:ea typeface="Heiti SC Light"/>
              <a:cs typeface="Heiti SC Light"/>
            </a:endParaRPr>
          </a:p>
          <a:p>
            <a:pPr marL="285750" indent="-285750">
              <a:buFont typeface="Wingdings" charset="2"/>
              <a:buChar char="l"/>
            </a:pPr>
            <a:endParaRPr lang="ja-JP" altLang="en-US" dirty="0">
              <a:solidFill>
                <a:schemeClr val="accent4">
                  <a:lumMod val="75000"/>
                  <a:lumOff val="25000"/>
                </a:schemeClr>
              </a:solidFill>
              <a:latin typeface="Heiti SC Light"/>
              <a:ea typeface="Heiti SC Light"/>
              <a:cs typeface="Heiti SC Light"/>
            </a:endParaRPr>
          </a:p>
          <a:p>
            <a:pPr marL="285750" indent="-285750">
              <a:buFont typeface="Wingdings" charset="2"/>
              <a:buChar char="l"/>
            </a:pPr>
            <a:r>
              <a:rPr lang="ja-JP" altLang="en-US" sz="2400" dirty="0" smtClean="0">
                <a:solidFill>
                  <a:schemeClr val="accent4">
                    <a:lumMod val="75000"/>
                    <a:lumOff val="25000"/>
                  </a:schemeClr>
                </a:solidFill>
                <a:latin typeface="Heiti SC Light"/>
                <a:ea typeface="Heiti SC Light"/>
                <a:cs typeface="Heiti SC Light"/>
              </a:rPr>
              <a:t>主辦單位：</a:t>
            </a:r>
            <a:r>
              <a:rPr lang="en-US" altLang="ja-JP" dirty="0">
                <a:solidFill>
                  <a:schemeClr val="accent4">
                    <a:lumMod val="75000"/>
                    <a:lumOff val="25000"/>
                  </a:schemeClr>
                </a:solidFill>
                <a:latin typeface="Heiti SC Light"/>
                <a:ea typeface="Heiti SC Light"/>
                <a:cs typeface="Heiti SC Light"/>
              </a:rPr>
              <a:t/>
            </a:r>
            <a:br>
              <a:rPr lang="en-US" altLang="ja-JP" dirty="0">
                <a:solidFill>
                  <a:schemeClr val="accent4">
                    <a:lumMod val="75000"/>
                    <a:lumOff val="25000"/>
                  </a:schemeClr>
                </a:solidFill>
                <a:latin typeface="Heiti SC Light"/>
                <a:ea typeface="Heiti SC Light"/>
                <a:cs typeface="Heiti SC Light"/>
              </a:rPr>
            </a:br>
            <a:r>
              <a:rPr lang="ja-JP" altLang="en-US" dirty="0" smtClean="0">
                <a:solidFill>
                  <a:schemeClr val="accent4">
                    <a:lumMod val="75000"/>
                    <a:lumOff val="25000"/>
                  </a:schemeClr>
                </a:solidFill>
                <a:latin typeface="Heiti SC Light"/>
                <a:ea typeface="Heiti SC Light"/>
                <a:cs typeface="Heiti SC Light"/>
              </a:rPr>
              <a:t>遠見育成科技孵化器</a:t>
            </a:r>
            <a:r>
              <a:rPr lang="en-US" altLang="zh-TW" dirty="0" smtClean="0">
                <a:solidFill>
                  <a:schemeClr val="accent4">
                    <a:lumMod val="75000"/>
                    <a:lumOff val="25000"/>
                  </a:schemeClr>
                </a:solidFill>
                <a:latin typeface="Heiti SC Light"/>
                <a:ea typeface="Heiti SC Light"/>
                <a:cs typeface="Heiti SC Light"/>
              </a:rPr>
              <a:t>(</a:t>
            </a:r>
            <a:r>
              <a:rPr lang="ja-JP" altLang="en-US" dirty="0" smtClean="0">
                <a:solidFill>
                  <a:schemeClr val="accent4">
                    <a:lumMod val="75000"/>
                    <a:lumOff val="25000"/>
                  </a:schemeClr>
                </a:solidFill>
                <a:latin typeface="Heiti SC Light"/>
                <a:ea typeface="Heiti SC Light"/>
                <a:cs typeface="Heiti SC Light"/>
              </a:rPr>
              <a:t>北京</a:t>
            </a:r>
            <a:r>
              <a:rPr lang="en-US" altLang="zh-TW" dirty="0" smtClean="0">
                <a:solidFill>
                  <a:schemeClr val="accent4">
                    <a:lumMod val="75000"/>
                    <a:lumOff val="25000"/>
                  </a:schemeClr>
                </a:solidFill>
                <a:latin typeface="Heiti SC Light"/>
                <a:ea typeface="Heiti SC Light"/>
                <a:cs typeface="Heiti SC Light"/>
              </a:rPr>
              <a:t>)</a:t>
            </a:r>
            <a:r>
              <a:rPr lang="zh-CN" altLang="en-US" dirty="0" smtClean="0">
                <a:solidFill>
                  <a:schemeClr val="accent4">
                    <a:lumMod val="75000"/>
                    <a:lumOff val="25000"/>
                  </a:schemeClr>
                </a:solidFill>
                <a:latin typeface="Heiti SC Light"/>
                <a:ea typeface="Heiti SC Light"/>
                <a:cs typeface="Heiti SC Light"/>
              </a:rPr>
              <a:t> </a:t>
            </a:r>
            <a:r>
              <a:rPr lang="zh-TW" altLang="en-US" dirty="0" smtClean="0">
                <a:solidFill>
                  <a:schemeClr val="accent4">
                    <a:lumMod val="75000"/>
                    <a:lumOff val="25000"/>
                  </a:schemeClr>
                </a:solidFill>
                <a:latin typeface="Heiti SC Light"/>
                <a:ea typeface="Heiti SC Light"/>
                <a:cs typeface="Heiti SC Light"/>
              </a:rPr>
              <a:t>、</a:t>
            </a:r>
            <a:r>
              <a:rPr lang="zh-CN" altLang="en-US" dirty="0" smtClean="0">
                <a:solidFill>
                  <a:schemeClr val="accent4">
                    <a:lumMod val="75000"/>
                    <a:lumOff val="25000"/>
                  </a:schemeClr>
                </a:solidFill>
                <a:latin typeface="Heiti SC Light"/>
                <a:ea typeface="Heiti SC Light"/>
                <a:cs typeface="Heiti SC Light"/>
              </a:rPr>
              <a:t>啟迪</a:t>
            </a:r>
            <a:r>
              <a:rPr lang="zh-CN" altLang="en-US" dirty="0">
                <a:solidFill>
                  <a:schemeClr val="accent4">
                    <a:lumMod val="75000"/>
                    <a:lumOff val="25000"/>
                  </a:schemeClr>
                </a:solidFill>
                <a:latin typeface="Heiti SC Light"/>
                <a:ea typeface="Heiti SC Light"/>
                <a:cs typeface="Heiti SC Light"/>
              </a:rPr>
              <a:t>之星、創業公社、中關村創業大街</a:t>
            </a:r>
            <a:endParaRPr lang="en-US" altLang="zh-CN" dirty="0">
              <a:solidFill>
                <a:schemeClr val="accent4">
                  <a:lumMod val="75000"/>
                  <a:lumOff val="25000"/>
                </a:schemeClr>
              </a:solidFill>
              <a:latin typeface="Heiti SC Light"/>
              <a:ea typeface="Heiti SC Light"/>
              <a:cs typeface="Heiti SC Light"/>
            </a:endParaRPr>
          </a:p>
          <a:p>
            <a:endParaRPr lang="en-US" altLang="ja-JP" dirty="0" smtClean="0">
              <a:solidFill>
                <a:schemeClr val="accent4">
                  <a:lumMod val="75000"/>
                  <a:lumOff val="25000"/>
                </a:schemeClr>
              </a:solidFill>
              <a:latin typeface="Heiti SC Light"/>
              <a:ea typeface="Heiti SC Light"/>
              <a:cs typeface="Heiti SC Light"/>
            </a:endParaRPr>
          </a:p>
          <a:p>
            <a:r>
              <a:rPr lang="ja-JP" altLang="en-US" dirty="0" smtClean="0">
                <a:solidFill>
                  <a:schemeClr val="accent4">
                    <a:lumMod val="75000"/>
                    <a:lumOff val="25000"/>
                  </a:schemeClr>
                </a:solidFill>
                <a:latin typeface="微軟正黑體" panose="020B0604030504040204" pitchFamily="34" charset="-120"/>
                <a:ea typeface="微軟正黑體" panose="020B0604030504040204" pitchFamily="34" charset="-120"/>
                <a:cs typeface="Heiti SC Light"/>
              </a:rPr>
              <a:t>●</a:t>
            </a:r>
            <a:r>
              <a:rPr lang="ja-JP" altLang="en-US" sz="2400" dirty="0" smtClean="0">
                <a:solidFill>
                  <a:schemeClr val="accent4">
                    <a:lumMod val="75000"/>
                    <a:lumOff val="25000"/>
                  </a:schemeClr>
                </a:solidFill>
                <a:latin typeface="Heiti SC Light"/>
                <a:ea typeface="Heiti SC Light"/>
                <a:cs typeface="Heiti SC Light"/>
              </a:rPr>
              <a:t>承辦單位：</a:t>
            </a:r>
            <a:endParaRPr lang="en-US" altLang="ja-JP" sz="2400" dirty="0">
              <a:solidFill>
                <a:schemeClr val="accent4">
                  <a:lumMod val="75000"/>
                  <a:lumOff val="25000"/>
                </a:schemeClr>
              </a:solidFill>
              <a:latin typeface="Heiti SC Light"/>
              <a:ea typeface="Heiti SC Light"/>
              <a:cs typeface="Heiti SC Light"/>
            </a:endParaRPr>
          </a:p>
          <a:p>
            <a:r>
              <a:rPr lang="zh-TW" altLang="en-US" dirty="0" smtClean="0">
                <a:solidFill>
                  <a:schemeClr val="accent4">
                    <a:lumMod val="75000"/>
                    <a:lumOff val="25000"/>
                  </a:schemeClr>
                </a:solidFill>
                <a:latin typeface="Heiti SC Light"/>
                <a:ea typeface="Heiti SC Light"/>
                <a:cs typeface="Heiti SC Light"/>
              </a:rPr>
              <a:t>       義</a:t>
            </a:r>
            <a:r>
              <a:rPr lang="zh-TW" altLang="en-US" dirty="0">
                <a:solidFill>
                  <a:schemeClr val="accent4">
                    <a:lumMod val="75000"/>
                    <a:lumOff val="25000"/>
                  </a:schemeClr>
                </a:solidFill>
                <a:latin typeface="Heiti SC Light"/>
                <a:ea typeface="Heiti SC Light"/>
                <a:cs typeface="Heiti SC Light"/>
              </a:rPr>
              <a:t>守大學、南台科技大學、中華大學、鞋技創新育成中心</a:t>
            </a:r>
            <a:endParaRPr lang="ja-JP" altLang="en-US" dirty="0">
              <a:solidFill>
                <a:schemeClr val="accent4">
                  <a:lumMod val="75000"/>
                  <a:lumOff val="25000"/>
                </a:schemeClr>
              </a:solidFill>
              <a:latin typeface="Heiti SC Light"/>
              <a:ea typeface="Heiti SC Light"/>
              <a:cs typeface="Heiti SC Light"/>
            </a:endParaRPr>
          </a:p>
          <a:p>
            <a:pPr marL="285750" indent="-285750">
              <a:buFont typeface="Wingdings" charset="2"/>
              <a:buChar char="l"/>
            </a:pPr>
            <a:endParaRPr lang="ja-JP" altLang="en-US" dirty="0">
              <a:solidFill>
                <a:schemeClr val="accent4">
                  <a:lumMod val="75000"/>
                  <a:lumOff val="25000"/>
                </a:schemeClr>
              </a:solidFill>
              <a:latin typeface="Heiti SC Light"/>
              <a:ea typeface="Heiti SC Light"/>
              <a:cs typeface="Heiti SC Light"/>
            </a:endParaRPr>
          </a:p>
          <a:p>
            <a:pPr marL="285750" indent="-285750">
              <a:buFont typeface="Wingdings" charset="2"/>
              <a:buChar char="l"/>
            </a:pPr>
            <a:r>
              <a:rPr lang="ja-JP" altLang="en-US" sz="2400" dirty="0" smtClean="0">
                <a:solidFill>
                  <a:schemeClr val="accent4">
                    <a:lumMod val="75000"/>
                    <a:lumOff val="25000"/>
                  </a:schemeClr>
                </a:solidFill>
                <a:latin typeface="Heiti SC Light"/>
                <a:ea typeface="Heiti SC Light"/>
                <a:cs typeface="Heiti SC Light"/>
              </a:rPr>
              <a:t>協辦單位：</a:t>
            </a:r>
            <a:r>
              <a:rPr lang="en-US" altLang="ja-JP" dirty="0" smtClean="0">
                <a:solidFill>
                  <a:schemeClr val="accent4">
                    <a:lumMod val="75000"/>
                    <a:lumOff val="25000"/>
                  </a:schemeClr>
                </a:solidFill>
                <a:latin typeface="Heiti SC Light"/>
                <a:ea typeface="Heiti SC Light"/>
                <a:cs typeface="Heiti SC Light"/>
              </a:rPr>
              <a:t/>
            </a:r>
            <a:br>
              <a:rPr lang="en-US" altLang="ja-JP" dirty="0" smtClean="0">
                <a:solidFill>
                  <a:schemeClr val="accent4">
                    <a:lumMod val="75000"/>
                    <a:lumOff val="25000"/>
                  </a:schemeClr>
                </a:solidFill>
                <a:latin typeface="Heiti SC Light"/>
                <a:ea typeface="Heiti SC Light"/>
                <a:cs typeface="Heiti SC Light"/>
              </a:rPr>
            </a:br>
            <a:r>
              <a:rPr lang="zh-TW" altLang="en-US" dirty="0">
                <a:solidFill>
                  <a:schemeClr val="accent4">
                    <a:lumMod val="75000"/>
                    <a:lumOff val="25000"/>
                  </a:schemeClr>
                </a:solidFill>
                <a:latin typeface="Heiti SC Light"/>
                <a:ea typeface="Heiti SC Light"/>
                <a:cs typeface="Heiti SC Light"/>
              </a:rPr>
              <a:t>台灣大學</a:t>
            </a:r>
            <a:r>
              <a:rPr lang="zh-CN" altLang="en-US" dirty="0">
                <a:solidFill>
                  <a:schemeClr val="accent4">
                    <a:lumMod val="75000"/>
                    <a:lumOff val="25000"/>
                  </a:schemeClr>
                </a:solidFill>
                <a:latin typeface="Heiti SC Light"/>
                <a:ea typeface="Heiti SC Light"/>
                <a:cs typeface="Heiti SC Light"/>
              </a:rPr>
              <a:t>北京校友</a:t>
            </a:r>
            <a:r>
              <a:rPr lang="zh-TW" altLang="en-US" dirty="0">
                <a:solidFill>
                  <a:schemeClr val="accent4">
                    <a:lumMod val="75000"/>
                    <a:lumOff val="25000"/>
                  </a:schemeClr>
                </a:solidFill>
                <a:latin typeface="Heiti SC Light"/>
                <a:ea typeface="Heiti SC Light"/>
                <a:cs typeface="Heiti SC Light"/>
              </a:rPr>
              <a:t>會、政治大學</a:t>
            </a:r>
            <a:r>
              <a:rPr lang="zh-CN" altLang="en-US" dirty="0">
                <a:solidFill>
                  <a:schemeClr val="accent4">
                    <a:lumMod val="75000"/>
                    <a:lumOff val="25000"/>
                  </a:schemeClr>
                </a:solidFill>
                <a:latin typeface="Heiti SC Light"/>
                <a:ea typeface="Heiti SC Light"/>
                <a:cs typeface="Heiti SC Light"/>
              </a:rPr>
              <a:t>北京校友</a:t>
            </a:r>
            <a:r>
              <a:rPr lang="zh-TW" altLang="en-US" dirty="0">
                <a:solidFill>
                  <a:schemeClr val="accent4">
                    <a:lumMod val="75000"/>
                    <a:lumOff val="25000"/>
                  </a:schemeClr>
                </a:solidFill>
                <a:latin typeface="Heiti SC Light"/>
                <a:ea typeface="Heiti SC Light"/>
                <a:cs typeface="Heiti SC Light"/>
              </a:rPr>
              <a:t>會、淡江大學</a:t>
            </a:r>
            <a:r>
              <a:rPr lang="zh-CN" altLang="en-US" dirty="0">
                <a:solidFill>
                  <a:schemeClr val="accent4">
                    <a:lumMod val="75000"/>
                    <a:lumOff val="25000"/>
                  </a:schemeClr>
                </a:solidFill>
                <a:latin typeface="Heiti SC Light"/>
                <a:ea typeface="Heiti SC Light"/>
                <a:cs typeface="Heiti SC Light"/>
              </a:rPr>
              <a:t>北京校友</a:t>
            </a:r>
            <a:r>
              <a:rPr lang="zh-TW" altLang="en-US" dirty="0" smtClean="0">
                <a:solidFill>
                  <a:schemeClr val="accent4">
                    <a:lumMod val="75000"/>
                    <a:lumOff val="25000"/>
                  </a:schemeClr>
                </a:solidFill>
                <a:latin typeface="Heiti SC Light"/>
                <a:ea typeface="Heiti SC Light"/>
                <a:cs typeface="Heiti SC Light"/>
              </a:rPr>
              <a:t>會</a:t>
            </a:r>
            <a:r>
              <a:rPr lang="zh-CN" altLang="en-US" dirty="0" smtClean="0">
                <a:solidFill>
                  <a:schemeClr val="accent4">
                    <a:lumMod val="75000"/>
                    <a:lumOff val="25000"/>
                  </a:schemeClr>
                </a:solidFill>
                <a:latin typeface="Heiti SC Light"/>
                <a:ea typeface="Heiti SC Light"/>
                <a:cs typeface="Heiti SC Light"/>
              </a:rPr>
              <a:t>、</a:t>
            </a:r>
            <a:r>
              <a:rPr lang="zh-TW" altLang="en-US" dirty="0" smtClean="0">
                <a:solidFill>
                  <a:schemeClr val="accent4">
                    <a:lumMod val="75000"/>
                    <a:lumOff val="25000"/>
                  </a:schemeClr>
                </a:solidFill>
                <a:latin typeface="Heiti SC Light"/>
                <a:ea typeface="Heiti SC Light"/>
                <a:cs typeface="Heiti SC Light"/>
              </a:rPr>
              <a:t>中發展－領創空間</a:t>
            </a:r>
            <a:r>
              <a:rPr lang="zh-CN" altLang="en-US" dirty="0" smtClean="0">
                <a:solidFill>
                  <a:schemeClr val="accent4">
                    <a:lumMod val="75000"/>
                    <a:lumOff val="25000"/>
                  </a:schemeClr>
                </a:solidFill>
                <a:latin typeface="Heiti SC Light"/>
                <a:ea typeface="Heiti SC Light"/>
                <a:cs typeface="Heiti SC Light"/>
              </a:rPr>
              <a:t>、</a:t>
            </a:r>
            <a:r>
              <a:rPr lang="zh-TW" altLang="en-US" dirty="0" smtClean="0">
                <a:solidFill>
                  <a:schemeClr val="accent4">
                    <a:lumMod val="75000"/>
                    <a:lumOff val="25000"/>
                  </a:schemeClr>
                </a:solidFill>
                <a:latin typeface="Heiti SC Light"/>
                <a:ea typeface="Heiti SC Light"/>
                <a:cs typeface="Heiti SC Light"/>
              </a:rPr>
              <a:t>軟通動力集團、亞洲開發銀行、中經合創投集團、</a:t>
            </a:r>
            <a:r>
              <a:rPr lang="zh-CN" altLang="en-US" dirty="0" smtClean="0">
                <a:solidFill>
                  <a:schemeClr val="accent4">
                    <a:lumMod val="75000"/>
                    <a:lumOff val="25000"/>
                  </a:schemeClr>
                </a:solidFill>
                <a:latin typeface="Heiti SC Light"/>
                <a:ea typeface="Heiti SC Light"/>
                <a:cs typeface="Heiti SC Light"/>
              </a:rPr>
              <a:t>天合成果轉化促進中心、</a:t>
            </a:r>
            <a:r>
              <a:rPr lang="zh-TW" altLang="en-US" dirty="0" smtClean="0">
                <a:solidFill>
                  <a:schemeClr val="accent4">
                    <a:lumMod val="75000"/>
                    <a:lumOff val="25000"/>
                  </a:schemeClr>
                </a:solidFill>
                <a:latin typeface="Heiti SC Light"/>
                <a:ea typeface="Heiti SC Light"/>
                <a:cs typeface="Heiti SC Light"/>
              </a:rPr>
              <a:t>北京路浩知識產權代理</a:t>
            </a:r>
            <a:r>
              <a:rPr lang="zh-TW" altLang="en-US" smtClean="0">
                <a:solidFill>
                  <a:schemeClr val="accent4">
                    <a:lumMod val="75000"/>
                    <a:lumOff val="25000"/>
                  </a:schemeClr>
                </a:solidFill>
                <a:latin typeface="Heiti SC Light"/>
                <a:ea typeface="Heiti SC Light"/>
                <a:cs typeface="Heiti SC Light"/>
              </a:rPr>
              <a:t>有限公司</a:t>
            </a:r>
            <a:r>
              <a:rPr lang="zh-CN" altLang="en-US" smtClean="0">
                <a:solidFill>
                  <a:schemeClr val="accent4">
                    <a:lumMod val="75000"/>
                    <a:lumOff val="25000"/>
                  </a:schemeClr>
                </a:solidFill>
                <a:latin typeface="Heiti SC Light"/>
                <a:ea typeface="Heiti SC Light"/>
                <a:cs typeface="Heiti SC Light"/>
              </a:rPr>
              <a:t>、</a:t>
            </a:r>
            <a:r>
              <a:rPr lang="zh-CN" altLang="en-US" dirty="0" smtClean="0">
                <a:solidFill>
                  <a:schemeClr val="accent4">
                    <a:lumMod val="75000"/>
                    <a:lumOff val="25000"/>
                  </a:schemeClr>
                </a:solidFill>
                <a:latin typeface="Heiti SC Light"/>
                <a:ea typeface="Heiti SC Light"/>
                <a:cs typeface="Heiti SC Light"/>
              </a:rPr>
              <a:t>中糧集團、</a:t>
            </a:r>
            <a:r>
              <a:rPr lang="zh-TW" altLang="en-US" dirty="0" smtClean="0">
                <a:solidFill>
                  <a:schemeClr val="accent4">
                    <a:lumMod val="75000"/>
                    <a:lumOff val="25000"/>
                  </a:schemeClr>
                </a:solidFill>
                <a:latin typeface="Heiti SC Light"/>
                <a:ea typeface="Heiti SC Light"/>
                <a:cs typeface="Heiti SC Light"/>
              </a:rPr>
              <a:t>中關村人才發展協會、北京中關村創新科技促進會、京台科技創新合作促進會、深圳育山科技協會</a:t>
            </a:r>
            <a:endParaRPr lang="en-US" altLang="zh-TW" dirty="0" smtClean="0">
              <a:solidFill>
                <a:schemeClr val="accent4">
                  <a:lumMod val="75000"/>
                  <a:lumOff val="25000"/>
                </a:schemeClr>
              </a:solidFill>
              <a:latin typeface="Heiti SC Light"/>
              <a:ea typeface="Heiti SC Light"/>
              <a:cs typeface="Heiti SC Light"/>
            </a:endParaRPr>
          </a:p>
          <a:p>
            <a:pPr marL="285750" indent="-285750">
              <a:buFont typeface="Wingdings" charset="2"/>
              <a:buChar char="l"/>
            </a:pPr>
            <a:endParaRPr lang="en-US" altLang="ja-JP" dirty="0" smtClean="0">
              <a:solidFill>
                <a:schemeClr val="accent4">
                  <a:lumMod val="75000"/>
                  <a:lumOff val="25000"/>
                </a:schemeClr>
              </a:solidFill>
              <a:latin typeface="Heiti SC Light"/>
              <a:ea typeface="Heiti SC Light"/>
              <a:cs typeface="Heiti SC Light"/>
            </a:endParaRPr>
          </a:p>
          <a:p>
            <a:pPr marL="285750" indent="-285750">
              <a:buFont typeface="Wingdings" charset="2"/>
              <a:buChar char="l"/>
            </a:pPr>
            <a:r>
              <a:rPr lang="zh-CN" altLang="en-US" sz="2400" dirty="0" smtClean="0">
                <a:solidFill>
                  <a:schemeClr val="accent4">
                    <a:lumMod val="75000"/>
                    <a:lumOff val="25000"/>
                  </a:schemeClr>
                </a:solidFill>
                <a:latin typeface="Heiti SC Light"/>
                <a:ea typeface="Heiti SC Light"/>
                <a:cs typeface="Heiti SC Light"/>
              </a:rPr>
              <a:t>支持</a:t>
            </a:r>
            <a:r>
              <a:rPr lang="ja-JP" altLang="en-US" sz="2400" dirty="0" smtClean="0">
                <a:solidFill>
                  <a:schemeClr val="accent4">
                    <a:lumMod val="75000"/>
                    <a:lumOff val="25000"/>
                  </a:schemeClr>
                </a:solidFill>
                <a:latin typeface="Heiti SC Light"/>
                <a:ea typeface="Heiti SC Light"/>
                <a:cs typeface="Heiti SC Light"/>
              </a:rPr>
              <a:t>單位：</a:t>
            </a:r>
            <a:r>
              <a:rPr lang="en-US" altLang="ja-JP" sz="2400" dirty="0" smtClean="0">
                <a:solidFill>
                  <a:schemeClr val="accent4">
                    <a:lumMod val="75000"/>
                    <a:lumOff val="25000"/>
                  </a:schemeClr>
                </a:solidFill>
                <a:latin typeface="Heiti SC Light"/>
                <a:ea typeface="Heiti SC Light"/>
                <a:cs typeface="Heiti SC Light"/>
              </a:rPr>
              <a:t/>
            </a:r>
            <a:br>
              <a:rPr lang="en-US" altLang="ja-JP" sz="2400" dirty="0" smtClean="0">
                <a:solidFill>
                  <a:schemeClr val="accent4">
                    <a:lumMod val="75000"/>
                    <a:lumOff val="25000"/>
                  </a:schemeClr>
                </a:solidFill>
                <a:latin typeface="Heiti SC Light"/>
                <a:ea typeface="Heiti SC Light"/>
                <a:cs typeface="Heiti SC Light"/>
              </a:rPr>
            </a:br>
            <a:r>
              <a:rPr lang="zh-TW" altLang="en-US" dirty="0" smtClean="0">
                <a:solidFill>
                  <a:schemeClr val="accent4">
                    <a:lumMod val="75000"/>
                    <a:lumOff val="25000"/>
                  </a:schemeClr>
                </a:solidFill>
                <a:latin typeface="Heiti SC Light"/>
                <a:ea typeface="Heiti SC Light"/>
                <a:cs typeface="Heiti SC Light"/>
              </a:rPr>
              <a:t>旺旺中時集團</a:t>
            </a:r>
            <a:r>
              <a:rPr lang="en-US" altLang="zh-TW" dirty="0" smtClean="0">
                <a:solidFill>
                  <a:schemeClr val="accent4">
                    <a:lumMod val="75000"/>
                    <a:lumOff val="25000"/>
                  </a:schemeClr>
                </a:solidFill>
                <a:latin typeface="Heiti SC Light"/>
                <a:ea typeface="Heiti SC Light"/>
                <a:cs typeface="Heiti SC Light"/>
              </a:rPr>
              <a:t>(</a:t>
            </a:r>
            <a:r>
              <a:rPr lang="zh-TW" altLang="en-US" dirty="0" smtClean="0">
                <a:solidFill>
                  <a:schemeClr val="accent4">
                    <a:lumMod val="75000"/>
                    <a:lumOff val="25000"/>
                  </a:schemeClr>
                </a:solidFill>
                <a:latin typeface="Heiti SC Light"/>
                <a:ea typeface="Heiti SC Light"/>
                <a:cs typeface="Heiti SC Light"/>
              </a:rPr>
              <a:t>旺報</a:t>
            </a:r>
            <a:r>
              <a:rPr lang="en-US" altLang="zh-TW" dirty="0" smtClean="0">
                <a:solidFill>
                  <a:schemeClr val="accent4">
                    <a:lumMod val="75000"/>
                    <a:lumOff val="25000"/>
                  </a:schemeClr>
                </a:solidFill>
                <a:latin typeface="Heiti SC Light"/>
                <a:ea typeface="Heiti SC Light"/>
                <a:cs typeface="Heiti SC Light"/>
              </a:rPr>
              <a:t>)</a:t>
            </a:r>
            <a:r>
              <a:rPr lang="zh-TW" altLang="en-US" dirty="0">
                <a:solidFill>
                  <a:schemeClr val="accent4">
                    <a:lumMod val="75000"/>
                    <a:lumOff val="25000"/>
                  </a:schemeClr>
                </a:solidFill>
                <a:latin typeface="Heiti SC Light"/>
                <a:ea typeface="Heiti SC Light"/>
                <a:cs typeface="Heiti SC Light"/>
              </a:rPr>
              <a:t>、網迅雲端</a:t>
            </a:r>
            <a:r>
              <a:rPr lang="en-US" altLang="zh-TW" dirty="0">
                <a:solidFill>
                  <a:schemeClr val="accent4">
                    <a:lumMod val="75000"/>
                    <a:lumOff val="25000"/>
                  </a:schemeClr>
                </a:solidFill>
                <a:latin typeface="Heiti SC Light"/>
                <a:ea typeface="Heiti SC Light"/>
                <a:cs typeface="Heiti SC Light"/>
              </a:rPr>
              <a:t>(</a:t>
            </a:r>
            <a:r>
              <a:rPr lang="zh-TW" altLang="en-US" dirty="0">
                <a:solidFill>
                  <a:schemeClr val="accent4">
                    <a:lumMod val="75000"/>
                    <a:lumOff val="25000"/>
                  </a:schemeClr>
                </a:solidFill>
                <a:latin typeface="Heiti SC Light"/>
                <a:ea typeface="Heiti SC Light"/>
                <a:cs typeface="Heiti SC Light"/>
              </a:rPr>
              <a:t>股</a:t>
            </a:r>
            <a:r>
              <a:rPr lang="en-US" altLang="zh-TW" dirty="0">
                <a:solidFill>
                  <a:schemeClr val="accent4">
                    <a:lumMod val="75000"/>
                    <a:lumOff val="25000"/>
                  </a:schemeClr>
                </a:solidFill>
                <a:latin typeface="Heiti SC Light"/>
                <a:ea typeface="Heiti SC Light"/>
                <a:cs typeface="Heiti SC Light"/>
              </a:rPr>
              <a:t>)</a:t>
            </a:r>
            <a:r>
              <a:rPr lang="zh-CN" altLang="en-US" dirty="0">
                <a:solidFill>
                  <a:schemeClr val="accent4">
                    <a:lumMod val="75000"/>
                    <a:lumOff val="25000"/>
                  </a:schemeClr>
                </a:solidFill>
                <a:latin typeface="Heiti SC Light"/>
                <a:ea typeface="Heiti SC Light"/>
                <a:cs typeface="Heiti SC Light"/>
              </a:rPr>
              <a:t>、</a:t>
            </a:r>
            <a:r>
              <a:rPr lang="zh-TW" altLang="en-US" dirty="0" smtClean="0">
                <a:solidFill>
                  <a:schemeClr val="accent4">
                    <a:lumMod val="75000"/>
                    <a:lumOff val="25000"/>
                  </a:schemeClr>
                </a:solidFill>
                <a:latin typeface="Heiti SC Light"/>
                <a:ea typeface="Heiti SC Light"/>
                <a:cs typeface="Heiti SC Light"/>
              </a:rPr>
              <a:t>富邦華一、</a:t>
            </a:r>
            <a:r>
              <a:rPr lang="zh-CN" altLang="en-US" dirty="0" smtClean="0">
                <a:solidFill>
                  <a:schemeClr val="accent4">
                    <a:lumMod val="75000"/>
                    <a:lumOff val="25000"/>
                  </a:schemeClr>
                </a:solidFill>
                <a:latin typeface="Heiti SC Light"/>
                <a:ea typeface="Heiti SC Light"/>
                <a:cs typeface="Heiti SC Light"/>
              </a:rPr>
              <a:t>中關村天使百人會、</a:t>
            </a:r>
            <a:r>
              <a:rPr lang="zh-TW" altLang="en-US" dirty="0" smtClean="0">
                <a:solidFill>
                  <a:schemeClr val="accent4">
                    <a:lumMod val="75000"/>
                    <a:lumOff val="25000"/>
                  </a:schemeClr>
                </a:solidFill>
                <a:latin typeface="Heiti SC Light"/>
                <a:ea typeface="Heiti SC Light"/>
                <a:cs typeface="Heiti SC Light"/>
              </a:rPr>
              <a:t>京泰發展有限公司</a:t>
            </a:r>
            <a:endParaRPr lang="zh-TW" altLang="en-US" dirty="0">
              <a:solidFill>
                <a:schemeClr val="accent4">
                  <a:lumMod val="75000"/>
                  <a:lumOff val="25000"/>
                </a:schemeClr>
              </a:solidFill>
              <a:latin typeface="Heiti SC Light"/>
              <a:ea typeface="Heiti SC Light"/>
              <a:cs typeface="Heiti SC Light"/>
            </a:endParaRPr>
          </a:p>
        </p:txBody>
      </p:sp>
      <p:sp>
        <p:nvSpPr>
          <p:cNvPr id="3" name="投影片編號版面配置區 2"/>
          <p:cNvSpPr>
            <a:spLocks noGrp="1"/>
          </p:cNvSpPr>
          <p:nvPr>
            <p:ph type="sldNum" sz="quarter" idx="12"/>
          </p:nvPr>
        </p:nvSpPr>
        <p:spPr/>
        <p:txBody>
          <a:bodyPr/>
          <a:lstStyle/>
          <a:p>
            <a:pPr>
              <a:defRPr/>
            </a:pPr>
            <a:fld id="{80E1403C-2ACC-4EA5-B3F6-D5A6709EB2A9}" type="slidenum">
              <a:rPr lang="zh-CN" altLang="en-US" smtClean="0"/>
              <a:pPr>
                <a:defRPr/>
              </a:pPr>
              <a:t>29</a:t>
            </a:fld>
            <a:endParaRPr lang="zh-CN" altLang="en-US" dirty="0"/>
          </a:p>
        </p:txBody>
      </p:sp>
    </p:spTree>
    <p:extLst>
      <p:ext uri="{BB962C8B-B14F-4D97-AF65-F5344CB8AC3E}">
        <p14:creationId xmlns="" xmlns:p14="http://schemas.microsoft.com/office/powerpoint/2010/main" val="425594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65840"/>
            <a:ext cx="12192000" cy="1143000"/>
          </a:xfrm>
        </p:spPr>
        <p:txBody>
          <a:bodyPr/>
          <a:lstStyle/>
          <a:p>
            <a:pPr algn="ctr"/>
            <a:r>
              <a:rPr lang="zh-TW" altLang="en-US" sz="5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競賽設計</a:t>
            </a:r>
            <a:endParaRPr lang="zh-TW" altLang="en-US" sz="5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矩形 16"/>
          <p:cNvSpPr>
            <a:spLocks noChangeArrowheads="1"/>
          </p:cNvSpPr>
          <p:nvPr/>
        </p:nvSpPr>
        <p:spPr bwMode="auto">
          <a:xfrm>
            <a:off x="3594100" y="2701925"/>
            <a:ext cx="744538" cy="744538"/>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4" name="矩形 17"/>
          <p:cNvSpPr>
            <a:spLocks noChangeArrowheads="1"/>
          </p:cNvSpPr>
          <p:nvPr/>
        </p:nvSpPr>
        <p:spPr bwMode="auto">
          <a:xfrm>
            <a:off x="4406900" y="2701925"/>
            <a:ext cx="744538" cy="744538"/>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5" name="矩形 18"/>
          <p:cNvSpPr>
            <a:spLocks noChangeArrowheads="1"/>
          </p:cNvSpPr>
          <p:nvPr/>
        </p:nvSpPr>
        <p:spPr bwMode="auto">
          <a:xfrm>
            <a:off x="3573463" y="3529013"/>
            <a:ext cx="744537" cy="744537"/>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6" name="矩形 19"/>
          <p:cNvSpPr>
            <a:spLocks noChangeArrowheads="1"/>
          </p:cNvSpPr>
          <p:nvPr/>
        </p:nvSpPr>
        <p:spPr bwMode="auto">
          <a:xfrm>
            <a:off x="4406900" y="3529013"/>
            <a:ext cx="744538" cy="744537"/>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7" name="文本框 20"/>
          <p:cNvSpPr txBox="1">
            <a:spLocks noChangeArrowheads="1"/>
          </p:cNvSpPr>
          <p:nvPr/>
        </p:nvSpPr>
        <p:spPr bwMode="auto">
          <a:xfrm>
            <a:off x="3573463" y="2701925"/>
            <a:ext cx="15525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9600" b="1" dirty="0">
                <a:solidFill>
                  <a:schemeClr val="bg1"/>
                </a:solidFill>
                <a:latin typeface="Arial" pitchFamily="34" charset="0"/>
                <a:cs typeface="Arial" pitchFamily="34" charset="0"/>
              </a:rPr>
              <a:t>01</a:t>
            </a:r>
            <a:endParaRPr lang="zh-CN" altLang="en-US" sz="9600" b="1" dirty="0">
              <a:solidFill>
                <a:schemeClr val="bg1"/>
              </a:solidFill>
              <a:latin typeface="Arial" pitchFamily="34" charset="0"/>
              <a:cs typeface="Arial" pitchFamily="34" charset="0"/>
            </a:endParaRPr>
          </a:p>
        </p:txBody>
      </p:sp>
      <p:sp>
        <p:nvSpPr>
          <p:cNvPr id="15368" name="文本框 21"/>
          <p:cNvSpPr txBox="1">
            <a:spLocks noChangeArrowheads="1"/>
          </p:cNvSpPr>
          <p:nvPr/>
        </p:nvSpPr>
        <p:spPr bwMode="auto">
          <a:xfrm>
            <a:off x="5241925" y="2819400"/>
            <a:ext cx="492125" cy="137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dirty="0">
                <a:solidFill>
                  <a:srgbClr val="767171"/>
                </a:solidFill>
                <a:latin typeface="Arial" pitchFamily="34" charset="0"/>
                <a:cs typeface="Arial" pitchFamily="34" charset="0"/>
              </a:rPr>
              <a:t>PART ONE</a:t>
            </a:r>
            <a:endParaRPr lang="zh-CN" altLang="en-US" sz="2000" dirty="0">
              <a:solidFill>
                <a:srgbClr val="767171"/>
              </a:solidFill>
              <a:latin typeface="Arial" pitchFamily="34" charset="0"/>
              <a:cs typeface="Arial" pitchFamily="34" charset="0"/>
            </a:endParaRPr>
          </a:p>
        </p:txBody>
      </p:sp>
      <p:sp>
        <p:nvSpPr>
          <p:cNvPr id="15369" name="文本框 22"/>
          <p:cNvSpPr txBox="1">
            <a:spLocks noChangeArrowheads="1"/>
          </p:cNvSpPr>
          <p:nvPr/>
        </p:nvSpPr>
        <p:spPr bwMode="auto">
          <a:xfrm>
            <a:off x="5980113" y="2967038"/>
            <a:ext cx="32624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6000" b="1" dirty="0" smtClean="0">
                <a:solidFill>
                  <a:srgbClr val="767171"/>
                </a:solidFill>
                <a:latin typeface="黑体"/>
                <a:ea typeface="黑体"/>
                <a:cs typeface="黑体"/>
              </a:rPr>
              <a:t>行銷推廣</a:t>
            </a:r>
            <a:endParaRPr lang="zh-CN" altLang="en-US" sz="6000" b="1" dirty="0">
              <a:solidFill>
                <a:srgbClr val="767171"/>
              </a:solidFill>
              <a:latin typeface="黑体"/>
              <a:ea typeface="黑体"/>
              <a:cs typeface="黑体"/>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30</a:t>
            </a:fld>
            <a:endParaRPr lang="zh-CN" altLang="en-US" dirty="0"/>
          </a:p>
        </p:txBody>
      </p:sp>
    </p:spTree>
    <p:extLst>
      <p:ext uri="{BB962C8B-B14F-4D97-AF65-F5344CB8AC3E}">
        <p14:creationId xmlns="" xmlns:p14="http://schemas.microsoft.com/office/powerpoint/2010/main" val="938536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6688" y="1071011"/>
            <a:ext cx="4968552" cy="5382325"/>
            <a:chOff x="2524195" y="2521528"/>
            <a:chExt cx="8742644" cy="9470716"/>
          </a:xfrm>
        </p:grpSpPr>
        <p:grpSp>
          <p:nvGrpSpPr>
            <p:cNvPr id="3" name="Group 33"/>
            <p:cNvGrpSpPr/>
            <p:nvPr/>
          </p:nvGrpSpPr>
          <p:grpSpPr>
            <a:xfrm>
              <a:off x="3800341" y="10064739"/>
              <a:ext cx="745889" cy="991443"/>
              <a:chOff x="9916767" y="11659096"/>
              <a:chExt cx="1032769" cy="1372771"/>
            </a:xfrm>
          </p:grpSpPr>
          <p:sp>
            <p:nvSpPr>
              <p:cNvPr id="71"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72"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73"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74"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75"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76"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grpSp>
        <p:grpSp>
          <p:nvGrpSpPr>
            <p:cNvPr id="4" name="Group 37"/>
            <p:cNvGrpSpPr/>
            <p:nvPr/>
          </p:nvGrpSpPr>
          <p:grpSpPr>
            <a:xfrm rot="19385170">
              <a:off x="3988336" y="6990732"/>
              <a:ext cx="828522" cy="1189633"/>
              <a:chOff x="18561758" y="2385889"/>
              <a:chExt cx="2160750" cy="3102509"/>
            </a:xfrm>
          </p:grpSpPr>
          <p:sp>
            <p:nvSpPr>
              <p:cNvPr id="47"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8"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9"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0"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1"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2"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3"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4"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5"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6"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7"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8"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59"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0"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1"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2"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3"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4"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5"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6"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7"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8"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69"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70"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nvGrpSpPr>
            <p:cNvPr id="5" name="Group 38"/>
            <p:cNvGrpSpPr/>
            <p:nvPr/>
          </p:nvGrpSpPr>
          <p:grpSpPr>
            <a:xfrm>
              <a:off x="4445019" y="2521528"/>
              <a:ext cx="1920846" cy="1914929"/>
              <a:chOff x="131763" y="111125"/>
              <a:chExt cx="3802063" cy="3789363"/>
            </a:xfrm>
          </p:grpSpPr>
          <p:sp>
            <p:nvSpPr>
              <p:cNvPr id="39"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0"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1"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2"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3"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4"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5"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46"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nvGrpSpPr>
            <p:cNvPr id="6" name="Group 126"/>
            <p:cNvGrpSpPr/>
            <p:nvPr/>
          </p:nvGrpSpPr>
          <p:grpSpPr>
            <a:xfrm>
              <a:off x="2524195" y="3241841"/>
              <a:ext cx="8742644" cy="8750403"/>
              <a:chOff x="2865557" y="4639756"/>
              <a:chExt cx="3987931" cy="3991470"/>
            </a:xfrm>
          </p:grpSpPr>
          <p:grpSp>
            <p:nvGrpSpPr>
              <p:cNvPr id="7" name="Group 127"/>
              <p:cNvGrpSpPr/>
              <p:nvPr/>
            </p:nvGrpSpPr>
            <p:grpSpPr>
              <a:xfrm>
                <a:off x="4008752" y="4901590"/>
                <a:ext cx="2844736" cy="3729636"/>
                <a:chOff x="12795250" y="366713"/>
                <a:chExt cx="2738438" cy="3589337"/>
              </a:xfrm>
            </p:grpSpPr>
            <p:sp>
              <p:nvSpPr>
                <p:cNvPr id="18"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9"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0"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1"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2"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3"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4"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5"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6"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7" name="Rectangle 138"/>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8"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29"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0"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1"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2"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3"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4"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5"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6"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7"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38"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nvGrpSpPr>
              <p:cNvPr id="8" name="Group 128"/>
              <p:cNvGrpSpPr/>
              <p:nvPr/>
            </p:nvGrpSpPr>
            <p:grpSpPr>
              <a:xfrm>
                <a:off x="4915488" y="4639756"/>
                <a:ext cx="998195" cy="540472"/>
                <a:chOff x="17801829" y="5891398"/>
                <a:chExt cx="954592" cy="516864"/>
              </a:xfrm>
            </p:grpSpPr>
            <p:sp>
              <p:nvSpPr>
                <p:cNvPr id="16"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7"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nvGrpSpPr>
              <p:cNvPr id="9" name="Group 129"/>
              <p:cNvGrpSpPr/>
              <p:nvPr/>
            </p:nvGrpSpPr>
            <p:grpSpPr>
              <a:xfrm rot="1080935">
                <a:off x="2865557" y="5552197"/>
                <a:ext cx="2681043" cy="955676"/>
                <a:chOff x="485775" y="495300"/>
                <a:chExt cx="5238750" cy="1866901"/>
              </a:xfrm>
            </p:grpSpPr>
            <p:sp>
              <p:nvSpPr>
                <p:cNvPr id="10"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1"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2"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3"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4"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sp>
              <p:nvSpPr>
                <p:cNvPr id="15"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Light"/>
                  </a:endParaRPr>
                </a:p>
              </p:txBody>
            </p:sp>
          </p:grpSp>
        </p:grpSp>
      </p:grpSp>
      <p:pic>
        <p:nvPicPr>
          <p:cNvPr id="77"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推廣活動</a:t>
            </a:r>
            <a:endParaRPr lang="zh-CN" altLang="en-US" sz="2800" dirty="0">
              <a:solidFill>
                <a:srgbClr val="767171"/>
              </a:solidFill>
              <a:latin typeface="Hiragino Sans GB W6"/>
              <a:ea typeface="Hiragino Sans GB W6"/>
              <a:cs typeface="Hiragino Sans GB W6"/>
            </a:endParaRPr>
          </a:p>
        </p:txBody>
      </p:sp>
      <p:sp>
        <p:nvSpPr>
          <p:cNvPr id="80" name="TextBox 11"/>
          <p:cNvSpPr txBox="1"/>
          <p:nvPr/>
        </p:nvSpPr>
        <p:spPr>
          <a:xfrm flipH="1">
            <a:off x="5580330" y="1746633"/>
            <a:ext cx="1728192" cy="44844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lang="en-US" altLang="zh-CN" sz="2400" dirty="0" smtClean="0">
              <a:solidFill>
                <a:schemeClr val="tx1">
                  <a:lumMod val="65000"/>
                  <a:lumOff val="35000"/>
                </a:schemeClr>
              </a:solidFill>
              <a:latin typeface="Arial Rounded MT Bold" pitchFamily="34" charset="0"/>
              <a:cs typeface="Times New Roman" pitchFamily="18" charset="0"/>
            </a:endParaRPr>
          </a:p>
        </p:txBody>
      </p:sp>
      <p:sp>
        <p:nvSpPr>
          <p:cNvPr id="81" name="TextBox 11"/>
          <p:cNvSpPr txBox="1"/>
          <p:nvPr/>
        </p:nvSpPr>
        <p:spPr>
          <a:xfrm flipH="1">
            <a:off x="5735960" y="1708854"/>
            <a:ext cx="1728192" cy="44844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lang="en-US" altLang="zh-CN" sz="2400" dirty="0" smtClean="0">
              <a:solidFill>
                <a:schemeClr val="tx1">
                  <a:lumMod val="65000"/>
                  <a:lumOff val="35000"/>
                </a:schemeClr>
              </a:solidFill>
              <a:latin typeface="Arial Rounded MT Bold" pitchFamily="34" charset="0"/>
              <a:cs typeface="Times New Roman" pitchFamily="18" charset="0"/>
            </a:endParaRPr>
          </a:p>
        </p:txBody>
      </p:sp>
      <p:sp>
        <p:nvSpPr>
          <p:cNvPr id="85" name="TextBox 11"/>
          <p:cNvSpPr txBox="1"/>
          <p:nvPr/>
        </p:nvSpPr>
        <p:spPr>
          <a:xfrm flipH="1">
            <a:off x="5519936" y="2690917"/>
            <a:ext cx="2027011" cy="95410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noProof="0" dirty="0" smtClean="0">
                <a:solidFill>
                  <a:schemeClr val="tx1">
                    <a:lumMod val="65000"/>
                    <a:lumOff val="35000"/>
                  </a:schemeClr>
                </a:solidFill>
                <a:latin typeface="Arial Rounded MT Bold" pitchFamily="34" charset="0"/>
                <a:cs typeface="Times New Roman" pitchFamily="18" charset="0"/>
              </a:rPr>
              <a:t>嗨，看見我</a:t>
            </a:r>
            <a:endParaRPr lang="en-US" altLang="zh-CN" sz="2800" noProof="0" dirty="0" smtClean="0">
              <a:solidFill>
                <a:schemeClr val="tx1">
                  <a:lumMod val="65000"/>
                  <a:lumOff val="35000"/>
                </a:schemeClr>
              </a:solidFill>
              <a:latin typeface="Arial Rounded MT Bold" pitchFamily="34"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線上</a:t>
            </a:r>
            <a:r>
              <a:rPr lang="zh-CN" altLang="en-US" sz="2800" dirty="0" smtClean="0">
                <a:solidFill>
                  <a:schemeClr val="tx1">
                    <a:lumMod val="65000"/>
                    <a:lumOff val="35000"/>
                  </a:schemeClr>
                </a:solidFill>
                <a:latin typeface="Arial Rounded MT Bold" pitchFamily="34" charset="0"/>
                <a:cs typeface="Times New Roman" pitchFamily="18" charset="0"/>
              </a:rPr>
              <a:t>活動</a:t>
            </a:r>
            <a:endParaRPr kumimoji="0" lang="zh-CN" altLang="en-US" sz="2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86" name="TextBox 11"/>
          <p:cNvSpPr txBox="1"/>
          <p:nvPr/>
        </p:nvSpPr>
        <p:spPr>
          <a:xfrm flipH="1">
            <a:off x="5519936" y="5367254"/>
            <a:ext cx="2027011" cy="95410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dirty="0" smtClean="0">
                <a:solidFill>
                  <a:schemeClr val="tx1">
                    <a:lumMod val="65000"/>
                    <a:lumOff val="35000"/>
                  </a:schemeClr>
                </a:solidFill>
                <a:latin typeface="Arial Rounded MT Bold" pitchFamily="34" charset="0"/>
                <a:cs typeface="Times New Roman" pitchFamily="18" charset="0"/>
              </a:rPr>
              <a:t>嗨，大老闆</a:t>
            </a:r>
            <a:endParaRPr lang="en-US" altLang="zh-CN" sz="2800" dirty="0" smtClean="0">
              <a:solidFill>
                <a:schemeClr val="tx1">
                  <a:lumMod val="65000"/>
                  <a:lumOff val="35000"/>
                </a:schemeClr>
              </a:solidFill>
              <a:latin typeface="Arial Rounded MT Bold" pitchFamily="34"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dirty="0" smtClean="0">
                <a:solidFill>
                  <a:schemeClr val="tx1">
                    <a:lumMod val="65000"/>
                    <a:lumOff val="35000"/>
                  </a:schemeClr>
                </a:solidFill>
                <a:latin typeface="Arial Rounded MT Bold" pitchFamily="34" charset="0"/>
                <a:cs typeface="Times New Roman" pitchFamily="18" charset="0"/>
              </a:rPr>
              <a:t>面對面沙龍</a:t>
            </a:r>
            <a:endParaRPr kumimoji="0" lang="zh-CN" altLang="en-US" sz="2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87" name="TextBox 11"/>
          <p:cNvSpPr txBox="1"/>
          <p:nvPr/>
        </p:nvSpPr>
        <p:spPr>
          <a:xfrm flipH="1">
            <a:off x="5519936" y="4059069"/>
            <a:ext cx="2027011" cy="95410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dirty="0" smtClean="0">
                <a:solidFill>
                  <a:schemeClr val="tx1">
                    <a:lumMod val="65000"/>
                    <a:lumOff val="35000"/>
                  </a:schemeClr>
                </a:solidFill>
                <a:latin typeface="Arial Rounded MT Bold" pitchFamily="34" charset="0"/>
                <a:cs typeface="Times New Roman" pitchFamily="18" charset="0"/>
              </a:rPr>
              <a:t>嗨，小夥伴創業工作坊</a:t>
            </a:r>
            <a:endParaRPr lang="en-US" altLang="zh-CN" sz="2800" dirty="0" smtClean="0">
              <a:solidFill>
                <a:schemeClr val="tx1">
                  <a:lumMod val="65000"/>
                  <a:lumOff val="35000"/>
                </a:schemeClr>
              </a:solidFill>
              <a:latin typeface="Arial Rounded MT Bold" pitchFamily="34" charset="0"/>
              <a:cs typeface="Times New Roman" pitchFamily="18" charset="0"/>
            </a:endParaRPr>
          </a:p>
        </p:txBody>
      </p:sp>
      <p:sp>
        <p:nvSpPr>
          <p:cNvPr id="88" name="TextBox 11"/>
          <p:cNvSpPr txBox="1"/>
          <p:nvPr/>
        </p:nvSpPr>
        <p:spPr>
          <a:xfrm flipH="1">
            <a:off x="5558904" y="1412776"/>
            <a:ext cx="2027011" cy="95410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noProof="0" dirty="0" smtClean="0">
                <a:solidFill>
                  <a:schemeClr val="tx1">
                    <a:lumMod val="65000"/>
                    <a:lumOff val="35000"/>
                  </a:schemeClr>
                </a:solidFill>
                <a:latin typeface="Arial Rounded MT Bold" pitchFamily="34" charset="0"/>
                <a:cs typeface="Times New Roman" pitchFamily="18" charset="0"/>
              </a:rPr>
              <a:t>嗨，我來了</a:t>
            </a:r>
            <a:endParaRPr lang="en-US" altLang="zh-CN" sz="2800" noProof="0" dirty="0" smtClean="0">
              <a:solidFill>
                <a:schemeClr val="tx1">
                  <a:lumMod val="65000"/>
                  <a:lumOff val="35000"/>
                </a:schemeClr>
              </a:solidFill>
              <a:latin typeface="Arial Rounded MT Bold" pitchFamily="34"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校園巡講</a:t>
            </a:r>
            <a:endParaRPr kumimoji="0" lang="zh-CN" altLang="en-US" sz="2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89" name="TextBox 11"/>
          <p:cNvSpPr txBox="1"/>
          <p:nvPr/>
        </p:nvSpPr>
        <p:spPr>
          <a:xfrm flipH="1">
            <a:off x="4511824" y="1641460"/>
            <a:ext cx="1728192"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1.</a:t>
            </a:r>
            <a:endParaRPr kumimoji="0" lang="zh-CN" altLang="en-US" sz="4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90" name="TextBox 11"/>
          <p:cNvSpPr txBox="1"/>
          <p:nvPr/>
        </p:nvSpPr>
        <p:spPr>
          <a:xfrm flipH="1">
            <a:off x="4499879" y="5613504"/>
            <a:ext cx="1728192"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lang="zh-CN" altLang="zh-CN" sz="4800" dirty="0">
                <a:solidFill>
                  <a:schemeClr val="tx1">
                    <a:lumMod val="65000"/>
                    <a:lumOff val="35000"/>
                  </a:schemeClr>
                </a:solidFill>
                <a:latin typeface="Arial Rounded MT Bold" pitchFamily="34" charset="0"/>
                <a:cs typeface="Times New Roman" pitchFamily="18" charset="0"/>
              </a:rPr>
              <a:t>4</a:t>
            </a:r>
            <a:r>
              <a:rPr kumimoji="0" lang="en-US" altLang="zh-CN" sz="4800" b="1" i="0" u="none" strike="noStrike" kern="0" cap="none" spc="0" normalizeH="0" baseline="0" noProof="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a:t>
            </a:r>
            <a:endParaRPr kumimoji="0" lang="zh-CN" altLang="en-US" sz="4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91" name="TextBox 11"/>
          <p:cNvSpPr txBox="1"/>
          <p:nvPr/>
        </p:nvSpPr>
        <p:spPr>
          <a:xfrm flipH="1">
            <a:off x="4499879" y="4269653"/>
            <a:ext cx="1728192"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3.</a:t>
            </a:r>
            <a:endParaRPr kumimoji="0" lang="zh-CN" altLang="en-US" sz="4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sp>
        <p:nvSpPr>
          <p:cNvPr id="92" name="TextBox 11"/>
          <p:cNvSpPr txBox="1"/>
          <p:nvPr/>
        </p:nvSpPr>
        <p:spPr>
          <a:xfrm flipH="1">
            <a:off x="4511824" y="2904216"/>
            <a:ext cx="1728192"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4800" b="1" i="0" u="none" strike="noStrike" kern="0" cap="none" spc="0" normalizeH="0" baseline="0" noProof="0" dirty="0" smtClean="0">
                <a:ln w="18415" cmpd="sng">
                  <a:noFill/>
                  <a:prstDash val="solid"/>
                </a:ln>
                <a:solidFill>
                  <a:schemeClr val="tx1">
                    <a:lumMod val="65000"/>
                    <a:lumOff val="35000"/>
                  </a:schemeClr>
                </a:solidFill>
                <a:effectLst/>
                <a:uLnTx/>
                <a:uFillTx/>
                <a:latin typeface="Arial Rounded MT Bold" pitchFamily="34" charset="0"/>
                <a:cs typeface="Times New Roman" pitchFamily="18" charset="0"/>
              </a:rPr>
              <a:t>2.</a:t>
            </a:r>
            <a:endParaRPr kumimoji="0" lang="zh-CN" altLang="en-US" sz="4800" b="1" i="0" u="none" strike="noStrike" kern="0" cap="none" spc="0" normalizeH="0" baseline="0" noProof="0" dirty="0">
              <a:ln w="18415" cmpd="sng">
                <a:noFill/>
                <a:prstDash val="solid"/>
              </a:ln>
              <a:solidFill>
                <a:schemeClr val="tx1">
                  <a:lumMod val="65000"/>
                  <a:lumOff val="35000"/>
                </a:schemeClr>
              </a:solidFill>
              <a:effectLst/>
              <a:uLnTx/>
              <a:uFillTx/>
              <a:latin typeface="Arial Rounded MT Bold" pitchFamily="34" charset="0"/>
              <a:cs typeface="Times New Roman" pitchFamily="18" charset="0"/>
            </a:endParaRPr>
          </a:p>
        </p:txBody>
      </p:sp>
      <p:cxnSp>
        <p:nvCxnSpPr>
          <p:cNvPr id="95" name="直線接點 94"/>
          <p:cNvCxnSpPr/>
          <p:nvPr/>
        </p:nvCxnSpPr>
        <p:spPr bwMode="auto">
          <a:xfrm>
            <a:off x="7680176" y="1368791"/>
            <a:ext cx="0" cy="5022203"/>
          </a:xfrm>
          <a:prstGeom prst="line">
            <a:avLst/>
          </a:prstGeom>
          <a:solidFill>
            <a:schemeClr val="accent1"/>
          </a:solidFill>
          <a:ln w="9525" cap="flat" cmpd="sng" algn="ctr">
            <a:solidFill>
              <a:srgbClr val="FDC00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9" name="直線接點 98"/>
          <p:cNvCxnSpPr/>
          <p:nvPr/>
        </p:nvCxnSpPr>
        <p:spPr bwMode="auto">
          <a:xfrm>
            <a:off x="5231904" y="2474149"/>
            <a:ext cx="6264696" cy="0"/>
          </a:xfrm>
          <a:prstGeom prst="line">
            <a:avLst/>
          </a:prstGeom>
          <a:solidFill>
            <a:schemeClr val="accent1"/>
          </a:solidFill>
          <a:ln w="9525" cap="flat" cmpd="sng" algn="ctr">
            <a:solidFill>
              <a:srgbClr val="FDC00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0" name="直線接點 99"/>
          <p:cNvCxnSpPr/>
          <p:nvPr/>
        </p:nvCxnSpPr>
        <p:spPr bwMode="auto">
          <a:xfrm>
            <a:off x="5231904" y="3820045"/>
            <a:ext cx="6264696" cy="0"/>
          </a:xfrm>
          <a:prstGeom prst="line">
            <a:avLst/>
          </a:prstGeom>
          <a:solidFill>
            <a:schemeClr val="accent1"/>
          </a:solidFill>
          <a:ln w="9525" cap="flat" cmpd="sng" algn="ctr">
            <a:solidFill>
              <a:srgbClr val="FDC00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1" name="直線接點 100"/>
          <p:cNvCxnSpPr/>
          <p:nvPr/>
        </p:nvCxnSpPr>
        <p:spPr bwMode="auto">
          <a:xfrm>
            <a:off x="5231904" y="5240139"/>
            <a:ext cx="6264696" cy="0"/>
          </a:xfrm>
          <a:prstGeom prst="line">
            <a:avLst/>
          </a:prstGeom>
          <a:solidFill>
            <a:schemeClr val="accent1"/>
          </a:solidFill>
          <a:ln w="9525" cap="flat" cmpd="sng" algn="ctr">
            <a:solidFill>
              <a:srgbClr val="FDC00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3" name="TextBox 18"/>
          <p:cNvSpPr txBox="1"/>
          <p:nvPr/>
        </p:nvSpPr>
        <p:spPr>
          <a:xfrm>
            <a:off x="7896200" y="1354329"/>
            <a:ext cx="3888432" cy="1034875"/>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zh-CN" altLang="en-US" sz="2000" kern="0" dirty="0" smtClean="0">
                <a:solidFill>
                  <a:schemeClr val="tx1">
                    <a:lumMod val="65000"/>
                    <a:lumOff val="35000"/>
                  </a:schemeClr>
                </a:solidFill>
                <a:latin typeface="Heiti SC Light"/>
                <a:ea typeface="Heiti SC Light"/>
                <a:cs typeface="Heiti SC Light"/>
              </a:rPr>
              <a:t>校園巡講臺灣賽事，同時結合時下流行網路直播、時尚網紅及創業相關的專題演講，擴大宣傳。</a:t>
            </a:r>
            <a:endParaRPr lang="zh-CN" altLang="en-US" sz="2000" kern="0" dirty="0">
              <a:solidFill>
                <a:schemeClr val="tx1">
                  <a:lumMod val="65000"/>
                  <a:lumOff val="35000"/>
                </a:schemeClr>
              </a:solidFill>
              <a:latin typeface="Heiti SC Light"/>
              <a:ea typeface="Heiti SC Light"/>
              <a:cs typeface="Heiti SC Light"/>
            </a:endParaRPr>
          </a:p>
        </p:txBody>
      </p:sp>
      <p:sp>
        <p:nvSpPr>
          <p:cNvPr id="104" name="TextBox 15"/>
          <p:cNvSpPr txBox="1"/>
          <p:nvPr/>
        </p:nvSpPr>
        <p:spPr>
          <a:xfrm>
            <a:off x="7896200" y="2465601"/>
            <a:ext cx="3908917" cy="1323439"/>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zh-TW" altLang="en-US" sz="2000" kern="0" dirty="0" smtClean="0">
                <a:solidFill>
                  <a:schemeClr val="tx1">
                    <a:lumMod val="65000"/>
                    <a:lumOff val="35000"/>
                  </a:schemeClr>
                </a:solidFill>
                <a:latin typeface="Heiti SC Light"/>
                <a:ea typeface="Heiti SC Light"/>
                <a:cs typeface="Heiti SC Light"/>
              </a:rPr>
              <a:t>為擴大宣傳，舉辦線上系列活動</a:t>
            </a:r>
            <a:endParaRPr lang="zh-TW" altLang="en-US" sz="2000" kern="0" dirty="0">
              <a:solidFill>
                <a:schemeClr val="tx1">
                  <a:lumMod val="65000"/>
                  <a:lumOff val="35000"/>
                </a:schemeClr>
              </a:solidFill>
              <a:latin typeface="Heiti SC Light"/>
              <a:ea typeface="Heiti SC Light"/>
              <a:cs typeface="Heiti SC Light"/>
            </a:endParaRPr>
          </a:p>
          <a:p>
            <a:pPr marL="285750" marR="0" lvl="0" indent="-285750" defTabSz="914400" eaLnBrk="1" fontAlgn="auto" latinLnBrk="0" hangingPunct="1">
              <a:lnSpc>
                <a:spcPct val="100000"/>
              </a:lnSpc>
              <a:spcBef>
                <a:spcPts val="0"/>
              </a:spcBef>
              <a:spcAft>
                <a:spcPts val="0"/>
              </a:spcAft>
              <a:buClrTx/>
              <a:buSzTx/>
              <a:buFont typeface="Wingdings" charset="2"/>
              <a:buChar char="ü"/>
              <a:tabLst/>
              <a:defRPr/>
            </a:pPr>
            <a:r>
              <a:rPr lang="zh-TW" altLang="en-US" sz="2000" kern="0" dirty="0" smtClean="0">
                <a:solidFill>
                  <a:schemeClr val="tx1">
                    <a:lumMod val="65000"/>
                    <a:lumOff val="35000"/>
                  </a:schemeClr>
                </a:solidFill>
                <a:latin typeface="Heiti SC Light"/>
                <a:ea typeface="Heiti SC Light"/>
                <a:cs typeface="Heiti SC Light"/>
              </a:rPr>
              <a:t>大賽活動宣傳視頻</a:t>
            </a:r>
          </a:p>
          <a:p>
            <a:pPr marL="285750" marR="0" lvl="0" indent="-285750" defTabSz="914400" eaLnBrk="1" fontAlgn="auto" latinLnBrk="0" hangingPunct="1">
              <a:lnSpc>
                <a:spcPct val="100000"/>
              </a:lnSpc>
              <a:spcBef>
                <a:spcPts val="0"/>
              </a:spcBef>
              <a:spcAft>
                <a:spcPts val="0"/>
              </a:spcAft>
              <a:buClrTx/>
              <a:buSzTx/>
              <a:buFont typeface="Wingdings" charset="2"/>
              <a:buChar char="ü"/>
              <a:tabLst/>
              <a:defRPr/>
            </a:pPr>
            <a:r>
              <a:rPr lang="zh-TW" altLang="en-US" sz="2000" kern="0" dirty="0" smtClean="0">
                <a:solidFill>
                  <a:schemeClr val="tx1">
                    <a:lumMod val="65000"/>
                    <a:lumOff val="35000"/>
                  </a:schemeClr>
                </a:solidFill>
                <a:latin typeface="Heiti SC Light"/>
                <a:ea typeface="Heiti SC Light"/>
                <a:cs typeface="Heiti SC Light"/>
              </a:rPr>
              <a:t>臉書轉發、分享等抽獎活動</a:t>
            </a:r>
          </a:p>
          <a:p>
            <a:pPr marL="285750" marR="0" lvl="0" indent="-285750" defTabSz="914400" eaLnBrk="1" fontAlgn="auto" latinLnBrk="0" hangingPunct="1">
              <a:lnSpc>
                <a:spcPct val="100000"/>
              </a:lnSpc>
              <a:spcBef>
                <a:spcPts val="0"/>
              </a:spcBef>
              <a:spcAft>
                <a:spcPts val="0"/>
              </a:spcAft>
              <a:buClrTx/>
              <a:buSzTx/>
              <a:buFont typeface="Wingdings" charset="2"/>
              <a:buChar char="ü"/>
              <a:tabLst/>
              <a:defRPr/>
            </a:pPr>
            <a:r>
              <a:rPr lang="zh-TW" altLang="en-US" sz="2000" kern="0" dirty="0" smtClean="0">
                <a:solidFill>
                  <a:schemeClr val="tx1">
                    <a:lumMod val="65000"/>
                    <a:lumOff val="35000"/>
                  </a:schemeClr>
                </a:solidFill>
                <a:latin typeface="Heiti SC Light"/>
                <a:ea typeface="Heiti SC Light"/>
                <a:cs typeface="Heiti SC Light"/>
              </a:rPr>
              <a:t>創新創業小故事票選活動</a:t>
            </a:r>
            <a:endParaRPr lang="zh-TW" altLang="en-US" sz="2000" kern="0" dirty="0">
              <a:solidFill>
                <a:schemeClr val="tx1">
                  <a:lumMod val="65000"/>
                  <a:lumOff val="35000"/>
                </a:schemeClr>
              </a:solidFill>
              <a:latin typeface="Heiti SC Light"/>
              <a:ea typeface="Heiti SC Light"/>
              <a:cs typeface="Heiti SC Light"/>
            </a:endParaRPr>
          </a:p>
        </p:txBody>
      </p:sp>
      <p:sp>
        <p:nvSpPr>
          <p:cNvPr id="105" name="TextBox 16"/>
          <p:cNvSpPr txBox="1"/>
          <p:nvPr/>
        </p:nvSpPr>
        <p:spPr>
          <a:xfrm>
            <a:off x="7905141" y="4005064"/>
            <a:ext cx="3879491" cy="1034875"/>
          </a:xfrm>
          <a:prstGeom prst="rect">
            <a:avLst/>
          </a:prstGeom>
          <a:noFill/>
        </p:spPr>
        <p:txBody>
          <a:bodyPr wrap="square" rtlCol="0">
            <a:spAutoFit/>
          </a:bodyPr>
          <a:lstStyle/>
          <a:p>
            <a:pPr eaLnBrk="1" fontAlgn="auto" hangingPunct="1">
              <a:spcBef>
                <a:spcPts val="0"/>
              </a:spcBef>
              <a:spcAft>
                <a:spcPts val="0"/>
              </a:spcAft>
              <a:defRPr/>
            </a:pPr>
            <a:r>
              <a:rPr lang="zh-CN" altLang="en-US" sz="2000" kern="0" dirty="0" smtClean="0">
                <a:solidFill>
                  <a:schemeClr val="tx1">
                    <a:lumMod val="65000"/>
                    <a:lumOff val="35000"/>
                  </a:schemeClr>
                </a:solidFill>
                <a:latin typeface="Heiti SC Light"/>
                <a:ea typeface="Heiti SC Light"/>
                <a:cs typeface="Heiti SC Light"/>
              </a:rPr>
              <a:t>與各高校育成中心、創業學程合作，為想創業的在校生提供輔導與團隊成員媒合。</a:t>
            </a:r>
            <a:endParaRPr lang="zh-CN" altLang="en-US" sz="2000" kern="0" dirty="0">
              <a:solidFill>
                <a:schemeClr val="tx1">
                  <a:lumMod val="65000"/>
                  <a:lumOff val="35000"/>
                </a:schemeClr>
              </a:solidFill>
              <a:latin typeface="Heiti SC Light"/>
              <a:ea typeface="Heiti SC Light"/>
              <a:cs typeface="Heiti SC Light"/>
            </a:endParaRPr>
          </a:p>
        </p:txBody>
      </p:sp>
      <p:sp>
        <p:nvSpPr>
          <p:cNvPr id="106" name="TextBox 17"/>
          <p:cNvSpPr txBox="1"/>
          <p:nvPr/>
        </p:nvSpPr>
        <p:spPr>
          <a:xfrm>
            <a:off x="7905299" y="5373216"/>
            <a:ext cx="3879965" cy="1034875"/>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zh-CN" altLang="en-US" sz="2000" kern="0" dirty="0" smtClean="0">
                <a:solidFill>
                  <a:schemeClr val="tx1">
                    <a:lumMod val="65000"/>
                    <a:lumOff val="35000"/>
                  </a:schemeClr>
                </a:solidFill>
                <a:latin typeface="Heiti SC Light"/>
                <a:ea typeface="Heiti SC Light"/>
                <a:cs typeface="Heiti SC Light"/>
              </a:rPr>
              <a:t>邀請兩岸傑出產業、鋒頭領袖、在京成功團隊與臺灣小夥伴們分享北京創業生活。</a:t>
            </a:r>
            <a:endParaRPr lang="zh-CN" altLang="en-US" sz="2000" kern="0" dirty="0">
              <a:solidFill>
                <a:schemeClr val="tx1">
                  <a:lumMod val="65000"/>
                  <a:lumOff val="35000"/>
                </a:schemeClr>
              </a:solidFill>
              <a:latin typeface="Heiti SC Light"/>
              <a:ea typeface="Heiti SC Light"/>
              <a:cs typeface="Heiti SC Light"/>
            </a:endParaRPr>
          </a:p>
        </p:txBody>
      </p:sp>
      <p:sp>
        <p:nvSpPr>
          <p:cNvPr id="79" name="投影片編號版面配置區 78"/>
          <p:cNvSpPr>
            <a:spLocks noGrp="1"/>
          </p:cNvSpPr>
          <p:nvPr>
            <p:ph type="sldNum" sz="quarter" idx="12"/>
          </p:nvPr>
        </p:nvSpPr>
        <p:spPr/>
        <p:txBody>
          <a:bodyPr/>
          <a:lstStyle/>
          <a:p>
            <a:pPr>
              <a:defRPr/>
            </a:pPr>
            <a:fld id="{80E1403C-2ACC-4EA5-B3F6-D5A6709EB2A9}" type="slidenum">
              <a:rPr lang="zh-CN" altLang="en-US" smtClean="0"/>
              <a:pPr>
                <a:defRPr/>
              </a:pPr>
              <a:t>31</a:t>
            </a:fld>
            <a:endParaRPr lang="zh-CN" altLang="en-US" dirty="0"/>
          </a:p>
        </p:txBody>
      </p:sp>
    </p:spTree>
    <p:extLst>
      <p:ext uri="{BB962C8B-B14F-4D97-AF65-F5344CB8AC3E}">
        <p14:creationId xmlns="" xmlns:p14="http://schemas.microsoft.com/office/powerpoint/2010/main" val="8076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729109" y="1268760"/>
            <a:ext cx="10785558" cy="5328592"/>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53"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文本框 23"/>
          <p:cNvSpPr txBox="1">
            <a:spLocks noChangeArrowheads="1"/>
          </p:cNvSpPr>
          <p:nvPr/>
        </p:nvSpPr>
        <p:spPr bwMode="auto">
          <a:xfrm>
            <a:off x="1917700" y="275551"/>
            <a:ext cx="725070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2800" dirty="0" smtClean="0">
                <a:solidFill>
                  <a:srgbClr val="767171"/>
                </a:solidFill>
                <a:latin typeface="Hiragino Sans GB W6"/>
                <a:ea typeface="Hiragino Sans GB W6"/>
                <a:cs typeface="Hiragino Sans GB W6"/>
              </a:rPr>
              <a:t>臺灣巡演說明會單位</a:t>
            </a:r>
            <a:r>
              <a:rPr lang="en-US" altLang="zh-TW" sz="2800" dirty="0" smtClean="0">
                <a:solidFill>
                  <a:srgbClr val="767171"/>
                </a:solidFill>
                <a:latin typeface="Hiragino Sans GB W6"/>
                <a:ea typeface="Hiragino Sans GB W6"/>
                <a:cs typeface="Hiragino Sans GB W6"/>
              </a:rPr>
              <a:t> </a:t>
            </a:r>
            <a:r>
              <a:rPr lang="zh-CN" altLang="en-US" sz="2800" dirty="0" smtClean="0">
                <a:solidFill>
                  <a:srgbClr val="767171"/>
                </a:solidFill>
                <a:latin typeface="Hiragino Sans GB W6"/>
                <a:ea typeface="Hiragino Sans GB W6"/>
                <a:cs typeface="Hiragino Sans GB W6"/>
              </a:rPr>
              <a:t>－</a:t>
            </a:r>
            <a:r>
              <a:rPr lang="en-US" altLang="zh-CN" sz="2800" dirty="0" smtClean="0">
                <a:solidFill>
                  <a:srgbClr val="767171"/>
                </a:solidFill>
                <a:latin typeface="Hiragino Sans GB W6"/>
                <a:ea typeface="Hiragino Sans GB W6"/>
                <a:cs typeface="Hiragino Sans GB W6"/>
              </a:rPr>
              <a:t> </a:t>
            </a:r>
            <a:r>
              <a:rPr lang="zh-CN" altLang="en-US" sz="2800" dirty="0" smtClean="0">
                <a:solidFill>
                  <a:srgbClr val="767171"/>
                </a:solidFill>
                <a:latin typeface="Hiragino Sans GB W6"/>
                <a:ea typeface="Hiragino Sans GB W6"/>
                <a:cs typeface="Hiragino Sans GB W6"/>
              </a:rPr>
              <a:t>產業、協會、加速器</a:t>
            </a:r>
            <a:endParaRPr lang="zh-CN" altLang="en-US" sz="2800" dirty="0">
              <a:solidFill>
                <a:srgbClr val="767171"/>
              </a:solidFill>
              <a:latin typeface="Hiragino Sans GB W6"/>
              <a:ea typeface="Hiragino Sans GB W6"/>
              <a:cs typeface="Hiragino Sans GB W6"/>
            </a:endParaRPr>
          </a:p>
        </p:txBody>
      </p:sp>
      <p:sp>
        <p:nvSpPr>
          <p:cNvPr id="58" name="矩形 57"/>
          <p:cNvSpPr/>
          <p:nvPr/>
        </p:nvSpPr>
        <p:spPr>
          <a:xfrm>
            <a:off x="1457350" y="1340768"/>
            <a:ext cx="4854674" cy="5047535"/>
          </a:xfrm>
          <a:prstGeom prst="rect">
            <a:avLst/>
          </a:prstGeom>
        </p:spPr>
        <p:txBody>
          <a:bodyPr wrap="square">
            <a:spAutoFit/>
          </a:bodyPr>
          <a:lstStyle/>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京泰發展有限公司</a:t>
            </a:r>
            <a:endParaRPr lang="zh-TW" altLang="en-US" sz="2400" dirty="0">
              <a:solidFill>
                <a:schemeClr val="bg2">
                  <a:lumMod val="25000"/>
                </a:schemeClr>
              </a:solidFill>
              <a:latin typeface="Heiti SC Light"/>
              <a:ea typeface="Heiti SC Light"/>
              <a:cs typeface="Heiti SC Light"/>
            </a:endParaRP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臺灣區電機電子工業同業公會</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台灣區工商協進會</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中小企業總會</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財團法人資訊工業策進會</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亞洲物聯網聯盟</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實踐菁英共創基地</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光明頂創育智庫</a:t>
            </a:r>
          </a:p>
          <a:p>
            <a:pPr marL="342900" indent="-342900">
              <a:lnSpc>
                <a:spcPct val="150000"/>
              </a:lnSpc>
              <a:buClr>
                <a:srgbClr val="FF6600"/>
              </a:buClr>
              <a:buSzPct val="75000"/>
              <a:buFont typeface="Wingdings" charset="2"/>
              <a:buChar char="n"/>
            </a:pPr>
            <a:r>
              <a:rPr lang="zh-TW" altLang="en-US" sz="2400" dirty="0" smtClean="0">
                <a:solidFill>
                  <a:schemeClr val="bg2">
                    <a:lumMod val="25000"/>
                  </a:schemeClr>
                </a:solidFill>
                <a:latin typeface="Heiti SC Light"/>
                <a:ea typeface="Heiti SC Light"/>
                <a:cs typeface="Heiti SC Light"/>
              </a:rPr>
              <a:t>青創指揮部</a:t>
            </a:r>
            <a:endParaRPr lang="en-US" altLang="zh-TW" sz="2400" dirty="0" smtClean="0">
              <a:solidFill>
                <a:schemeClr val="bg2">
                  <a:lumMod val="25000"/>
                </a:schemeClr>
              </a:solidFill>
              <a:latin typeface="Heiti SC Light"/>
              <a:ea typeface="Heiti SC Light"/>
              <a:cs typeface="Heiti SC Light"/>
            </a:endParaRPr>
          </a:p>
        </p:txBody>
      </p:sp>
      <p:sp>
        <p:nvSpPr>
          <p:cNvPr id="40" name="矩形 39"/>
          <p:cNvSpPr/>
          <p:nvPr/>
        </p:nvSpPr>
        <p:spPr>
          <a:xfrm>
            <a:off x="6264696" y="1340768"/>
            <a:ext cx="6096000" cy="5047535"/>
          </a:xfrm>
          <a:prstGeom prst="rect">
            <a:avLst/>
          </a:prstGeom>
        </p:spPr>
        <p:txBody>
          <a:bodyPr>
            <a:spAutoFit/>
          </a:bodyPr>
          <a:lstStyle/>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法國電信</a:t>
            </a:r>
          </a:p>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交通大學加速器中心</a:t>
            </a:r>
          </a:p>
          <a:p>
            <a:pPr marL="342900" indent="-342900">
              <a:lnSpc>
                <a:spcPct val="150000"/>
              </a:lnSpc>
              <a:buClr>
                <a:srgbClr val="FF6600"/>
              </a:buClr>
              <a:buSzPct val="75000"/>
              <a:buFont typeface="Wingdings" charset="2"/>
              <a:buChar char="n"/>
            </a:pPr>
            <a:r>
              <a:rPr lang="en-US" altLang="zh-CN" sz="2400" dirty="0" smtClean="0">
                <a:solidFill>
                  <a:schemeClr val="bg2">
                    <a:lumMod val="25000"/>
                  </a:schemeClr>
                </a:solidFill>
                <a:latin typeface="Heiti SC Light"/>
                <a:ea typeface="Heiti SC Light"/>
                <a:cs typeface="Heiti SC Light"/>
              </a:rPr>
              <a:t>TXA</a:t>
            </a:r>
            <a:r>
              <a:rPr lang="zh-CN" altLang="en-US" sz="2400" dirty="0" smtClean="0">
                <a:solidFill>
                  <a:schemeClr val="bg2">
                    <a:lumMod val="25000"/>
                  </a:schemeClr>
                </a:solidFill>
                <a:latin typeface="Heiti SC Light"/>
                <a:ea typeface="Heiti SC Light"/>
                <a:cs typeface="Heiti SC Light"/>
              </a:rPr>
              <a:t>創新加速器</a:t>
            </a:r>
          </a:p>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新北市政府經發局</a:t>
            </a:r>
          </a:p>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新北創力坊加速器</a:t>
            </a:r>
          </a:p>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南港軟體育成中心</a:t>
            </a:r>
          </a:p>
          <a:p>
            <a:pPr marL="342900" indent="-342900">
              <a:lnSpc>
                <a:spcPct val="150000"/>
              </a:lnSpc>
              <a:buClr>
                <a:srgbClr val="FF6600"/>
              </a:buClr>
              <a:buSzPct val="75000"/>
              <a:buFont typeface="Wingdings" charset="2"/>
              <a:buChar char="n"/>
            </a:pPr>
            <a:r>
              <a:rPr lang="en-US" altLang="zh-CN" sz="2400" dirty="0" smtClean="0">
                <a:solidFill>
                  <a:schemeClr val="bg2">
                    <a:lumMod val="25000"/>
                  </a:schemeClr>
                </a:solidFill>
                <a:latin typeface="Heiti SC Light"/>
                <a:ea typeface="Heiti SC Light"/>
                <a:cs typeface="Heiti SC Light"/>
              </a:rPr>
              <a:t>TA</a:t>
            </a:r>
            <a:r>
              <a:rPr lang="zh-CN" altLang="en-US" sz="2400" dirty="0" smtClean="0">
                <a:solidFill>
                  <a:schemeClr val="bg2">
                    <a:lumMod val="25000"/>
                  </a:schemeClr>
                </a:solidFill>
                <a:latin typeface="Heiti SC Light"/>
                <a:ea typeface="Heiti SC Light"/>
                <a:cs typeface="Heiti SC Light"/>
              </a:rPr>
              <a:t>臺灣創速</a:t>
            </a:r>
          </a:p>
          <a:p>
            <a:pPr marL="342900" indent="-342900">
              <a:lnSpc>
                <a:spcPct val="150000"/>
              </a:lnSpc>
              <a:buClr>
                <a:srgbClr val="FF6600"/>
              </a:buClr>
              <a:buSzPct val="75000"/>
              <a:buFont typeface="Wingdings" charset="2"/>
              <a:buChar char="n"/>
            </a:pPr>
            <a:r>
              <a:rPr lang="en-US" altLang="zh-CN" sz="2400" dirty="0" smtClean="0">
                <a:solidFill>
                  <a:schemeClr val="bg2">
                    <a:lumMod val="25000"/>
                  </a:schemeClr>
                </a:solidFill>
                <a:latin typeface="Heiti SC Light"/>
                <a:ea typeface="Heiti SC Light"/>
                <a:cs typeface="Heiti SC Light"/>
              </a:rPr>
              <a:t>AAMA</a:t>
            </a:r>
            <a:r>
              <a:rPr lang="zh-CN" altLang="en-US" sz="2400" dirty="0" smtClean="0">
                <a:solidFill>
                  <a:schemeClr val="bg2">
                    <a:lumMod val="25000"/>
                  </a:schemeClr>
                </a:solidFill>
                <a:latin typeface="Heiti SC Light"/>
                <a:ea typeface="Heiti SC Light"/>
                <a:cs typeface="Heiti SC Light"/>
              </a:rPr>
              <a:t>臺北搖籃計畫</a:t>
            </a:r>
          </a:p>
          <a:p>
            <a:pPr marL="342900" indent="-342900">
              <a:lnSpc>
                <a:spcPct val="150000"/>
              </a:lnSpc>
              <a:buClr>
                <a:srgbClr val="FF6600"/>
              </a:buClr>
              <a:buSzPct val="75000"/>
              <a:buFont typeface="Wingdings" charset="2"/>
              <a:buChar char="n"/>
            </a:pPr>
            <a:r>
              <a:rPr lang="zh-CN" altLang="en-US" sz="2400" dirty="0" smtClean="0">
                <a:solidFill>
                  <a:schemeClr val="bg2">
                    <a:lumMod val="25000"/>
                  </a:schemeClr>
                </a:solidFill>
                <a:latin typeface="Heiti SC Light"/>
                <a:ea typeface="Heiti SC Light"/>
                <a:cs typeface="Heiti SC Light"/>
              </a:rPr>
              <a:t>鐵席</a:t>
            </a:r>
            <a:r>
              <a:rPr lang="en-US" altLang="zh-CN" sz="2400" dirty="0">
                <a:solidFill>
                  <a:schemeClr val="bg2">
                    <a:lumMod val="25000"/>
                  </a:schemeClr>
                </a:solidFill>
                <a:latin typeface="Heiti SC Light"/>
                <a:ea typeface="Heiti SC Light"/>
                <a:cs typeface="Heiti SC Light"/>
              </a:rPr>
              <a:t>TAKE A SEAT</a:t>
            </a: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32</a:t>
            </a:fld>
            <a:endParaRPr lang="zh-CN" altLang="en-US" dirty="0"/>
          </a:p>
        </p:txBody>
      </p:sp>
    </p:spTree>
    <p:extLst>
      <p:ext uri="{BB962C8B-B14F-4D97-AF65-F5344CB8AC3E}">
        <p14:creationId xmlns="" xmlns:p14="http://schemas.microsoft.com/office/powerpoint/2010/main" val="758598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729109" y="1196752"/>
            <a:ext cx="10785558" cy="5472608"/>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4"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23"/>
          <p:cNvSpPr txBox="1">
            <a:spLocks noChangeArrowheads="1"/>
          </p:cNvSpPr>
          <p:nvPr/>
        </p:nvSpPr>
        <p:spPr bwMode="auto">
          <a:xfrm>
            <a:off x="1917700" y="275551"/>
            <a:ext cx="572464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2800" dirty="0" smtClean="0">
                <a:solidFill>
                  <a:srgbClr val="767171"/>
                </a:solidFill>
                <a:latin typeface="Hiragino Sans GB W6"/>
                <a:ea typeface="Hiragino Sans GB W6"/>
                <a:cs typeface="Hiragino Sans GB W6"/>
              </a:rPr>
              <a:t>臺灣巡演說明會</a:t>
            </a:r>
            <a:r>
              <a:rPr lang="en-US" altLang="zh-TW" sz="2800" dirty="0" smtClean="0">
                <a:solidFill>
                  <a:srgbClr val="767171"/>
                </a:solidFill>
                <a:latin typeface="Hiragino Sans GB W6"/>
                <a:ea typeface="Hiragino Sans GB W6"/>
                <a:cs typeface="Hiragino Sans GB W6"/>
              </a:rPr>
              <a:t>-</a:t>
            </a:r>
            <a:r>
              <a:rPr lang="zh-CN" altLang="en-US" sz="2800" dirty="0" smtClean="0">
                <a:solidFill>
                  <a:srgbClr val="767171"/>
                </a:solidFill>
                <a:latin typeface="Hiragino Sans GB W6"/>
                <a:ea typeface="Hiragino Sans GB W6"/>
                <a:cs typeface="Hiragino Sans GB W6"/>
              </a:rPr>
              <a:t>高校</a:t>
            </a:r>
            <a:r>
              <a:rPr lang="zh-TW" altLang="en-US" sz="2800" dirty="0" smtClean="0">
                <a:solidFill>
                  <a:srgbClr val="767171"/>
                </a:solidFill>
                <a:latin typeface="Hiragino Sans GB W6"/>
                <a:ea typeface="Hiragino Sans GB W6"/>
                <a:cs typeface="Hiragino Sans GB W6"/>
              </a:rPr>
              <a:t>創新育成中心</a:t>
            </a:r>
            <a:endParaRPr lang="zh-CN" altLang="en-US" sz="2800" dirty="0">
              <a:solidFill>
                <a:srgbClr val="767171"/>
              </a:solidFill>
              <a:latin typeface="Hiragino Sans GB W6"/>
              <a:ea typeface="Hiragino Sans GB W6"/>
              <a:cs typeface="Hiragino Sans GB W6"/>
            </a:endParaRPr>
          </a:p>
        </p:txBody>
      </p:sp>
      <p:sp>
        <p:nvSpPr>
          <p:cNvPr id="16" name="矩形 15"/>
          <p:cNvSpPr/>
          <p:nvPr/>
        </p:nvSpPr>
        <p:spPr>
          <a:xfrm>
            <a:off x="839416" y="3765227"/>
            <a:ext cx="10695483" cy="461665"/>
          </a:xfrm>
          <a:prstGeom prst="rect">
            <a:avLst/>
          </a:prstGeom>
        </p:spPr>
        <p:txBody>
          <a:bodyPr wrap="square">
            <a:spAutoFit/>
          </a:bodyPr>
          <a:lstStyle/>
          <a:p>
            <a:pPr marL="342900" indent="-342900">
              <a:buClr>
                <a:srgbClr val="FDC001"/>
              </a:buClr>
              <a:buFont typeface="Wingdings" panose="05000000000000000000" pitchFamily="2" charset="2"/>
              <a:buChar char="l"/>
            </a:pPr>
            <a:r>
              <a:rPr lang="en-US" altLang="zh-TW" sz="2400" b="1" dirty="0" smtClean="0">
                <a:solidFill>
                  <a:schemeClr val="bg2">
                    <a:lumMod val="25000"/>
                  </a:schemeClr>
                </a:solidFill>
                <a:latin typeface="Heiti SC Light"/>
                <a:ea typeface="Heiti SC Light"/>
                <a:cs typeface="Heiti SC Light"/>
              </a:rPr>
              <a:t>TBIA </a:t>
            </a:r>
            <a:r>
              <a:rPr lang="zh-CN" altLang="en-US" sz="2400" b="1" dirty="0" smtClean="0">
                <a:solidFill>
                  <a:schemeClr val="bg2">
                    <a:lumMod val="25000"/>
                  </a:schemeClr>
                </a:solidFill>
                <a:latin typeface="Heiti SC Light"/>
                <a:ea typeface="Heiti SC Light"/>
                <a:cs typeface="Heiti SC Light"/>
              </a:rPr>
              <a:t>創新育成聯盟</a:t>
            </a:r>
            <a:endParaRPr lang="zh-TW" altLang="zh-TW" sz="2400" b="1" dirty="0">
              <a:solidFill>
                <a:schemeClr val="bg2">
                  <a:lumMod val="25000"/>
                </a:schemeClr>
              </a:solidFill>
              <a:latin typeface="Heiti SC Light"/>
              <a:ea typeface="Heiti SC Light"/>
              <a:cs typeface="Heiti SC Light"/>
            </a:endParaRPr>
          </a:p>
        </p:txBody>
      </p:sp>
      <p:sp>
        <p:nvSpPr>
          <p:cNvPr id="17" name="矩形 16"/>
          <p:cNvSpPr/>
          <p:nvPr/>
        </p:nvSpPr>
        <p:spPr>
          <a:xfrm>
            <a:off x="839416" y="1311151"/>
            <a:ext cx="2980303" cy="461665"/>
          </a:xfrm>
          <a:prstGeom prst="rect">
            <a:avLst/>
          </a:prstGeom>
        </p:spPr>
        <p:txBody>
          <a:bodyPr wrap="none">
            <a:spAutoFit/>
          </a:bodyPr>
          <a:lstStyle/>
          <a:p>
            <a:pPr marL="342900" indent="-342900">
              <a:buClr>
                <a:srgbClr val="FDC001"/>
              </a:buClr>
              <a:buFont typeface="Wingdings" panose="05000000000000000000" pitchFamily="2" charset="2"/>
              <a:buChar char="l"/>
            </a:pPr>
            <a:r>
              <a:rPr lang="zh-CN" altLang="en-US" sz="2400" b="1" dirty="0" smtClean="0">
                <a:solidFill>
                  <a:schemeClr val="bg2">
                    <a:lumMod val="25000"/>
                  </a:schemeClr>
                </a:solidFill>
                <a:latin typeface="Heiti SC Light"/>
                <a:ea typeface="Heiti SC Light"/>
                <a:cs typeface="Heiti SC Light"/>
              </a:rPr>
              <a:t>北區創新育成聯盟</a:t>
            </a:r>
            <a:endParaRPr lang="zh-TW" altLang="en-US" sz="2400" b="1" dirty="0">
              <a:solidFill>
                <a:schemeClr val="bg2">
                  <a:lumMod val="25000"/>
                </a:schemeClr>
              </a:solidFill>
              <a:latin typeface="Heiti SC Light"/>
              <a:ea typeface="Heiti SC Light"/>
              <a:cs typeface="Heiti SC Light"/>
            </a:endParaRPr>
          </a:p>
        </p:txBody>
      </p:sp>
      <p:sp>
        <p:nvSpPr>
          <p:cNvPr id="18" name="矩形 17"/>
          <p:cNvSpPr/>
          <p:nvPr/>
        </p:nvSpPr>
        <p:spPr>
          <a:xfrm>
            <a:off x="1226427" y="1778040"/>
            <a:ext cx="5301621" cy="1754326"/>
          </a:xfrm>
          <a:prstGeom prst="rect">
            <a:avLst/>
          </a:prstGeom>
        </p:spPr>
        <p:txBody>
          <a:bodyPr wrap="square">
            <a:spAutoFit/>
          </a:bodyPr>
          <a:lstStyle/>
          <a:p>
            <a:pPr marL="285750" indent="-285750">
              <a:buFont typeface="Arial" pitchFamily="34" charset="0"/>
              <a:buChar char="•"/>
            </a:pPr>
            <a:r>
              <a:rPr lang="zh-TW" altLang="en-US" dirty="0" smtClean="0">
                <a:solidFill>
                  <a:schemeClr val="bg2">
                    <a:lumMod val="50000"/>
                  </a:schemeClr>
                </a:solidFill>
                <a:latin typeface="微軟正黑體"/>
                <a:ea typeface="微軟正黑體"/>
                <a:cs typeface="微軟正黑體"/>
              </a:rPr>
              <a:t>臺灣大學創新育成中心</a:t>
            </a: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dirty="0" smtClean="0">
                <a:solidFill>
                  <a:schemeClr val="bg2">
                    <a:lumMod val="50000"/>
                  </a:schemeClr>
                </a:solidFill>
                <a:latin typeface="微軟正黑體"/>
                <a:ea typeface="微軟正黑體"/>
                <a:cs typeface="微軟正黑體"/>
              </a:rPr>
              <a:t>臺灣師範大學創新育成中心</a:t>
            </a: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CN" altLang="en-US" dirty="0" smtClean="0">
                <a:solidFill>
                  <a:schemeClr val="bg2">
                    <a:lumMod val="50000"/>
                  </a:schemeClr>
                </a:solidFill>
                <a:latin typeface="微軟正黑體"/>
                <a:ea typeface="微軟正黑體"/>
                <a:cs typeface="微軟正黑體"/>
              </a:rPr>
              <a:t>臺北科技大學</a:t>
            </a:r>
            <a:r>
              <a:rPr lang="zh-TW" altLang="en-US" dirty="0" smtClean="0">
                <a:solidFill>
                  <a:schemeClr val="bg2">
                    <a:lumMod val="50000"/>
                  </a:schemeClr>
                </a:solidFill>
                <a:latin typeface="微軟正黑體"/>
                <a:ea typeface="微軟正黑體"/>
                <a:cs typeface="微軟正黑體"/>
              </a:rPr>
              <a:t>創新</a:t>
            </a:r>
            <a:r>
              <a:rPr lang="zh-TW" altLang="en-US" dirty="0">
                <a:solidFill>
                  <a:schemeClr val="bg2">
                    <a:lumMod val="50000"/>
                  </a:schemeClr>
                </a:solidFill>
                <a:latin typeface="微軟正黑體"/>
                <a:ea typeface="微軟正黑體"/>
                <a:cs typeface="微軟正黑體"/>
              </a:rPr>
              <a:t>育成中心</a:t>
            </a: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dirty="0" smtClean="0">
                <a:solidFill>
                  <a:schemeClr val="bg2">
                    <a:lumMod val="50000"/>
                  </a:schemeClr>
                </a:solidFill>
                <a:latin typeface="微軟正黑體"/>
                <a:ea typeface="微軟正黑體"/>
                <a:cs typeface="微軟正黑體"/>
              </a:rPr>
              <a:t>臺灣科技大學創新育成中心</a:t>
            </a: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dirty="0" smtClean="0">
                <a:solidFill>
                  <a:schemeClr val="bg2">
                    <a:lumMod val="50000"/>
                  </a:schemeClr>
                </a:solidFill>
                <a:latin typeface="微軟正黑體"/>
                <a:ea typeface="微軟正黑體"/>
                <a:cs typeface="微軟正黑體"/>
              </a:rPr>
              <a:t>臺灣科技大學</a:t>
            </a:r>
            <a:r>
              <a:rPr lang="en-US" altLang="zh-TW" dirty="0" smtClean="0">
                <a:solidFill>
                  <a:schemeClr val="bg2">
                    <a:lumMod val="50000"/>
                  </a:schemeClr>
                </a:solidFill>
                <a:latin typeface="微軟正黑體"/>
                <a:ea typeface="微軟正黑體"/>
                <a:cs typeface="微軟正黑體"/>
              </a:rPr>
              <a:t>-</a:t>
            </a:r>
            <a:r>
              <a:rPr lang="zh-TW" altLang="en-US" dirty="0" smtClean="0">
                <a:solidFill>
                  <a:schemeClr val="bg2">
                    <a:lumMod val="50000"/>
                  </a:schemeClr>
                </a:solidFill>
                <a:latin typeface="微軟正黑體"/>
                <a:ea typeface="微軟正黑體"/>
                <a:cs typeface="微軟正黑體"/>
              </a:rPr>
              <a:t>教育部區域產學合作中心</a:t>
            </a: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CN" altLang="en-US" dirty="0" smtClean="0">
                <a:solidFill>
                  <a:schemeClr val="bg2">
                    <a:lumMod val="50000"/>
                  </a:schemeClr>
                </a:solidFill>
                <a:latin typeface="微軟正黑體"/>
                <a:ea typeface="微軟正黑體"/>
                <a:cs typeface="微軟正黑體"/>
              </a:rPr>
              <a:t>臺灣海洋大學創新育成中心</a:t>
            </a:r>
            <a:endParaRPr lang="en-US" altLang="zh-TW" dirty="0">
              <a:solidFill>
                <a:schemeClr val="bg2">
                  <a:lumMod val="50000"/>
                </a:schemeClr>
              </a:solidFill>
              <a:latin typeface="微軟正黑體"/>
              <a:ea typeface="微軟正黑體"/>
              <a:cs typeface="微軟正黑體"/>
            </a:endParaRPr>
          </a:p>
        </p:txBody>
      </p:sp>
      <p:sp>
        <p:nvSpPr>
          <p:cNvPr id="19" name="矩形 18"/>
          <p:cNvSpPr/>
          <p:nvPr/>
        </p:nvSpPr>
        <p:spPr>
          <a:xfrm>
            <a:off x="6336704" y="1783264"/>
            <a:ext cx="6096000" cy="2677656"/>
          </a:xfrm>
          <a:prstGeom prst="rect">
            <a:avLst/>
          </a:prstGeom>
        </p:spPr>
        <p:txBody>
          <a:bodyPr>
            <a:spAutoFit/>
          </a:bodyPr>
          <a:lstStyle/>
          <a:p>
            <a:pPr marL="285750" indent="-285750">
              <a:buFont typeface="Arial" pitchFamily="34" charset="0"/>
              <a:buChar char="•"/>
            </a:pPr>
            <a:r>
              <a:rPr lang="zh-TW" altLang="en-US" sz="1600" dirty="0" smtClean="0">
                <a:solidFill>
                  <a:schemeClr val="bg2">
                    <a:lumMod val="50000"/>
                  </a:schemeClr>
                </a:solidFill>
                <a:latin typeface="微軟正黑體"/>
                <a:ea typeface="微軟正黑體"/>
                <a:cs typeface="微軟正黑體"/>
              </a:rPr>
              <a:t>交通大學創業育成中心</a:t>
            </a:r>
            <a:endParaRPr lang="en-US" altLang="zh-CN" sz="1600"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CN" altLang="en-US" sz="1600" dirty="0" smtClean="0">
                <a:solidFill>
                  <a:schemeClr val="bg2">
                    <a:lumMod val="50000"/>
                  </a:schemeClr>
                </a:solidFill>
                <a:latin typeface="微軟正黑體"/>
                <a:ea typeface="微軟正黑體"/>
                <a:cs typeface="微軟正黑體"/>
              </a:rPr>
              <a:t>交通大學加速器中心</a:t>
            </a:r>
            <a:endParaRPr lang="zh-TW" altLang="zh-TW" sz="1600"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CN" altLang="en-US" sz="1600" dirty="0" smtClean="0">
                <a:solidFill>
                  <a:schemeClr val="bg2">
                    <a:lumMod val="50000"/>
                  </a:schemeClr>
                </a:solidFill>
                <a:latin typeface="微軟正黑體"/>
                <a:ea typeface="微軟正黑體"/>
                <a:cs typeface="微軟正黑體"/>
              </a:rPr>
              <a:t>清華大學產學合作中心</a:t>
            </a:r>
            <a:r>
              <a:rPr lang="en-US" altLang="zh-TW" sz="1600" dirty="0" smtClean="0">
                <a:solidFill>
                  <a:schemeClr val="bg2">
                    <a:lumMod val="50000"/>
                  </a:schemeClr>
                </a:solidFill>
                <a:latin typeface="微軟正黑體"/>
                <a:ea typeface="微軟正黑體"/>
                <a:cs typeface="微軟正黑體"/>
              </a:rPr>
              <a:t>/</a:t>
            </a:r>
            <a:r>
              <a:rPr lang="zh-TW" altLang="en-US" sz="1600" dirty="0" smtClean="0">
                <a:solidFill>
                  <a:schemeClr val="bg2">
                    <a:lumMod val="50000"/>
                  </a:schemeClr>
                </a:solidFill>
                <a:latin typeface="微軟正黑體"/>
                <a:ea typeface="微軟正黑體"/>
                <a:cs typeface="微軟正黑體"/>
              </a:rPr>
              <a:t>創新育成中心</a:t>
            </a:r>
            <a:endParaRPr lang="en-US" altLang="zh-TW" sz="1600" dirty="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sz="1600" dirty="0" smtClean="0">
                <a:solidFill>
                  <a:schemeClr val="bg2">
                    <a:lumMod val="50000"/>
                  </a:schemeClr>
                </a:solidFill>
                <a:latin typeface="微軟正黑體"/>
                <a:ea typeface="微軟正黑體"/>
                <a:cs typeface="微軟正黑體"/>
              </a:rPr>
              <a:t>中華大學創新育成中心</a:t>
            </a:r>
            <a:endParaRPr lang="en-US" altLang="zh-TW" sz="1600" dirty="0" smtClean="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sz="1600" dirty="0" smtClean="0">
                <a:solidFill>
                  <a:schemeClr val="bg2">
                    <a:lumMod val="50000"/>
                  </a:schemeClr>
                </a:solidFill>
                <a:latin typeface="微軟正黑體"/>
                <a:ea typeface="微軟正黑體"/>
                <a:cs typeface="微軟正黑體"/>
              </a:rPr>
              <a:t>政治</a:t>
            </a:r>
            <a:r>
              <a:rPr lang="zh-CN" altLang="en-US" sz="1600" dirty="0" smtClean="0">
                <a:solidFill>
                  <a:schemeClr val="bg2">
                    <a:lumMod val="50000"/>
                  </a:schemeClr>
                </a:solidFill>
                <a:latin typeface="微軟正黑體"/>
                <a:ea typeface="微軟正黑體"/>
                <a:cs typeface="微軟正黑體"/>
              </a:rPr>
              <a:t>大學創新</a:t>
            </a:r>
            <a:r>
              <a:rPr lang="zh-TW" altLang="en-US" sz="1600" dirty="0" smtClean="0">
                <a:solidFill>
                  <a:schemeClr val="bg2">
                    <a:lumMod val="50000"/>
                  </a:schemeClr>
                </a:solidFill>
                <a:latin typeface="微軟正黑體"/>
                <a:ea typeface="微軟正黑體"/>
                <a:cs typeface="微軟正黑體"/>
              </a:rPr>
              <a:t>育成中心</a:t>
            </a:r>
            <a:endParaRPr lang="en-US" altLang="zh-TW" sz="1600" dirty="0" smtClean="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sz="1600" dirty="0" smtClean="0">
                <a:solidFill>
                  <a:schemeClr val="bg2">
                    <a:lumMod val="50000"/>
                  </a:schemeClr>
                </a:solidFill>
                <a:latin typeface="微軟正黑體"/>
                <a:ea typeface="微軟正黑體"/>
                <a:cs typeface="微軟正黑體"/>
              </a:rPr>
              <a:t>玄奘大學創新育成中心</a:t>
            </a:r>
            <a:endParaRPr lang="en-US" altLang="zh-TW" sz="1600" dirty="0" smtClean="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sz="1600" dirty="0" smtClean="0">
                <a:solidFill>
                  <a:schemeClr val="bg2">
                    <a:lumMod val="50000"/>
                  </a:schemeClr>
                </a:solidFill>
                <a:latin typeface="微軟正黑體"/>
                <a:ea typeface="微軟正黑體"/>
                <a:cs typeface="微軟正黑體"/>
              </a:rPr>
              <a:t>淡江大學</a:t>
            </a:r>
            <a:r>
              <a:rPr lang="zh-TW" altLang="en-US" sz="1600" dirty="0">
                <a:solidFill>
                  <a:schemeClr val="bg2">
                    <a:lumMod val="50000"/>
                  </a:schemeClr>
                </a:solidFill>
                <a:latin typeface="微軟正黑體"/>
                <a:ea typeface="微軟正黑體"/>
                <a:cs typeface="微軟正黑體"/>
              </a:rPr>
              <a:t>創新育成</a:t>
            </a:r>
            <a:r>
              <a:rPr lang="zh-TW" altLang="en-US" sz="1600" dirty="0" smtClean="0">
                <a:solidFill>
                  <a:schemeClr val="bg2">
                    <a:lumMod val="50000"/>
                  </a:schemeClr>
                </a:solidFill>
                <a:latin typeface="微軟正黑體"/>
                <a:ea typeface="微軟正黑體"/>
                <a:cs typeface="微軟正黑體"/>
              </a:rPr>
              <a:t>中心</a:t>
            </a:r>
            <a:endParaRPr lang="en-US" altLang="zh-TW" sz="1600" dirty="0" smtClean="0">
              <a:solidFill>
                <a:schemeClr val="bg2">
                  <a:lumMod val="50000"/>
                </a:schemeClr>
              </a:solidFill>
              <a:latin typeface="微軟正黑體"/>
              <a:ea typeface="微軟正黑體"/>
              <a:cs typeface="微軟正黑體"/>
            </a:endParaRPr>
          </a:p>
          <a:p>
            <a:pPr marL="285750" indent="-285750">
              <a:buFont typeface="Arial" pitchFamily="34" charset="0"/>
              <a:buChar char="•"/>
            </a:pPr>
            <a:r>
              <a:rPr lang="zh-TW" altLang="en-US" sz="1600" dirty="0">
                <a:solidFill>
                  <a:schemeClr val="bg2">
                    <a:lumMod val="50000"/>
                  </a:schemeClr>
                </a:solidFill>
                <a:latin typeface="微軟正黑體"/>
                <a:ea typeface="微軟正黑體"/>
                <a:cs typeface="微軟正黑體"/>
              </a:rPr>
              <a:t>中原大學創新育成中心</a:t>
            </a:r>
            <a:endParaRPr lang="en-US" altLang="zh-TW" sz="1600" dirty="0">
              <a:solidFill>
                <a:schemeClr val="bg2">
                  <a:lumMod val="50000"/>
                </a:schemeClr>
              </a:solidFill>
              <a:latin typeface="微軟正黑體"/>
              <a:ea typeface="微軟正黑體"/>
              <a:cs typeface="微軟正黑體"/>
            </a:endParaRPr>
          </a:p>
          <a:p>
            <a:pPr marL="285750" indent="-285750">
              <a:buFont typeface="Arial" pitchFamily="34" charset="0"/>
              <a:buChar char="•"/>
            </a:pPr>
            <a:endParaRPr lang="en-US" altLang="zh-TW" dirty="0">
              <a:solidFill>
                <a:schemeClr val="bg2">
                  <a:lumMod val="50000"/>
                </a:schemeClr>
              </a:solidFill>
              <a:latin typeface="微軟正黑體"/>
              <a:ea typeface="微軟正黑體"/>
              <a:cs typeface="微軟正黑體"/>
            </a:endParaRPr>
          </a:p>
          <a:p>
            <a:pPr marL="285750" indent="-285750">
              <a:buFont typeface="Arial" pitchFamily="34" charset="0"/>
              <a:buChar char="•"/>
            </a:pPr>
            <a:endParaRPr lang="en-US" altLang="zh-TW" dirty="0" smtClean="0">
              <a:solidFill>
                <a:schemeClr val="bg2">
                  <a:lumMod val="50000"/>
                </a:schemeClr>
              </a:solidFill>
              <a:latin typeface="微軟正黑體"/>
              <a:ea typeface="微軟正黑體"/>
              <a:cs typeface="微軟正黑體"/>
            </a:endParaRPr>
          </a:p>
        </p:txBody>
      </p:sp>
      <p:sp>
        <p:nvSpPr>
          <p:cNvPr id="11" name="矩形 10"/>
          <p:cNvSpPr/>
          <p:nvPr/>
        </p:nvSpPr>
        <p:spPr>
          <a:xfrm>
            <a:off x="8040216" y="4149080"/>
            <a:ext cx="3312368" cy="2308324"/>
          </a:xfrm>
          <a:prstGeom prst="rect">
            <a:avLst/>
          </a:prstGeom>
        </p:spPr>
        <p:txBody>
          <a:bodyPr wrap="square">
            <a:spAutoFit/>
          </a:bodyPr>
          <a:lstStyle/>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虎尾科技大學創新育成中心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sz="1600" kern="0" dirty="0" smtClean="0">
                <a:solidFill>
                  <a:srgbClr val="767171"/>
                </a:solidFill>
                <a:latin typeface="微軟正黑體"/>
                <a:ea typeface="微軟正黑體"/>
                <a:cs typeface="微軟正黑體"/>
              </a:rPr>
              <a:t>台東大學創新育成中心</a:t>
            </a:r>
            <a:endParaRPr lang="en-US" altLang="zh-TW"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嶺東科技大學</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高雄醫學大學</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台中科技大學</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宜蘭大學創新育成中心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雲林科技大學產學與智財育成營運中心</a:t>
            </a:r>
            <a:endParaRPr lang="zh-TW" altLang="en-US"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endParaRPr lang="zh-TW" altLang="zh-TW" sz="1600" dirty="0">
              <a:solidFill>
                <a:srgbClr val="767171"/>
              </a:solidFill>
              <a:latin typeface="微軟正黑體"/>
              <a:ea typeface="微軟正黑體"/>
              <a:cs typeface="微軟正黑體"/>
            </a:endParaRPr>
          </a:p>
        </p:txBody>
      </p:sp>
      <p:sp>
        <p:nvSpPr>
          <p:cNvPr id="12" name="矩形 11"/>
          <p:cNvSpPr/>
          <p:nvPr/>
        </p:nvSpPr>
        <p:spPr>
          <a:xfrm>
            <a:off x="1199456" y="4149080"/>
            <a:ext cx="3528392" cy="2308324"/>
          </a:xfrm>
          <a:prstGeom prst="rect">
            <a:avLst/>
          </a:prstGeom>
        </p:spPr>
        <p:txBody>
          <a:bodyPr wrap="square">
            <a:spAutoFit/>
          </a:bodyPr>
          <a:lstStyle/>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逢甲大學創新育成中心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朝陽科技大學創新育成中心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中華大學創新育成中心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中興大學創新育成中心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勤益技術學院創新育成中心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財團法人鞋類暨運動休閒科技研發中心創新育成中心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聯合大學創新育成中心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東海大學創新育成中心</a:t>
            </a:r>
            <a:endParaRPr lang="en-US" altLang="zh-CN" sz="1600" kern="0" dirty="0">
              <a:solidFill>
                <a:srgbClr val="767171"/>
              </a:solidFill>
              <a:latin typeface="微軟正黑體"/>
              <a:ea typeface="微軟正黑體"/>
              <a:cs typeface="微軟正黑體"/>
            </a:endParaRPr>
          </a:p>
        </p:txBody>
      </p:sp>
      <p:sp>
        <p:nvSpPr>
          <p:cNvPr id="13" name="矩形 12"/>
          <p:cNvSpPr/>
          <p:nvPr/>
        </p:nvSpPr>
        <p:spPr>
          <a:xfrm>
            <a:off x="4727848" y="4149080"/>
            <a:ext cx="3456384" cy="2308324"/>
          </a:xfrm>
          <a:prstGeom prst="rect">
            <a:avLst/>
          </a:prstGeom>
        </p:spPr>
        <p:txBody>
          <a:bodyPr wrap="square">
            <a:spAutoFit/>
          </a:bodyPr>
          <a:lstStyle/>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靜宜大學創新育成中心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明志科技大學創新育成中心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中央大學創新育成中心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元智大學創新育成中心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育達科技大學創新育成中心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南開科技大學創新育成中心</a:t>
            </a:r>
            <a:endParaRPr lang="en-US" altLang="zh-TW"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彰化師範大學創新育成中心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大葉大學創新育成中心</a:t>
            </a:r>
            <a:endParaRPr lang="en-US" altLang="zh-CN" sz="1600"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CN" altLang="zh-TW" sz="1600" kern="0" dirty="0" smtClean="0">
                <a:solidFill>
                  <a:srgbClr val="767171"/>
                </a:solidFill>
                <a:latin typeface="微軟正黑體"/>
                <a:ea typeface="微軟正黑體"/>
                <a:cs typeface="微軟正黑體"/>
              </a:rPr>
              <a:t>東華大學育成中心</a:t>
            </a:r>
            <a:endParaRPr lang="en-US" altLang="zh-CN" sz="1600" kern="0" dirty="0">
              <a:solidFill>
                <a:srgbClr val="767171"/>
              </a:solidFill>
              <a:latin typeface="微軟正黑體"/>
              <a:ea typeface="微軟正黑體"/>
              <a:cs typeface="微軟正黑體"/>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33</a:t>
            </a:fld>
            <a:endParaRPr lang="zh-CN" altLang="en-US" dirty="0"/>
          </a:p>
        </p:txBody>
      </p:sp>
    </p:spTree>
    <p:extLst>
      <p:ext uri="{BB962C8B-B14F-4D97-AF65-F5344CB8AC3E}">
        <p14:creationId xmlns="" xmlns:p14="http://schemas.microsoft.com/office/powerpoint/2010/main" val="4062492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729109" y="1052736"/>
            <a:ext cx="10785558" cy="5544616"/>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4"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23"/>
          <p:cNvSpPr txBox="1">
            <a:spLocks noChangeArrowheads="1"/>
          </p:cNvSpPr>
          <p:nvPr/>
        </p:nvSpPr>
        <p:spPr bwMode="auto">
          <a:xfrm>
            <a:off x="1917700" y="275551"/>
            <a:ext cx="72122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2800" dirty="0" smtClean="0">
                <a:solidFill>
                  <a:srgbClr val="767171"/>
                </a:solidFill>
                <a:latin typeface="Hiragino Sans GB W6"/>
                <a:ea typeface="Hiragino Sans GB W6"/>
                <a:cs typeface="Hiragino Sans GB W6"/>
              </a:rPr>
              <a:t>臺灣巡演說明會</a:t>
            </a:r>
            <a:r>
              <a:rPr lang="en-US" altLang="zh-TW" sz="2800" dirty="0" smtClean="0">
                <a:solidFill>
                  <a:srgbClr val="767171"/>
                </a:solidFill>
                <a:latin typeface="Hiragino Sans GB W6"/>
                <a:ea typeface="Hiragino Sans GB W6"/>
                <a:cs typeface="Hiragino Sans GB W6"/>
              </a:rPr>
              <a:t>-</a:t>
            </a:r>
            <a:r>
              <a:rPr lang="zh-TW" altLang="en-US" sz="2800" dirty="0" smtClean="0">
                <a:solidFill>
                  <a:srgbClr val="767171"/>
                </a:solidFill>
                <a:latin typeface="Hiragino Sans GB W6"/>
                <a:ea typeface="Hiragino Sans GB W6"/>
                <a:cs typeface="Hiragino Sans GB W6"/>
              </a:rPr>
              <a:t>全台育成聯盟</a:t>
            </a:r>
            <a:r>
              <a:rPr lang="en-US" altLang="zh-TW" sz="2800" dirty="0" smtClean="0">
                <a:solidFill>
                  <a:srgbClr val="767171"/>
                </a:solidFill>
                <a:latin typeface="Hiragino Sans GB W6"/>
                <a:ea typeface="Hiragino Sans GB W6"/>
                <a:cs typeface="Hiragino Sans GB W6"/>
              </a:rPr>
              <a:t>/</a:t>
            </a:r>
            <a:r>
              <a:rPr lang="zh-TW" altLang="en-US" sz="2800" dirty="0" smtClean="0">
                <a:solidFill>
                  <a:srgbClr val="767171"/>
                </a:solidFill>
                <a:latin typeface="Hiragino Sans GB W6"/>
                <a:ea typeface="Hiragino Sans GB W6"/>
                <a:cs typeface="Hiragino Sans GB W6"/>
              </a:rPr>
              <a:t>創新育成中心</a:t>
            </a:r>
            <a:endParaRPr lang="zh-CN" altLang="en-US" sz="2800" dirty="0">
              <a:solidFill>
                <a:srgbClr val="767171"/>
              </a:solidFill>
              <a:latin typeface="Hiragino Sans GB W6"/>
              <a:ea typeface="Hiragino Sans GB W6"/>
              <a:cs typeface="Hiragino Sans GB W6"/>
            </a:endParaRPr>
          </a:p>
        </p:txBody>
      </p:sp>
      <p:sp>
        <p:nvSpPr>
          <p:cNvPr id="13" name="矩形 12"/>
          <p:cNvSpPr/>
          <p:nvPr/>
        </p:nvSpPr>
        <p:spPr>
          <a:xfrm>
            <a:off x="839416" y="3429000"/>
            <a:ext cx="10441160" cy="461665"/>
          </a:xfrm>
          <a:prstGeom prst="rect">
            <a:avLst/>
          </a:prstGeom>
        </p:spPr>
        <p:txBody>
          <a:bodyPr wrap="square">
            <a:spAutoFit/>
          </a:bodyPr>
          <a:lstStyle/>
          <a:p>
            <a:pPr marL="342900" indent="-342900">
              <a:buClr>
                <a:srgbClr val="FDC001"/>
              </a:buClr>
              <a:buFont typeface="Wingdings" panose="05000000000000000000" pitchFamily="2" charset="2"/>
              <a:buChar char="l"/>
            </a:pPr>
            <a:r>
              <a:rPr lang="en-US" altLang="zh-TW" sz="2400" b="1" dirty="0">
                <a:solidFill>
                  <a:schemeClr val="bg2">
                    <a:lumMod val="25000"/>
                  </a:schemeClr>
                </a:solidFill>
                <a:latin typeface="Heiti SC Light"/>
                <a:ea typeface="Heiti SC Light"/>
                <a:cs typeface="Heiti SC Light"/>
              </a:rPr>
              <a:t>I.A</a:t>
            </a:r>
            <a:r>
              <a:rPr lang="en-US" altLang="zh-TW" sz="2400" b="1" dirty="0" smtClean="0">
                <a:solidFill>
                  <a:schemeClr val="bg2">
                    <a:lumMod val="25000"/>
                  </a:schemeClr>
                </a:solidFill>
                <a:latin typeface="Heiti SC Light"/>
                <a:ea typeface="Heiti SC Light"/>
                <a:cs typeface="Heiti SC Light"/>
              </a:rPr>
              <a:t>.</a:t>
            </a:r>
            <a:r>
              <a:rPr lang="zh-CN" altLang="zh-TW" sz="2400" b="1" dirty="0" smtClean="0">
                <a:solidFill>
                  <a:schemeClr val="bg2">
                    <a:lumMod val="25000"/>
                  </a:schemeClr>
                </a:solidFill>
                <a:latin typeface="Heiti SC Light"/>
                <a:ea typeface="Heiti SC Light"/>
                <a:cs typeface="Heiti SC Light"/>
              </a:rPr>
              <a:t>育成交流聯盟</a:t>
            </a:r>
            <a:endParaRPr lang="en-US" altLang="zh-CN" sz="2400" b="1" dirty="0">
              <a:solidFill>
                <a:schemeClr val="bg2">
                  <a:lumMod val="25000"/>
                </a:schemeClr>
              </a:solidFill>
              <a:latin typeface="Heiti SC Light"/>
              <a:ea typeface="Heiti SC Light"/>
              <a:cs typeface="Heiti SC Light"/>
            </a:endParaRPr>
          </a:p>
        </p:txBody>
      </p:sp>
      <p:sp>
        <p:nvSpPr>
          <p:cNvPr id="14" name="矩形 13"/>
          <p:cNvSpPr/>
          <p:nvPr/>
        </p:nvSpPr>
        <p:spPr>
          <a:xfrm>
            <a:off x="886024" y="1124744"/>
            <a:ext cx="10293795" cy="461665"/>
          </a:xfrm>
          <a:prstGeom prst="rect">
            <a:avLst/>
          </a:prstGeom>
        </p:spPr>
        <p:txBody>
          <a:bodyPr wrap="square">
            <a:spAutoFit/>
          </a:bodyPr>
          <a:lstStyle/>
          <a:p>
            <a:pPr marL="342900" indent="-342900">
              <a:buClr>
                <a:srgbClr val="FDC001"/>
              </a:buClr>
              <a:buFont typeface="Wingdings" panose="05000000000000000000" pitchFamily="2" charset="2"/>
              <a:buChar char="l"/>
            </a:pPr>
            <a:r>
              <a:rPr lang="zh-CN" altLang="zh-TW" sz="2400" b="1" dirty="0" smtClean="0">
                <a:solidFill>
                  <a:schemeClr val="bg2">
                    <a:lumMod val="25000"/>
                  </a:schemeClr>
                </a:solidFill>
                <a:latin typeface="Heiti SC Light"/>
                <a:ea typeface="Heiti SC Light"/>
                <a:cs typeface="Heiti SC Light"/>
              </a:rPr>
              <a:t>南區創新與創業育成中心聯盟</a:t>
            </a:r>
            <a:endParaRPr lang="zh-TW" altLang="en-US" sz="2400" b="1" dirty="0">
              <a:solidFill>
                <a:schemeClr val="bg2">
                  <a:lumMod val="25000"/>
                </a:schemeClr>
              </a:solidFill>
              <a:latin typeface="Heiti SC Light"/>
              <a:ea typeface="Heiti SC Light"/>
              <a:cs typeface="Heiti SC Light"/>
            </a:endParaRPr>
          </a:p>
        </p:txBody>
      </p:sp>
      <p:sp>
        <p:nvSpPr>
          <p:cNvPr id="2" name="矩形 1"/>
          <p:cNvSpPr/>
          <p:nvPr/>
        </p:nvSpPr>
        <p:spPr>
          <a:xfrm>
            <a:off x="839416" y="5621178"/>
            <a:ext cx="2364750" cy="461665"/>
          </a:xfrm>
          <a:prstGeom prst="rect">
            <a:avLst/>
          </a:prstGeom>
        </p:spPr>
        <p:txBody>
          <a:bodyPr wrap="none">
            <a:spAutoFit/>
          </a:bodyPr>
          <a:lstStyle/>
          <a:p>
            <a:pPr marL="342900" indent="-342900">
              <a:buClr>
                <a:srgbClr val="FDC001"/>
              </a:buClr>
              <a:buFont typeface="Wingdings" panose="05000000000000000000" pitchFamily="2" charset="2"/>
              <a:buChar char="l"/>
            </a:pPr>
            <a:r>
              <a:rPr lang="zh-CN" altLang="en-US" sz="2400" b="1" dirty="0" smtClean="0">
                <a:solidFill>
                  <a:schemeClr val="bg2">
                    <a:lumMod val="25000"/>
                  </a:schemeClr>
                </a:solidFill>
                <a:latin typeface="Heiti SC Light"/>
                <a:ea typeface="Heiti SC Light"/>
                <a:cs typeface="Heiti SC Light"/>
              </a:rPr>
              <a:t>離島</a:t>
            </a:r>
            <a:r>
              <a:rPr lang="zh-TW" altLang="en-US" sz="2400" b="1" dirty="0" smtClean="0">
                <a:solidFill>
                  <a:schemeClr val="bg2">
                    <a:lumMod val="25000"/>
                  </a:schemeClr>
                </a:solidFill>
                <a:latin typeface="Heiti SC Light"/>
                <a:ea typeface="Heiti SC Light"/>
                <a:cs typeface="Heiti SC Light"/>
              </a:rPr>
              <a:t>育成中心</a:t>
            </a:r>
            <a:endParaRPr lang="en-US" altLang="zh-TW" sz="2400" b="1" dirty="0">
              <a:solidFill>
                <a:schemeClr val="bg2">
                  <a:lumMod val="25000"/>
                </a:schemeClr>
              </a:solidFill>
              <a:latin typeface="Heiti SC Light"/>
              <a:ea typeface="Heiti SC Light"/>
              <a:cs typeface="Heiti SC Light"/>
            </a:endParaRPr>
          </a:p>
        </p:txBody>
      </p:sp>
      <p:sp>
        <p:nvSpPr>
          <p:cNvPr id="9" name="矩形 8"/>
          <p:cNvSpPr/>
          <p:nvPr/>
        </p:nvSpPr>
        <p:spPr>
          <a:xfrm>
            <a:off x="1127448" y="5981218"/>
            <a:ext cx="9908355" cy="400110"/>
          </a:xfrm>
          <a:prstGeom prst="rect">
            <a:avLst/>
          </a:prstGeom>
        </p:spPr>
        <p:txBody>
          <a:bodyPr wrap="square">
            <a:spAutoFit/>
          </a:bodyPr>
          <a:lstStyle/>
          <a:p>
            <a:r>
              <a:rPr lang="en-US" altLang="zh-TW" sz="2000" dirty="0">
                <a:solidFill>
                  <a:srgbClr val="767171"/>
                </a:solidFill>
                <a:latin typeface="微軟正黑體"/>
                <a:ea typeface="微軟正黑體"/>
                <a:cs typeface="微軟正黑體"/>
              </a:rPr>
              <a:t> </a:t>
            </a:r>
            <a:r>
              <a:rPr lang="zh-TW" altLang="en-US" dirty="0" smtClean="0">
                <a:solidFill>
                  <a:srgbClr val="767171"/>
                </a:solidFill>
                <a:latin typeface="微軟正黑體"/>
                <a:ea typeface="微軟正黑體"/>
                <a:cs typeface="微軟正黑體"/>
              </a:rPr>
              <a:t>澎湖科技大學島嶼產業科技創新育成中心、金門大學創新育成中心</a:t>
            </a:r>
            <a:endParaRPr lang="zh-TW" altLang="en-US" dirty="0">
              <a:solidFill>
                <a:srgbClr val="767171"/>
              </a:solidFill>
              <a:latin typeface="微軟正黑體"/>
              <a:ea typeface="微軟正黑體"/>
              <a:cs typeface="微軟正黑體"/>
            </a:endParaRPr>
          </a:p>
        </p:txBody>
      </p:sp>
      <p:sp>
        <p:nvSpPr>
          <p:cNvPr id="12" name="矩形 11"/>
          <p:cNvSpPr/>
          <p:nvPr/>
        </p:nvSpPr>
        <p:spPr>
          <a:xfrm>
            <a:off x="1271464" y="1552724"/>
            <a:ext cx="4403576" cy="1754326"/>
          </a:xfrm>
          <a:prstGeom prst="rect">
            <a:avLst/>
          </a:prstGeom>
        </p:spPr>
        <p:txBody>
          <a:bodyPr wrap="square">
            <a:spAutoFit/>
          </a:bodyPr>
          <a:lstStyle/>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高雄第一科技大學創新育成中心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南台科技大學創新育成中心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金屬工業研究發展中心創新育成中心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長榮大學創新育成</a:t>
            </a:r>
            <a:r>
              <a:rPr lang="zh-TW" altLang="zh-TW" kern="0" dirty="0">
                <a:solidFill>
                  <a:srgbClr val="767171"/>
                </a:solidFill>
                <a:latin typeface="微軟正黑體"/>
                <a:ea typeface="微軟正黑體"/>
                <a:cs typeface="微軟正黑體"/>
              </a:rPr>
              <a:t>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高雄軟體育成中心</a:t>
            </a:r>
            <a:r>
              <a:rPr lang="en-US" altLang="zh-TW" kern="0" dirty="0" smtClean="0">
                <a:solidFill>
                  <a:srgbClr val="767171"/>
                </a:solidFill>
                <a:latin typeface="微軟正黑體"/>
                <a:ea typeface="微軟正黑體"/>
                <a:cs typeface="微軟正黑體"/>
              </a:rPr>
              <a:t>(</a:t>
            </a:r>
            <a:r>
              <a:rPr lang="zh-TW" altLang="zh-TW" kern="0" dirty="0" smtClean="0">
                <a:solidFill>
                  <a:srgbClr val="767171"/>
                </a:solidFill>
                <a:latin typeface="微軟正黑體"/>
                <a:ea typeface="微軟正黑體"/>
                <a:cs typeface="微軟正黑體"/>
              </a:rPr>
              <a:t>資育股份有限公司</a:t>
            </a:r>
            <a:r>
              <a:rPr lang="en-US" altLang="zh-TW" kern="0" dirty="0" smtClean="0">
                <a:solidFill>
                  <a:srgbClr val="767171"/>
                </a:solidFill>
                <a:latin typeface="微軟正黑體"/>
                <a:ea typeface="微軟正黑體"/>
                <a:cs typeface="微軟正黑體"/>
              </a:rPr>
              <a:t>) </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高雄大學創新育成中心</a:t>
            </a:r>
            <a:endParaRPr lang="en-US" altLang="zh-TW" kern="0" dirty="0">
              <a:solidFill>
                <a:srgbClr val="767171"/>
              </a:solidFill>
              <a:latin typeface="微軟正黑體"/>
              <a:ea typeface="微軟正黑體"/>
              <a:cs typeface="微軟正黑體"/>
            </a:endParaRPr>
          </a:p>
        </p:txBody>
      </p:sp>
      <p:sp>
        <p:nvSpPr>
          <p:cNvPr id="15" name="矩形 14"/>
          <p:cNvSpPr/>
          <p:nvPr/>
        </p:nvSpPr>
        <p:spPr>
          <a:xfrm>
            <a:off x="5747048" y="1480716"/>
            <a:ext cx="6096000" cy="2308324"/>
          </a:xfrm>
          <a:prstGeom prst="rect">
            <a:avLst/>
          </a:prstGeom>
        </p:spPr>
        <p:txBody>
          <a:bodyPr>
            <a:spAutoFit/>
          </a:bodyPr>
          <a:lstStyle/>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高雄海洋科技大學創新育成中心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高雄餐旅大學餐旅技術研發暨創新育成中心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嘉義大學創新育成中心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昆山科技大學創新創業育成中心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義守大學創新育成中心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樹德科技大學創新育成中心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高苑科技大學創新育成中心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endParaRPr lang="zh-TW" altLang="zh-TW" dirty="0">
              <a:solidFill>
                <a:srgbClr val="767171"/>
              </a:solidFill>
              <a:latin typeface="微軟正黑體"/>
              <a:ea typeface="微軟正黑體"/>
              <a:cs typeface="微軟正黑體"/>
            </a:endParaRPr>
          </a:p>
        </p:txBody>
      </p:sp>
      <p:sp>
        <p:nvSpPr>
          <p:cNvPr id="16" name="矩形 15"/>
          <p:cNvSpPr/>
          <p:nvPr/>
        </p:nvSpPr>
        <p:spPr>
          <a:xfrm>
            <a:off x="5663952" y="3747230"/>
            <a:ext cx="5112568" cy="1477328"/>
          </a:xfrm>
          <a:prstGeom prst="rect">
            <a:avLst/>
          </a:prstGeom>
        </p:spPr>
        <p:txBody>
          <a:bodyPr wrap="square">
            <a:spAutoFit/>
          </a:bodyPr>
          <a:lstStyle/>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嘉南藥理科技大學創新育成中心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遠東科技大學精密機械創新育成中心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高雄醫學大學創新育成中心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中山大學創新育成</a:t>
            </a:r>
            <a:r>
              <a:rPr lang="zh-TW" altLang="zh-TW" kern="0" dirty="0">
                <a:solidFill>
                  <a:srgbClr val="767171"/>
                </a:solidFill>
                <a:latin typeface="微軟正黑體"/>
                <a:ea typeface="微軟正黑體"/>
                <a:cs typeface="微軟正黑體"/>
              </a:rPr>
              <a:t>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正修科技大學育成中心</a:t>
            </a:r>
            <a:endParaRPr lang="zh-TW" altLang="zh-TW" kern="0" dirty="0">
              <a:solidFill>
                <a:srgbClr val="767171"/>
              </a:solidFill>
              <a:latin typeface="微軟正黑體"/>
              <a:ea typeface="微軟正黑體"/>
              <a:cs typeface="微軟正黑體"/>
            </a:endParaRPr>
          </a:p>
        </p:txBody>
      </p:sp>
      <p:sp>
        <p:nvSpPr>
          <p:cNvPr id="17" name="矩形 16"/>
          <p:cNvSpPr/>
          <p:nvPr/>
        </p:nvSpPr>
        <p:spPr>
          <a:xfrm>
            <a:off x="1259280" y="3819238"/>
            <a:ext cx="4044632" cy="1754326"/>
          </a:xfrm>
          <a:prstGeom prst="rect">
            <a:avLst/>
          </a:prstGeom>
        </p:spPr>
        <p:txBody>
          <a:bodyPr wrap="square">
            <a:spAutoFit/>
          </a:bodyPr>
          <a:lstStyle/>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高雄應用科技大學創新育成中心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臺灣創新快制</a:t>
            </a:r>
            <a:r>
              <a:rPr lang="zh-TW" altLang="zh-TW" kern="0" dirty="0">
                <a:solidFill>
                  <a:srgbClr val="767171"/>
                </a:solidFill>
                <a:latin typeface="微軟正黑體"/>
                <a:ea typeface="微軟正黑體"/>
                <a:cs typeface="微軟正黑體"/>
              </a:rPr>
              <a:t>媒合中心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青年創業總會創新育成中心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美和科技大學創新育成中心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屏東大學創新育成中心</a:t>
            </a:r>
            <a:endParaRPr lang="en-US" altLang="zh-TW" kern="0" dirty="0">
              <a:solidFill>
                <a:srgbClr val="767171"/>
              </a:solidFill>
              <a:latin typeface="微軟正黑體"/>
              <a:ea typeface="微軟正黑體"/>
              <a:cs typeface="微軟正黑體"/>
            </a:endParaRPr>
          </a:p>
          <a:p>
            <a:pPr marL="285750" indent="-285750">
              <a:buFont typeface="Arial" panose="020B0604020202020204" pitchFamily="34" charset="0"/>
              <a:buChar char="•"/>
            </a:pPr>
            <a:r>
              <a:rPr lang="zh-TW" altLang="zh-TW" kern="0" dirty="0" smtClean="0">
                <a:solidFill>
                  <a:srgbClr val="767171"/>
                </a:solidFill>
                <a:latin typeface="微軟正黑體"/>
                <a:ea typeface="微軟正黑體"/>
                <a:cs typeface="微軟正黑體"/>
              </a:rPr>
              <a:t>屏東科技大學創新育成中心</a:t>
            </a:r>
            <a:endParaRPr lang="en-US" altLang="zh-TW" kern="0" dirty="0">
              <a:solidFill>
                <a:srgbClr val="767171"/>
              </a:solidFill>
              <a:latin typeface="微軟正黑體"/>
              <a:ea typeface="微軟正黑體"/>
              <a:cs typeface="微軟正黑體"/>
            </a:endParaRPr>
          </a:p>
        </p:txBody>
      </p:sp>
      <p:sp>
        <p:nvSpPr>
          <p:cNvPr id="3" name="投影片編號版面配置區 2"/>
          <p:cNvSpPr>
            <a:spLocks noGrp="1"/>
          </p:cNvSpPr>
          <p:nvPr>
            <p:ph type="sldNum" sz="quarter" idx="12"/>
          </p:nvPr>
        </p:nvSpPr>
        <p:spPr/>
        <p:txBody>
          <a:bodyPr/>
          <a:lstStyle/>
          <a:p>
            <a:pPr>
              <a:defRPr/>
            </a:pPr>
            <a:fld id="{80E1403C-2ACC-4EA5-B3F6-D5A6709EB2A9}" type="slidenum">
              <a:rPr lang="zh-CN" altLang="en-US" smtClean="0"/>
              <a:pPr>
                <a:defRPr/>
              </a:pPr>
              <a:t>34</a:t>
            </a:fld>
            <a:endParaRPr lang="zh-CN" altLang="en-US" dirty="0"/>
          </a:p>
        </p:txBody>
      </p:sp>
    </p:spTree>
    <p:extLst>
      <p:ext uri="{BB962C8B-B14F-4D97-AF65-F5344CB8AC3E}">
        <p14:creationId xmlns="" xmlns:p14="http://schemas.microsoft.com/office/powerpoint/2010/main" val="2753509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群組 2"/>
          <p:cNvGrpSpPr/>
          <p:nvPr/>
        </p:nvGrpSpPr>
        <p:grpSpPr>
          <a:xfrm>
            <a:off x="419131" y="1340768"/>
            <a:ext cx="11353738" cy="4589285"/>
            <a:chOff x="1127448" y="1944561"/>
            <a:chExt cx="9793088" cy="3958456"/>
          </a:xfrm>
        </p:grpSpPr>
        <p:sp>
          <p:nvSpPr>
            <p:cNvPr id="22531" name="AutoShape 2"/>
            <p:cNvSpPr>
              <a:spLocks noChangeArrowheads="1"/>
            </p:cNvSpPr>
            <p:nvPr/>
          </p:nvSpPr>
          <p:spPr bwMode="auto">
            <a:xfrm>
              <a:off x="4886325" y="2818381"/>
              <a:ext cx="2374900" cy="2374900"/>
            </a:xfrm>
            <a:prstGeom prst="diamond">
              <a:avLst/>
            </a:prstGeom>
            <a:solidFill>
              <a:srgbClr val="3B383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es-ES" altLang="en-US">
                <a:solidFill>
                  <a:srgbClr val="FFFFFF"/>
                </a:solidFill>
                <a:latin typeface="Arial" pitchFamily="34" charset="0"/>
                <a:ea typeface="微软雅黑" pitchFamily="34" charset="-122"/>
                <a:sym typeface="Arial" pitchFamily="34" charset="0"/>
              </a:endParaRPr>
            </a:p>
          </p:txBody>
        </p:sp>
        <p:grpSp>
          <p:nvGrpSpPr>
            <p:cNvPr id="4" name="群組 3"/>
            <p:cNvGrpSpPr/>
            <p:nvPr/>
          </p:nvGrpSpPr>
          <p:grpSpPr>
            <a:xfrm>
              <a:off x="3818433" y="1944561"/>
              <a:ext cx="4555135" cy="3958456"/>
              <a:chOff x="4071938" y="1700808"/>
              <a:chExt cx="3975100" cy="3454400"/>
            </a:xfrm>
          </p:grpSpPr>
          <p:sp>
            <p:nvSpPr>
              <p:cNvPr id="22532" name="AutoShape 3"/>
              <p:cNvSpPr>
                <a:spLocks/>
              </p:cNvSpPr>
              <p:nvPr/>
            </p:nvSpPr>
            <p:spPr bwMode="auto">
              <a:xfrm>
                <a:off x="4341813" y="1700808"/>
                <a:ext cx="3432175" cy="3454400"/>
              </a:xfrm>
              <a:custGeom>
                <a:avLst/>
                <a:gdLst>
                  <a:gd name="T0" fmla="*/ 510903291 w 19679"/>
                  <a:gd name="T1" fmla="*/ 88804182 h 19679"/>
                  <a:gd name="T2" fmla="*/ 510903291 w 19679"/>
                  <a:gd name="T3" fmla="*/ 517541406 h 19679"/>
                  <a:gd name="T4" fmla="*/ 87665134 w 19679"/>
                  <a:gd name="T5" fmla="*/ 517541406 h 19679"/>
                  <a:gd name="T6" fmla="*/ 87665134 w 19679"/>
                  <a:gd name="T7" fmla="*/ 88804182 h 19679"/>
                  <a:gd name="T8" fmla="*/ 510903291 w 19679"/>
                  <a:gd name="T9" fmla="*/ 88804182 h 19679"/>
                  <a:gd name="T10" fmla="*/ 510903291 w 19679"/>
                  <a:gd name="T11" fmla="*/ 8880418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cmpd="sng">
                <a:solidFill>
                  <a:srgbClr val="ADBACA"/>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zh-CN" altLang="en-US"/>
              </a:p>
            </p:txBody>
          </p:sp>
          <p:sp>
            <p:nvSpPr>
              <p:cNvPr id="22534" name="AutoShape 17"/>
              <p:cNvSpPr>
                <a:spLocks/>
              </p:cNvSpPr>
              <p:nvPr/>
            </p:nvSpPr>
            <p:spPr bwMode="auto">
              <a:xfrm rot="10800000">
                <a:off x="4559300" y="4390033"/>
                <a:ext cx="515938" cy="519113"/>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35" name="AutoShape 18"/>
              <p:cNvSpPr>
                <a:spLocks/>
              </p:cNvSpPr>
              <p:nvPr/>
            </p:nvSpPr>
            <p:spPr bwMode="auto">
              <a:xfrm rot="10800000">
                <a:off x="6972300" y="4409083"/>
                <a:ext cx="515938" cy="519113"/>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76717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37" name="AutoShape 20"/>
              <p:cNvSpPr>
                <a:spLocks/>
              </p:cNvSpPr>
              <p:nvPr/>
            </p:nvSpPr>
            <p:spPr bwMode="auto">
              <a:xfrm>
                <a:off x="4660900" y="4509096"/>
                <a:ext cx="309563" cy="258762"/>
              </a:xfrm>
              <a:custGeom>
                <a:avLst/>
                <a:gdLst>
                  <a:gd name="T0" fmla="*/ 4436539 w 21600"/>
                  <a:gd name="T1" fmla="*/ 1350361 h 21579"/>
                  <a:gd name="T2" fmla="*/ 4358074 w 21600"/>
                  <a:gd name="T3" fmla="*/ 1538158 h 21579"/>
                  <a:gd name="T4" fmla="*/ 4161931 w 21600"/>
                  <a:gd name="T5" fmla="*/ 1643263 h 21579"/>
                  <a:gd name="T6" fmla="*/ 4161931 w 21600"/>
                  <a:gd name="T7" fmla="*/ 2388551 h 21579"/>
                  <a:gd name="T8" fmla="*/ 4052452 w 21600"/>
                  <a:gd name="T9" fmla="*/ 2606686 h 21579"/>
                  <a:gd name="T10" fmla="*/ 3791387 w 21600"/>
                  <a:gd name="T11" fmla="*/ 2697413 h 21579"/>
                  <a:gd name="T12" fmla="*/ 3396623 w 21600"/>
                  <a:gd name="T13" fmla="*/ 2430677 h 21579"/>
                  <a:gd name="T14" fmla="*/ 2899358 w 21600"/>
                  <a:gd name="T15" fmla="*/ 2193571 h 21579"/>
                  <a:gd name="T16" fmla="*/ 2351776 w 21600"/>
                  <a:gd name="T17" fmla="*/ 2008652 h 21579"/>
                  <a:gd name="T18" fmla="*/ 1805225 w 21600"/>
                  <a:gd name="T19" fmla="*/ 1907853 h 21579"/>
                  <a:gd name="T20" fmla="*/ 1636800 w 21600"/>
                  <a:gd name="T21" fmla="*/ 1988519 h 21579"/>
                  <a:gd name="T22" fmla="*/ 1547657 w 21600"/>
                  <a:gd name="T23" fmla="*/ 2114620 h 21579"/>
                  <a:gd name="T24" fmla="*/ 1542727 w 21600"/>
                  <a:gd name="T25" fmla="*/ 2257269 h 21579"/>
                  <a:gd name="T26" fmla="*/ 1632271 w 21600"/>
                  <a:gd name="T27" fmla="*/ 2388551 h 21579"/>
                  <a:gd name="T28" fmla="*/ 1576822 w 21600"/>
                  <a:gd name="T29" fmla="*/ 2541261 h 21579"/>
                  <a:gd name="T30" fmla="*/ 1626109 w 21600"/>
                  <a:gd name="T31" fmla="*/ 2675421 h 21579"/>
                  <a:gd name="T32" fmla="*/ 1745448 w 21600"/>
                  <a:gd name="T33" fmla="*/ 2799508 h 21579"/>
                  <a:gd name="T34" fmla="*/ 1904214 w 21600"/>
                  <a:gd name="T35" fmla="*/ 2917707 h 21579"/>
                  <a:gd name="T36" fmla="*/ 1736820 w 21600"/>
                  <a:gd name="T37" fmla="*/ 3050283 h 21579"/>
                  <a:gd name="T38" fmla="*/ 1481316 w 21600"/>
                  <a:gd name="T39" fmla="*/ 3101762 h 21579"/>
                  <a:gd name="T40" fmla="*/ 1215321 w 21600"/>
                  <a:gd name="T41" fmla="*/ 3080622 h 21579"/>
                  <a:gd name="T42" fmla="*/ 1011167 w 21600"/>
                  <a:gd name="T43" fmla="*/ 2992485 h 21579"/>
                  <a:gd name="T44" fmla="*/ 914630 w 21600"/>
                  <a:gd name="T45" fmla="*/ 2740126 h 21579"/>
                  <a:gd name="T46" fmla="*/ 828153 w 21600"/>
                  <a:gd name="T47" fmla="*/ 2476700 h 21579"/>
                  <a:gd name="T48" fmla="*/ 794473 w 21600"/>
                  <a:gd name="T49" fmla="*/ 2197301 h 21579"/>
                  <a:gd name="T50" fmla="*/ 852387 w 21600"/>
                  <a:gd name="T51" fmla="*/ 1891460 h 21579"/>
                  <a:gd name="T52" fmla="*/ 370530 w 21600"/>
                  <a:gd name="T53" fmla="*/ 1891460 h 21579"/>
                  <a:gd name="T54" fmla="*/ 109680 w 21600"/>
                  <a:gd name="T55" fmla="*/ 1800722 h 21579"/>
                  <a:gd name="T56" fmla="*/ 0 w 21600"/>
                  <a:gd name="T57" fmla="*/ 1580428 h 21579"/>
                  <a:gd name="T58" fmla="*/ 0 w 21600"/>
                  <a:gd name="T59" fmla="*/ 1117848 h 21579"/>
                  <a:gd name="T60" fmla="*/ 108032 w 21600"/>
                  <a:gd name="T61" fmla="*/ 897987 h 21579"/>
                  <a:gd name="T62" fmla="*/ 370530 w 21600"/>
                  <a:gd name="T63" fmla="*/ 805965 h 21579"/>
                  <a:gd name="T64" fmla="*/ 1571892 w 21600"/>
                  <a:gd name="T65" fmla="*/ 805965 h 21579"/>
                  <a:gd name="T66" fmla="*/ 2161782 w 21600"/>
                  <a:gd name="T67" fmla="*/ 738525 h 21579"/>
                  <a:gd name="T68" fmla="*/ 2775103 w 21600"/>
                  <a:gd name="T69" fmla="*/ 557060 h 21579"/>
                  <a:gd name="T70" fmla="*/ 3342392 w 21600"/>
                  <a:gd name="T71" fmla="*/ 297938 h 21579"/>
                  <a:gd name="T72" fmla="*/ 3791387 w 21600"/>
                  <a:gd name="T73" fmla="*/ 0 h 21579"/>
                  <a:gd name="T74" fmla="*/ 4052452 w 21600"/>
                  <a:gd name="T75" fmla="*/ 91170 h 21579"/>
                  <a:gd name="T76" fmla="*/ 4161931 w 21600"/>
                  <a:gd name="T77" fmla="*/ 311452 h 21579"/>
                  <a:gd name="T78" fmla="*/ 4161931 w 21600"/>
                  <a:gd name="T79" fmla="*/ 1054582 h 21579"/>
                  <a:gd name="T80" fmla="*/ 4358074 w 21600"/>
                  <a:gd name="T81" fmla="*/ 1160550 h 21579"/>
                  <a:gd name="T82" fmla="*/ 4436539 w 21600"/>
                  <a:gd name="T83" fmla="*/ 1350361 h 21579"/>
                  <a:gd name="T84" fmla="*/ 3791387 w 21600"/>
                  <a:gd name="T85" fmla="*/ 410525 h 21579"/>
                  <a:gd name="T86" fmla="*/ 3391693 w 21600"/>
                  <a:gd name="T87" fmla="*/ 640172 h 21579"/>
                  <a:gd name="T88" fmla="*/ 2933052 w 21600"/>
                  <a:gd name="T89" fmla="*/ 838893 h 21579"/>
                  <a:gd name="T90" fmla="*/ 2439686 w 21600"/>
                  <a:gd name="T91" fmla="*/ 995476 h 21579"/>
                  <a:gd name="T92" fmla="*/ 1942422 w 21600"/>
                  <a:gd name="T93" fmla="*/ 1093398 h 21579"/>
                  <a:gd name="T94" fmla="*/ 1942422 w 21600"/>
                  <a:gd name="T95" fmla="*/ 1606605 h 21579"/>
                  <a:gd name="T96" fmla="*/ 2439686 w 21600"/>
                  <a:gd name="T97" fmla="*/ 1705678 h 21579"/>
                  <a:gd name="T98" fmla="*/ 2933052 w 21600"/>
                  <a:gd name="T99" fmla="*/ 1863125 h 21579"/>
                  <a:gd name="T100" fmla="*/ 3394158 w 21600"/>
                  <a:gd name="T101" fmla="*/ 2063141 h 21579"/>
                  <a:gd name="T102" fmla="*/ 3791387 w 21600"/>
                  <a:gd name="T103" fmla="*/ 2289334 h 21579"/>
                  <a:gd name="T104" fmla="*/ 3791387 w 21600"/>
                  <a:gd name="T105" fmla="*/ 410525 h 21579"/>
                  <a:gd name="T106" fmla="*/ 3791387 w 21600"/>
                  <a:gd name="T107" fmla="*/ 410525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38" name="AutoShape 21"/>
              <p:cNvSpPr>
                <a:spLocks/>
              </p:cNvSpPr>
              <p:nvPr/>
            </p:nvSpPr>
            <p:spPr bwMode="auto">
              <a:xfrm>
                <a:off x="7110413" y="4544021"/>
                <a:ext cx="260350" cy="258762"/>
              </a:xfrm>
              <a:custGeom>
                <a:avLst/>
                <a:gdLst>
                  <a:gd name="T0" fmla="*/ 3138061 w 21600"/>
                  <a:gd name="T1" fmla="*/ 599310 h 21600"/>
                  <a:gd name="T2" fmla="*/ 2903867 w 21600"/>
                  <a:gd name="T3" fmla="*/ 3099897 h 21600"/>
                  <a:gd name="T4" fmla="*/ 0 w 21600"/>
                  <a:gd name="T5" fmla="*/ 2868413 h 21600"/>
                  <a:gd name="T6" fmla="*/ 234194 w 21600"/>
                  <a:gd name="T7" fmla="*/ 370269 h 21600"/>
                  <a:gd name="T8" fmla="*/ 332549 w 21600"/>
                  <a:gd name="T9" fmla="*/ 221158 h 21600"/>
                  <a:gd name="T10" fmla="*/ 696906 w 21600"/>
                  <a:gd name="T11" fmla="*/ 0 h 21600"/>
                  <a:gd name="T12" fmla="*/ 1062433 w 21600"/>
                  <a:gd name="T13" fmla="*/ 221876 h 21600"/>
                  <a:gd name="T14" fmla="*/ 1181712 w 21600"/>
                  <a:gd name="T15" fmla="*/ 370269 h 21600"/>
                  <a:gd name="T16" fmla="*/ 1266555 w 21600"/>
                  <a:gd name="T17" fmla="*/ 109926 h 21600"/>
                  <a:gd name="T18" fmla="*/ 1746418 w 21600"/>
                  <a:gd name="T19" fmla="*/ 30572 h 21600"/>
                  <a:gd name="T20" fmla="*/ 1956783 w 21600"/>
                  <a:gd name="T21" fmla="*/ 344717 h 21600"/>
                  <a:gd name="T22" fmla="*/ 2054704 w 21600"/>
                  <a:gd name="T23" fmla="*/ 344717 h 21600"/>
                  <a:gd name="T24" fmla="*/ 2259983 w 21600"/>
                  <a:gd name="T25" fmla="*/ 30572 h 21600"/>
                  <a:gd name="T26" fmla="*/ 2740714 w 21600"/>
                  <a:gd name="T27" fmla="*/ 109926 h 21600"/>
                  <a:gd name="T28" fmla="*/ 2825557 w 21600"/>
                  <a:gd name="T29" fmla="*/ 370269 h 21600"/>
                  <a:gd name="T30" fmla="*/ 316711 w 21600"/>
                  <a:gd name="T31" fmla="*/ 1143512 h 21600"/>
                  <a:gd name="T32" fmla="*/ 881417 w 21600"/>
                  <a:gd name="T33" fmla="*/ 1143512 h 21600"/>
                  <a:gd name="T34" fmla="*/ 316711 w 21600"/>
                  <a:gd name="T35" fmla="*/ 2217578 h 21600"/>
                  <a:gd name="T36" fmla="*/ 881417 w 21600"/>
                  <a:gd name="T37" fmla="*/ 2292775 h 21600"/>
                  <a:gd name="T38" fmla="*/ 881417 w 21600"/>
                  <a:gd name="T39" fmla="*/ 2787466 h 21600"/>
                  <a:gd name="T40" fmla="*/ 697352 w 21600"/>
                  <a:gd name="T41" fmla="*/ 907584 h 21600"/>
                  <a:gd name="T42" fmla="*/ 697352 w 21600"/>
                  <a:gd name="T43" fmla="*/ 231484 h 21600"/>
                  <a:gd name="T44" fmla="*/ 1530533 w 21600"/>
                  <a:gd name="T45" fmla="*/ 1143512 h 21600"/>
                  <a:gd name="T46" fmla="*/ 1530533 w 21600"/>
                  <a:gd name="T47" fmla="*/ 1642372 h 21600"/>
                  <a:gd name="T48" fmla="*/ 960017 w 21600"/>
                  <a:gd name="T49" fmla="*/ 1718719 h 21600"/>
                  <a:gd name="T50" fmla="*/ 1530533 w 21600"/>
                  <a:gd name="T51" fmla="*/ 1718719 h 21600"/>
                  <a:gd name="T52" fmla="*/ 960017 w 21600"/>
                  <a:gd name="T53" fmla="*/ 2787466 h 21600"/>
                  <a:gd name="T54" fmla="*/ 1420113 w 21600"/>
                  <a:gd name="T55" fmla="*/ 795501 h 21600"/>
                  <a:gd name="T56" fmla="*/ 1683657 w 21600"/>
                  <a:gd name="T57" fmla="*/ 881168 h 21600"/>
                  <a:gd name="T58" fmla="*/ 1683657 w 21600"/>
                  <a:gd name="T59" fmla="*/ 258750 h 21600"/>
                  <a:gd name="T60" fmla="*/ 1420113 w 21600"/>
                  <a:gd name="T61" fmla="*/ 344285 h 21600"/>
                  <a:gd name="T62" fmla="*/ 1608842 w 21600"/>
                  <a:gd name="T63" fmla="*/ 1143512 h 21600"/>
                  <a:gd name="T64" fmla="*/ 2177177 w 21600"/>
                  <a:gd name="T65" fmla="*/ 1143512 h 21600"/>
                  <a:gd name="T66" fmla="*/ 1608842 w 21600"/>
                  <a:gd name="T67" fmla="*/ 2217578 h 21600"/>
                  <a:gd name="T68" fmla="*/ 2177177 w 21600"/>
                  <a:gd name="T69" fmla="*/ 2292775 h 21600"/>
                  <a:gd name="T70" fmla="*/ 2177177 w 21600"/>
                  <a:gd name="T71" fmla="*/ 2787466 h 21600"/>
                  <a:gd name="T72" fmla="*/ 2255041 w 21600"/>
                  <a:gd name="T73" fmla="*/ 1143512 h 21600"/>
                  <a:gd name="T74" fmla="*/ 2821784 w 21600"/>
                  <a:gd name="T75" fmla="*/ 1143512 h 21600"/>
                  <a:gd name="T76" fmla="*/ 2255041 w 21600"/>
                  <a:gd name="T77" fmla="*/ 2217578 h 21600"/>
                  <a:gd name="T78" fmla="*/ 2821784 w 21600"/>
                  <a:gd name="T79" fmla="*/ 2292775 h 21600"/>
                  <a:gd name="T80" fmla="*/ 2821784 w 21600"/>
                  <a:gd name="T81" fmla="*/ 2787466 h 21600"/>
                  <a:gd name="T82" fmla="*/ 2441589 w 21600"/>
                  <a:gd name="T83" fmla="*/ 907584 h 21600"/>
                  <a:gd name="T84" fmla="*/ 2441589 w 21600"/>
                  <a:gd name="T85" fmla="*/ 231484 h 21600"/>
                  <a:gd name="T86" fmla="*/ 2289332 w 21600"/>
                  <a:gd name="T87" fmla="*/ 795501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0" name="AutoShape 23"/>
              <p:cNvSpPr>
                <a:spLocks/>
              </p:cNvSpPr>
              <p:nvPr/>
            </p:nvSpPr>
            <p:spPr bwMode="auto">
              <a:xfrm>
                <a:off x="7169150" y="2164358"/>
                <a:ext cx="515938" cy="519113"/>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1" name="AutoShape 24"/>
              <p:cNvSpPr>
                <a:spLocks/>
              </p:cNvSpPr>
              <p:nvPr/>
            </p:nvSpPr>
            <p:spPr bwMode="auto">
              <a:xfrm>
                <a:off x="4071938" y="3329583"/>
                <a:ext cx="517525" cy="520700"/>
              </a:xfrm>
              <a:custGeom>
                <a:avLst/>
                <a:gdLst>
                  <a:gd name="T0" fmla="*/ 11616160 w 19679"/>
                  <a:gd name="T1" fmla="*/ 2017736 h 19679"/>
                  <a:gd name="T2" fmla="*/ 11616160 w 19679"/>
                  <a:gd name="T3" fmla="*/ 11759131 h 19679"/>
                  <a:gd name="T4" fmla="*/ 1993204 w 19679"/>
                  <a:gd name="T5" fmla="*/ 11759131 h 19679"/>
                  <a:gd name="T6" fmla="*/ 1993204 w 19679"/>
                  <a:gd name="T7" fmla="*/ 2017736 h 19679"/>
                  <a:gd name="T8" fmla="*/ 11616160 w 19679"/>
                  <a:gd name="T9" fmla="*/ 2017736 h 19679"/>
                  <a:gd name="T10" fmla="*/ 11616160 w 19679"/>
                  <a:gd name="T11" fmla="*/ 201773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2" name="AutoShape 25"/>
              <p:cNvSpPr>
                <a:spLocks/>
              </p:cNvSpPr>
              <p:nvPr/>
            </p:nvSpPr>
            <p:spPr bwMode="auto">
              <a:xfrm>
                <a:off x="7531100" y="3329583"/>
                <a:ext cx="515938" cy="520700"/>
              </a:xfrm>
              <a:custGeom>
                <a:avLst/>
                <a:gdLst>
                  <a:gd name="T0" fmla="*/ 11545014 w 19679"/>
                  <a:gd name="T1" fmla="*/ 2017736 h 19679"/>
                  <a:gd name="T2" fmla="*/ 11545014 w 19679"/>
                  <a:gd name="T3" fmla="*/ 11759131 h 19679"/>
                  <a:gd name="T4" fmla="*/ 1980983 w 19679"/>
                  <a:gd name="T5" fmla="*/ 11759131 h 19679"/>
                  <a:gd name="T6" fmla="*/ 1980983 w 19679"/>
                  <a:gd name="T7" fmla="*/ 2017736 h 19679"/>
                  <a:gd name="T8" fmla="*/ 11545014 w 19679"/>
                  <a:gd name="T9" fmla="*/ 2017736 h 19679"/>
                  <a:gd name="T10" fmla="*/ 11545014 w 19679"/>
                  <a:gd name="T11" fmla="*/ 2017736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3" name="AutoShape 26"/>
              <p:cNvSpPr>
                <a:spLocks/>
              </p:cNvSpPr>
              <p:nvPr/>
            </p:nvSpPr>
            <p:spPr bwMode="auto">
              <a:xfrm>
                <a:off x="4502150" y="2037358"/>
                <a:ext cx="515938" cy="519113"/>
              </a:xfrm>
              <a:custGeom>
                <a:avLst/>
                <a:gdLst>
                  <a:gd name="T0" fmla="*/ 11545014 w 19679"/>
                  <a:gd name="T1" fmla="*/ 2005440 h 19679"/>
                  <a:gd name="T2" fmla="*/ 11545014 w 19679"/>
                  <a:gd name="T3" fmla="*/ 11687547 h 19679"/>
                  <a:gd name="T4" fmla="*/ 1980983 w 19679"/>
                  <a:gd name="T5" fmla="*/ 11687547 h 19679"/>
                  <a:gd name="T6" fmla="*/ 1980983 w 19679"/>
                  <a:gd name="T7" fmla="*/ 2005440 h 19679"/>
                  <a:gd name="T8" fmla="*/ 11545014 w 19679"/>
                  <a:gd name="T9" fmla="*/ 2005440 h 19679"/>
                  <a:gd name="T10" fmla="*/ 11545014 w 19679"/>
                  <a:gd name="T11" fmla="*/ 200544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5" name="AutoShape 28"/>
              <p:cNvSpPr>
                <a:spLocks/>
              </p:cNvSpPr>
              <p:nvPr/>
            </p:nvSpPr>
            <p:spPr bwMode="auto">
              <a:xfrm>
                <a:off x="4178300" y="3443883"/>
                <a:ext cx="309563" cy="309563"/>
              </a:xfrm>
              <a:custGeom>
                <a:avLst/>
                <a:gdLst>
                  <a:gd name="T0" fmla="*/ 4386622 w 21600"/>
                  <a:gd name="T1" fmla="*/ 3861841 h 21600"/>
                  <a:gd name="T2" fmla="*/ 4436539 w 21600"/>
                  <a:gd name="T3" fmla="*/ 3992273 h 21600"/>
                  <a:gd name="T4" fmla="*/ 4386622 w 21600"/>
                  <a:gd name="T5" fmla="*/ 4111814 h 21600"/>
                  <a:gd name="T6" fmla="*/ 4261335 w 21600"/>
                  <a:gd name="T7" fmla="*/ 4260103 h 21600"/>
                  <a:gd name="T8" fmla="*/ 4112630 w 21600"/>
                  <a:gd name="T9" fmla="*/ 4384989 h 21600"/>
                  <a:gd name="T10" fmla="*/ 3994323 w 21600"/>
                  <a:gd name="T11" fmla="*/ 4436539 h 21600"/>
                  <a:gd name="T12" fmla="*/ 3863690 w 21600"/>
                  <a:gd name="T13" fmla="*/ 4383756 h 21600"/>
                  <a:gd name="T14" fmla="*/ 2866697 w 21600"/>
                  <a:gd name="T15" fmla="*/ 3389643 h 21600"/>
                  <a:gd name="T16" fmla="*/ 2380525 w 21600"/>
                  <a:gd name="T17" fmla="*/ 3615782 h 21600"/>
                  <a:gd name="T18" fmla="*/ 1849997 w 21600"/>
                  <a:gd name="T19" fmla="*/ 3695265 h 21600"/>
                  <a:gd name="T20" fmla="*/ 1133373 w 21600"/>
                  <a:gd name="T21" fmla="*/ 3551490 h 21600"/>
                  <a:gd name="T22" fmla="*/ 543269 w 21600"/>
                  <a:gd name="T23" fmla="*/ 3153644 h 21600"/>
                  <a:gd name="T24" fmla="*/ 143975 w 21600"/>
                  <a:gd name="T25" fmla="*/ 2564772 h 21600"/>
                  <a:gd name="T26" fmla="*/ 0 w 21600"/>
                  <a:gd name="T27" fmla="*/ 1848564 h 21600"/>
                  <a:gd name="T28" fmla="*/ 143975 w 21600"/>
                  <a:gd name="T29" fmla="*/ 1132757 h 21600"/>
                  <a:gd name="T30" fmla="*/ 543269 w 21600"/>
                  <a:gd name="T31" fmla="*/ 543469 h 21600"/>
                  <a:gd name="T32" fmla="*/ 1132141 w 21600"/>
                  <a:gd name="T33" fmla="*/ 145624 h 21600"/>
                  <a:gd name="T34" fmla="*/ 1849997 w 21600"/>
                  <a:gd name="T35" fmla="*/ 0 h 21600"/>
                  <a:gd name="T36" fmla="*/ 2564973 w 21600"/>
                  <a:gd name="T37" fmla="*/ 145624 h 21600"/>
                  <a:gd name="T38" fmla="*/ 3154662 w 21600"/>
                  <a:gd name="T39" fmla="*/ 543469 h 21600"/>
                  <a:gd name="T40" fmla="*/ 3553339 w 21600"/>
                  <a:gd name="T41" fmla="*/ 1132757 h 21600"/>
                  <a:gd name="T42" fmla="*/ 3697730 w 21600"/>
                  <a:gd name="T43" fmla="*/ 1848564 h 21600"/>
                  <a:gd name="T44" fmla="*/ 3618247 w 21600"/>
                  <a:gd name="T45" fmla="*/ 2380324 h 21600"/>
                  <a:gd name="T46" fmla="*/ 3391893 w 21600"/>
                  <a:gd name="T47" fmla="*/ 2864647 h 21600"/>
                  <a:gd name="T48" fmla="*/ 4386622 w 21600"/>
                  <a:gd name="T49" fmla="*/ 3861841 h 21600"/>
                  <a:gd name="T50" fmla="*/ 738809 w 21600"/>
                  <a:gd name="T51" fmla="*/ 1848564 h 21600"/>
                  <a:gd name="T52" fmla="*/ 827536 w 21600"/>
                  <a:gd name="T53" fmla="*/ 2283586 h 21600"/>
                  <a:gd name="T54" fmla="*/ 1066617 w 21600"/>
                  <a:gd name="T55" fmla="*/ 2633378 h 21600"/>
                  <a:gd name="T56" fmla="*/ 1418873 w 21600"/>
                  <a:gd name="T57" fmla="*/ 2869377 h 21600"/>
                  <a:gd name="T58" fmla="*/ 1849381 w 21600"/>
                  <a:gd name="T59" fmla="*/ 2956456 h 21600"/>
                  <a:gd name="T60" fmla="*/ 2278240 w 21600"/>
                  <a:gd name="T61" fmla="*/ 2869377 h 21600"/>
                  <a:gd name="T62" fmla="*/ 2629465 w 21600"/>
                  <a:gd name="T63" fmla="*/ 2633378 h 21600"/>
                  <a:gd name="T64" fmla="*/ 2868545 w 21600"/>
                  <a:gd name="T65" fmla="*/ 2283586 h 21600"/>
                  <a:gd name="T66" fmla="*/ 2957287 w 21600"/>
                  <a:gd name="T67" fmla="*/ 1848564 h 21600"/>
                  <a:gd name="T68" fmla="*/ 2868545 w 21600"/>
                  <a:gd name="T69" fmla="*/ 1419891 h 21600"/>
                  <a:gd name="T70" fmla="*/ 2629465 w 21600"/>
                  <a:gd name="T71" fmla="*/ 1066617 h 21600"/>
                  <a:gd name="T72" fmla="*/ 2278240 w 21600"/>
                  <a:gd name="T73" fmla="*/ 828153 h 21600"/>
                  <a:gd name="T74" fmla="*/ 1849381 w 21600"/>
                  <a:gd name="T75" fmla="*/ 740658 h 21600"/>
                  <a:gd name="T76" fmla="*/ 1418873 w 21600"/>
                  <a:gd name="T77" fmla="*/ 828153 h 21600"/>
                  <a:gd name="T78" fmla="*/ 1066617 w 21600"/>
                  <a:gd name="T79" fmla="*/ 1066617 h 21600"/>
                  <a:gd name="T80" fmla="*/ 827536 w 21600"/>
                  <a:gd name="T81" fmla="*/ 1419891 h 21600"/>
                  <a:gd name="T82" fmla="*/ 738809 w 21600"/>
                  <a:gd name="T83" fmla="*/ 1848564 h 21600"/>
                  <a:gd name="T84" fmla="*/ 1849997 w 21600"/>
                  <a:gd name="T85" fmla="*/ 1148364 h 21600"/>
                  <a:gd name="T86" fmla="*/ 1945704 w 21600"/>
                  <a:gd name="T87" fmla="*/ 1188421 h 21600"/>
                  <a:gd name="T88" fmla="*/ 1985761 w 21600"/>
                  <a:gd name="T89" fmla="*/ 1289889 h 21600"/>
                  <a:gd name="T90" fmla="*/ 1945704 w 21600"/>
                  <a:gd name="T91" fmla="*/ 1385595 h 21600"/>
                  <a:gd name="T92" fmla="*/ 1849997 w 21600"/>
                  <a:gd name="T93" fmla="*/ 1426269 h 21600"/>
                  <a:gd name="T94" fmla="*/ 1551140 w 21600"/>
                  <a:gd name="T95" fmla="*/ 1548059 h 21600"/>
                  <a:gd name="T96" fmla="*/ 1427501 w 21600"/>
                  <a:gd name="T97" fmla="*/ 1847948 h 21600"/>
                  <a:gd name="T98" fmla="*/ 1387444 w 21600"/>
                  <a:gd name="T99" fmla="*/ 1944271 h 21600"/>
                  <a:gd name="T100" fmla="*/ 1291738 w 21600"/>
                  <a:gd name="T101" fmla="*/ 1983711 h 21600"/>
                  <a:gd name="T102" fmla="*/ 1188421 w 21600"/>
                  <a:gd name="T103" fmla="*/ 1944271 h 21600"/>
                  <a:gd name="T104" fmla="*/ 1150213 w 21600"/>
                  <a:gd name="T105" fmla="*/ 1847948 h 21600"/>
                  <a:gd name="T106" fmla="*/ 1204229 w 21600"/>
                  <a:gd name="T107" fmla="*/ 1578671 h 21600"/>
                  <a:gd name="T108" fmla="*/ 1354997 w 21600"/>
                  <a:gd name="T109" fmla="*/ 1353765 h 21600"/>
                  <a:gd name="T110" fmla="*/ 1576822 w 21600"/>
                  <a:gd name="T111" fmla="*/ 1202996 h 21600"/>
                  <a:gd name="T112" fmla="*/ 1849997 w 21600"/>
                  <a:gd name="T113" fmla="*/ 11483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6" name="AutoShape 29"/>
              <p:cNvSpPr>
                <a:spLocks/>
              </p:cNvSpPr>
              <p:nvPr/>
            </p:nvSpPr>
            <p:spPr bwMode="auto">
              <a:xfrm>
                <a:off x="7273925" y="2305646"/>
                <a:ext cx="309563" cy="258762"/>
              </a:xfrm>
              <a:custGeom>
                <a:avLst/>
                <a:gdLst>
                  <a:gd name="T0" fmla="*/ 4436539 w 21600"/>
                  <a:gd name="T1" fmla="*/ 1350361 h 21579"/>
                  <a:gd name="T2" fmla="*/ 4358074 w 21600"/>
                  <a:gd name="T3" fmla="*/ 1538158 h 21579"/>
                  <a:gd name="T4" fmla="*/ 4161931 w 21600"/>
                  <a:gd name="T5" fmla="*/ 1643263 h 21579"/>
                  <a:gd name="T6" fmla="*/ 4161931 w 21600"/>
                  <a:gd name="T7" fmla="*/ 2388551 h 21579"/>
                  <a:gd name="T8" fmla="*/ 4052452 w 21600"/>
                  <a:gd name="T9" fmla="*/ 2606686 h 21579"/>
                  <a:gd name="T10" fmla="*/ 3791387 w 21600"/>
                  <a:gd name="T11" fmla="*/ 2697413 h 21579"/>
                  <a:gd name="T12" fmla="*/ 3396623 w 21600"/>
                  <a:gd name="T13" fmla="*/ 2430677 h 21579"/>
                  <a:gd name="T14" fmla="*/ 2899358 w 21600"/>
                  <a:gd name="T15" fmla="*/ 2193571 h 21579"/>
                  <a:gd name="T16" fmla="*/ 2351776 w 21600"/>
                  <a:gd name="T17" fmla="*/ 2008652 h 21579"/>
                  <a:gd name="T18" fmla="*/ 1805225 w 21600"/>
                  <a:gd name="T19" fmla="*/ 1907853 h 21579"/>
                  <a:gd name="T20" fmla="*/ 1636800 w 21600"/>
                  <a:gd name="T21" fmla="*/ 1988519 h 21579"/>
                  <a:gd name="T22" fmla="*/ 1547657 w 21600"/>
                  <a:gd name="T23" fmla="*/ 2114620 h 21579"/>
                  <a:gd name="T24" fmla="*/ 1542727 w 21600"/>
                  <a:gd name="T25" fmla="*/ 2257269 h 21579"/>
                  <a:gd name="T26" fmla="*/ 1632271 w 21600"/>
                  <a:gd name="T27" fmla="*/ 2388551 h 21579"/>
                  <a:gd name="T28" fmla="*/ 1576822 w 21600"/>
                  <a:gd name="T29" fmla="*/ 2541261 h 21579"/>
                  <a:gd name="T30" fmla="*/ 1626109 w 21600"/>
                  <a:gd name="T31" fmla="*/ 2675421 h 21579"/>
                  <a:gd name="T32" fmla="*/ 1745448 w 21600"/>
                  <a:gd name="T33" fmla="*/ 2799508 h 21579"/>
                  <a:gd name="T34" fmla="*/ 1904214 w 21600"/>
                  <a:gd name="T35" fmla="*/ 2917707 h 21579"/>
                  <a:gd name="T36" fmla="*/ 1736820 w 21600"/>
                  <a:gd name="T37" fmla="*/ 3050283 h 21579"/>
                  <a:gd name="T38" fmla="*/ 1481316 w 21600"/>
                  <a:gd name="T39" fmla="*/ 3101762 h 21579"/>
                  <a:gd name="T40" fmla="*/ 1215321 w 21600"/>
                  <a:gd name="T41" fmla="*/ 3080622 h 21579"/>
                  <a:gd name="T42" fmla="*/ 1011167 w 21600"/>
                  <a:gd name="T43" fmla="*/ 2992485 h 21579"/>
                  <a:gd name="T44" fmla="*/ 914630 w 21600"/>
                  <a:gd name="T45" fmla="*/ 2740126 h 21579"/>
                  <a:gd name="T46" fmla="*/ 828153 w 21600"/>
                  <a:gd name="T47" fmla="*/ 2476700 h 21579"/>
                  <a:gd name="T48" fmla="*/ 794473 w 21600"/>
                  <a:gd name="T49" fmla="*/ 2197301 h 21579"/>
                  <a:gd name="T50" fmla="*/ 852387 w 21600"/>
                  <a:gd name="T51" fmla="*/ 1891460 h 21579"/>
                  <a:gd name="T52" fmla="*/ 370530 w 21600"/>
                  <a:gd name="T53" fmla="*/ 1891460 h 21579"/>
                  <a:gd name="T54" fmla="*/ 109680 w 21600"/>
                  <a:gd name="T55" fmla="*/ 1800722 h 21579"/>
                  <a:gd name="T56" fmla="*/ 0 w 21600"/>
                  <a:gd name="T57" fmla="*/ 1580428 h 21579"/>
                  <a:gd name="T58" fmla="*/ 0 w 21600"/>
                  <a:gd name="T59" fmla="*/ 1117848 h 21579"/>
                  <a:gd name="T60" fmla="*/ 108032 w 21600"/>
                  <a:gd name="T61" fmla="*/ 897987 h 21579"/>
                  <a:gd name="T62" fmla="*/ 370530 w 21600"/>
                  <a:gd name="T63" fmla="*/ 805965 h 21579"/>
                  <a:gd name="T64" fmla="*/ 1571892 w 21600"/>
                  <a:gd name="T65" fmla="*/ 805965 h 21579"/>
                  <a:gd name="T66" fmla="*/ 2161782 w 21600"/>
                  <a:gd name="T67" fmla="*/ 738525 h 21579"/>
                  <a:gd name="T68" fmla="*/ 2775103 w 21600"/>
                  <a:gd name="T69" fmla="*/ 557060 h 21579"/>
                  <a:gd name="T70" fmla="*/ 3342392 w 21600"/>
                  <a:gd name="T71" fmla="*/ 297938 h 21579"/>
                  <a:gd name="T72" fmla="*/ 3791387 w 21600"/>
                  <a:gd name="T73" fmla="*/ 0 h 21579"/>
                  <a:gd name="T74" fmla="*/ 4052452 w 21600"/>
                  <a:gd name="T75" fmla="*/ 91170 h 21579"/>
                  <a:gd name="T76" fmla="*/ 4161931 w 21600"/>
                  <a:gd name="T77" fmla="*/ 311452 h 21579"/>
                  <a:gd name="T78" fmla="*/ 4161931 w 21600"/>
                  <a:gd name="T79" fmla="*/ 1054582 h 21579"/>
                  <a:gd name="T80" fmla="*/ 4358074 w 21600"/>
                  <a:gd name="T81" fmla="*/ 1160550 h 21579"/>
                  <a:gd name="T82" fmla="*/ 4436539 w 21600"/>
                  <a:gd name="T83" fmla="*/ 1350361 h 21579"/>
                  <a:gd name="T84" fmla="*/ 3791387 w 21600"/>
                  <a:gd name="T85" fmla="*/ 410525 h 21579"/>
                  <a:gd name="T86" fmla="*/ 3391693 w 21600"/>
                  <a:gd name="T87" fmla="*/ 640172 h 21579"/>
                  <a:gd name="T88" fmla="*/ 2933052 w 21600"/>
                  <a:gd name="T89" fmla="*/ 838893 h 21579"/>
                  <a:gd name="T90" fmla="*/ 2439686 w 21600"/>
                  <a:gd name="T91" fmla="*/ 995476 h 21579"/>
                  <a:gd name="T92" fmla="*/ 1942422 w 21600"/>
                  <a:gd name="T93" fmla="*/ 1093398 h 21579"/>
                  <a:gd name="T94" fmla="*/ 1942422 w 21600"/>
                  <a:gd name="T95" fmla="*/ 1606605 h 21579"/>
                  <a:gd name="T96" fmla="*/ 2439686 w 21600"/>
                  <a:gd name="T97" fmla="*/ 1705678 h 21579"/>
                  <a:gd name="T98" fmla="*/ 2933052 w 21600"/>
                  <a:gd name="T99" fmla="*/ 1863125 h 21579"/>
                  <a:gd name="T100" fmla="*/ 3394158 w 21600"/>
                  <a:gd name="T101" fmla="*/ 2063141 h 21579"/>
                  <a:gd name="T102" fmla="*/ 3791387 w 21600"/>
                  <a:gd name="T103" fmla="*/ 2289334 h 21579"/>
                  <a:gd name="T104" fmla="*/ 3791387 w 21600"/>
                  <a:gd name="T105" fmla="*/ 410525 h 21579"/>
                  <a:gd name="T106" fmla="*/ 3791387 w 21600"/>
                  <a:gd name="T107" fmla="*/ 410525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7" name="AutoShape 30"/>
              <p:cNvSpPr>
                <a:spLocks/>
              </p:cNvSpPr>
              <p:nvPr/>
            </p:nvSpPr>
            <p:spPr bwMode="auto">
              <a:xfrm>
                <a:off x="4621213" y="2143721"/>
                <a:ext cx="277812" cy="277812"/>
              </a:xfrm>
              <a:custGeom>
                <a:avLst/>
                <a:gdLst>
                  <a:gd name="T0" fmla="*/ 3573125 w 21600"/>
                  <a:gd name="T1" fmla="*/ 690800 h 21600"/>
                  <a:gd name="T2" fmla="*/ 3306464 w 21600"/>
                  <a:gd name="T3" fmla="*/ 3573125 h 21600"/>
                  <a:gd name="T4" fmla="*/ 0 w 21600"/>
                  <a:gd name="T5" fmla="*/ 3306297 h 21600"/>
                  <a:gd name="T6" fmla="*/ 266661 w 21600"/>
                  <a:gd name="T7" fmla="*/ 426789 h 21600"/>
                  <a:gd name="T8" fmla="*/ 378647 w 21600"/>
                  <a:gd name="T9" fmla="*/ 254918 h 21600"/>
                  <a:gd name="T10" fmla="*/ 793526 w 21600"/>
                  <a:gd name="T11" fmla="*/ 0 h 21600"/>
                  <a:gd name="T12" fmla="*/ 1209730 w 21600"/>
                  <a:gd name="T13" fmla="*/ 255741 h 21600"/>
                  <a:gd name="T14" fmla="*/ 1345549 w 21600"/>
                  <a:gd name="T15" fmla="*/ 426789 h 21600"/>
                  <a:gd name="T16" fmla="*/ 1442153 w 21600"/>
                  <a:gd name="T17" fmla="*/ 126713 h 21600"/>
                  <a:gd name="T18" fmla="*/ 1988542 w 21600"/>
                  <a:gd name="T19" fmla="*/ 35241 h 21600"/>
                  <a:gd name="T20" fmla="*/ 2228078 w 21600"/>
                  <a:gd name="T21" fmla="*/ 397348 h 21600"/>
                  <a:gd name="T22" fmla="*/ 2339576 w 21600"/>
                  <a:gd name="T23" fmla="*/ 397348 h 21600"/>
                  <a:gd name="T24" fmla="*/ 2573311 w 21600"/>
                  <a:gd name="T25" fmla="*/ 35241 h 21600"/>
                  <a:gd name="T26" fmla="*/ 3120690 w 21600"/>
                  <a:gd name="T27" fmla="*/ 126713 h 21600"/>
                  <a:gd name="T28" fmla="*/ 3217307 w 21600"/>
                  <a:gd name="T29" fmla="*/ 426789 h 21600"/>
                  <a:gd name="T30" fmla="*/ 360615 w 21600"/>
                  <a:gd name="T31" fmla="*/ 1318089 h 21600"/>
                  <a:gd name="T32" fmla="*/ 1003622 w 21600"/>
                  <a:gd name="T33" fmla="*/ 1318089 h 21600"/>
                  <a:gd name="T34" fmla="*/ 360615 w 21600"/>
                  <a:gd name="T35" fmla="*/ 2556102 h 21600"/>
                  <a:gd name="T36" fmla="*/ 1003622 w 21600"/>
                  <a:gd name="T37" fmla="*/ 2642790 h 21600"/>
                  <a:gd name="T38" fmla="*/ 1003622 w 21600"/>
                  <a:gd name="T39" fmla="*/ 3212999 h 21600"/>
                  <a:gd name="T40" fmla="*/ 794028 w 21600"/>
                  <a:gd name="T41" fmla="*/ 1046129 h 21600"/>
                  <a:gd name="T42" fmla="*/ 794028 w 21600"/>
                  <a:gd name="T43" fmla="*/ 266828 h 21600"/>
                  <a:gd name="T44" fmla="*/ 1742730 w 21600"/>
                  <a:gd name="T45" fmla="*/ 1318089 h 21600"/>
                  <a:gd name="T46" fmla="*/ 1742730 w 21600"/>
                  <a:gd name="T47" fmla="*/ 1893096 h 21600"/>
                  <a:gd name="T48" fmla="*/ 1093113 w 21600"/>
                  <a:gd name="T49" fmla="*/ 1981095 h 21600"/>
                  <a:gd name="T50" fmla="*/ 1742730 w 21600"/>
                  <a:gd name="T51" fmla="*/ 1981095 h 21600"/>
                  <a:gd name="T52" fmla="*/ 1093113 w 21600"/>
                  <a:gd name="T53" fmla="*/ 3212999 h 21600"/>
                  <a:gd name="T54" fmla="*/ 1617007 w 21600"/>
                  <a:gd name="T55" fmla="*/ 916934 h 21600"/>
                  <a:gd name="T56" fmla="*/ 1917083 w 21600"/>
                  <a:gd name="T57" fmla="*/ 1015699 h 21600"/>
                  <a:gd name="T58" fmla="*/ 1917083 w 21600"/>
                  <a:gd name="T59" fmla="*/ 298262 h 21600"/>
                  <a:gd name="T60" fmla="*/ 1617007 w 21600"/>
                  <a:gd name="T61" fmla="*/ 396847 h 21600"/>
                  <a:gd name="T62" fmla="*/ 1831887 w 21600"/>
                  <a:gd name="T63" fmla="*/ 1318089 h 21600"/>
                  <a:gd name="T64" fmla="*/ 2479022 w 21600"/>
                  <a:gd name="T65" fmla="*/ 1318089 h 21600"/>
                  <a:gd name="T66" fmla="*/ 1831887 w 21600"/>
                  <a:gd name="T67" fmla="*/ 2556102 h 21600"/>
                  <a:gd name="T68" fmla="*/ 2479022 w 21600"/>
                  <a:gd name="T69" fmla="*/ 2642790 h 21600"/>
                  <a:gd name="T70" fmla="*/ 2479022 w 21600"/>
                  <a:gd name="T71" fmla="*/ 3212999 h 21600"/>
                  <a:gd name="T72" fmla="*/ 2567690 w 21600"/>
                  <a:gd name="T73" fmla="*/ 1318089 h 21600"/>
                  <a:gd name="T74" fmla="*/ 3212999 w 21600"/>
                  <a:gd name="T75" fmla="*/ 1318089 h 21600"/>
                  <a:gd name="T76" fmla="*/ 2567690 w 21600"/>
                  <a:gd name="T77" fmla="*/ 2556102 h 21600"/>
                  <a:gd name="T78" fmla="*/ 3212999 w 21600"/>
                  <a:gd name="T79" fmla="*/ 2642790 h 21600"/>
                  <a:gd name="T80" fmla="*/ 3212999 w 21600"/>
                  <a:gd name="T81" fmla="*/ 3212999 h 21600"/>
                  <a:gd name="T82" fmla="*/ 2780088 w 21600"/>
                  <a:gd name="T83" fmla="*/ 1046129 h 21600"/>
                  <a:gd name="T84" fmla="*/ 2780088 w 21600"/>
                  <a:gd name="T85" fmla="*/ 266828 h 21600"/>
                  <a:gd name="T86" fmla="*/ 2606725 w 21600"/>
                  <a:gd name="T87" fmla="*/ 916934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22548" name="AutoShape 31"/>
              <p:cNvSpPr>
                <a:spLocks/>
              </p:cNvSpPr>
              <p:nvPr/>
            </p:nvSpPr>
            <p:spPr bwMode="auto">
              <a:xfrm>
                <a:off x="7643813" y="3450233"/>
                <a:ext cx="309562" cy="273050"/>
              </a:xfrm>
              <a:custGeom>
                <a:avLst/>
                <a:gdLst>
                  <a:gd name="T0" fmla="*/ 4436511 w 21600"/>
                  <a:gd name="T1" fmla="*/ 1380672 h 21600"/>
                  <a:gd name="T2" fmla="*/ 2218255 w 21600"/>
                  <a:gd name="T3" fmla="*/ 0 h 21600"/>
                  <a:gd name="T4" fmla="*/ 0 w 21600"/>
                  <a:gd name="T5" fmla="*/ 1380672 h 21600"/>
                  <a:gd name="T6" fmla="*/ 1206891 w 21600"/>
                  <a:gd name="T7" fmla="*/ 2617526 h 21600"/>
                  <a:gd name="T8" fmla="*/ 684992 w 21600"/>
                  <a:gd name="T9" fmla="*/ 3451681 h 21600"/>
                  <a:gd name="T10" fmla="*/ 2348687 w 21600"/>
                  <a:gd name="T11" fmla="*/ 2761345 h 21600"/>
                  <a:gd name="T12" fmla="*/ 4436511 w 21600"/>
                  <a:gd name="T13" fmla="*/ 1380672 h 21600"/>
                  <a:gd name="T14" fmla="*/ 4436511 w 21600"/>
                  <a:gd name="T15" fmla="*/ 138067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zh-CN" altLang="en-US"/>
              </a:p>
            </p:txBody>
          </p:sp>
        </p:grpSp>
        <p:pic>
          <p:nvPicPr>
            <p:cNvPr id="22549" name="组合 2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67388" y="3661343"/>
              <a:ext cx="69373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50" name="TextBox 13@|17FFC:16777215|FBC:16777215|LFC:16777215|LBC:16777215"/>
            <p:cNvSpPr txBox="1">
              <a:spLocks noChangeArrowheads="1"/>
            </p:cNvSpPr>
            <p:nvPr/>
          </p:nvSpPr>
          <p:spPr bwMode="auto">
            <a:xfrm>
              <a:off x="8304336" y="2220580"/>
              <a:ext cx="1952625" cy="34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巡演花絮</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51" name="TextBox 13@|17FFC:16777215|FBC:16777215|LFC:16777215|LBC:16777215"/>
            <p:cNvSpPr txBox="1">
              <a:spLocks noChangeArrowheads="1"/>
            </p:cNvSpPr>
            <p:nvPr/>
          </p:nvSpPr>
          <p:spPr bwMode="auto">
            <a:xfrm>
              <a:off x="8309099" y="2694803"/>
              <a:ext cx="2333625"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600" dirty="0" smtClean="0">
                  <a:solidFill>
                    <a:srgbClr val="445469"/>
                  </a:solidFill>
                  <a:latin typeface="Arial" pitchFamily="34" charset="0"/>
                  <a:ea typeface="微软雅黑" pitchFamily="34" charset="-122"/>
                  <a:sym typeface="Arial" pitchFamily="34" charset="0"/>
                </a:rPr>
                <a:t>臺灣、北京兩</a:t>
              </a:r>
              <a:r>
                <a:rPr lang="zh-TW" altLang="en-US" sz="1600" dirty="0" smtClean="0">
                  <a:solidFill>
                    <a:srgbClr val="445469"/>
                  </a:solidFill>
                  <a:latin typeface="Arial" pitchFamily="34" charset="0"/>
                  <a:ea typeface="微软雅黑" pitchFamily="34" charset="-122"/>
                  <a:sym typeface="Arial" pitchFamily="34" charset="0"/>
                </a:rPr>
                <a:t>地</a:t>
              </a:r>
              <a:r>
                <a:rPr lang="zh-CN" altLang="en-US" sz="1600" dirty="0" smtClean="0">
                  <a:solidFill>
                    <a:srgbClr val="445469"/>
                  </a:solidFill>
                  <a:latin typeface="Arial" pitchFamily="34" charset="0"/>
                  <a:ea typeface="微软雅黑" pitchFamily="34" charset="-122"/>
                  <a:sym typeface="Arial" pitchFamily="34" charset="0"/>
                </a:rPr>
                <a:t>高校</a:t>
              </a:r>
              <a:r>
                <a:rPr lang="zh-TW" altLang="en-US" sz="1600" dirty="0" smtClean="0">
                  <a:solidFill>
                    <a:srgbClr val="445469"/>
                  </a:solidFill>
                  <a:latin typeface="Arial" pitchFamily="34" charset="0"/>
                  <a:ea typeface="微软雅黑" pitchFamily="34" charset="-122"/>
                  <a:sym typeface="Arial" pitchFamily="34" charset="0"/>
                </a:rPr>
                <a:t>巡演訊息</a:t>
              </a:r>
              <a:r>
                <a:rPr lang="zh-CN" altLang="en-US" sz="1600" dirty="0" smtClean="0">
                  <a:solidFill>
                    <a:srgbClr val="445469"/>
                  </a:solidFill>
                  <a:latin typeface="Arial" pitchFamily="34" charset="0"/>
                  <a:ea typeface="微软雅黑" pitchFamily="34" charset="-122"/>
                  <a:sym typeface="Arial" pitchFamily="34" charset="0"/>
                </a:rPr>
                <a:t>公佈與行程花絮分享</a:t>
              </a:r>
              <a:endParaRPr lang="en-US" altLang="zh-CN" sz="1600" dirty="0">
                <a:solidFill>
                  <a:srgbClr val="445469"/>
                </a:solidFill>
                <a:latin typeface="Arial" pitchFamily="34" charset="0"/>
                <a:ea typeface="微软雅黑" pitchFamily="34" charset="-122"/>
                <a:sym typeface="Arial" pitchFamily="34" charset="0"/>
              </a:endParaRPr>
            </a:p>
          </p:txBody>
        </p:sp>
        <p:sp>
          <p:nvSpPr>
            <p:cNvPr id="22552" name="TextBox 13@|17FFC:16777215|FBC:16777215|LFC:16777215|LBC:16777215"/>
            <p:cNvSpPr txBox="1">
              <a:spLocks noChangeArrowheads="1"/>
            </p:cNvSpPr>
            <p:nvPr/>
          </p:nvSpPr>
          <p:spPr bwMode="auto">
            <a:xfrm>
              <a:off x="8582149" y="3454242"/>
              <a:ext cx="1952625" cy="318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發現北京</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53" name="TextBox 13@|17FFC:16777215|FBC:16777215|LFC:16777215|LBC:16777215"/>
            <p:cNvSpPr txBox="1">
              <a:spLocks noChangeArrowheads="1"/>
            </p:cNvSpPr>
            <p:nvPr/>
          </p:nvSpPr>
          <p:spPr bwMode="auto">
            <a:xfrm>
              <a:off x="8586911" y="3930052"/>
              <a:ext cx="2333625"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600" dirty="0" smtClean="0">
                  <a:solidFill>
                    <a:srgbClr val="445469"/>
                  </a:solidFill>
                  <a:latin typeface="Arial" pitchFamily="34" charset="0"/>
                  <a:ea typeface="微软雅黑" pitchFamily="34" charset="-122"/>
                  <a:sym typeface="Arial" pitchFamily="34" charset="0"/>
                </a:rPr>
                <a:t>在京的</a:t>
              </a:r>
              <a:r>
                <a:rPr lang="zh-TW" altLang="en-US" sz="1600" dirty="0" smtClean="0">
                  <a:solidFill>
                    <a:srgbClr val="445469"/>
                  </a:solidFill>
                  <a:latin typeface="Arial" pitchFamily="34" charset="0"/>
                  <a:ea typeface="微软雅黑" pitchFamily="34" charset="-122"/>
                  <a:sym typeface="Arial" pitchFamily="34" charset="0"/>
                </a:rPr>
                <a:t>創業消息：</a:t>
              </a:r>
              <a:r>
                <a:rPr lang="zh-CN" altLang="en-US" sz="1600" dirty="0" smtClean="0">
                  <a:solidFill>
                    <a:srgbClr val="445469"/>
                  </a:solidFill>
                  <a:latin typeface="Arial" pitchFamily="34" charset="0"/>
                  <a:ea typeface="微软雅黑" pitchFamily="34" charset="-122"/>
                  <a:sym typeface="Arial" pitchFamily="34" charset="0"/>
                </a:rPr>
                <a:t>產業</a:t>
              </a:r>
              <a:r>
                <a:rPr lang="zh-TW" altLang="en-US" sz="1600" dirty="0" smtClean="0">
                  <a:solidFill>
                    <a:srgbClr val="445469"/>
                  </a:solidFill>
                  <a:latin typeface="Arial" pitchFamily="34" charset="0"/>
                  <a:ea typeface="微软雅黑" pitchFamily="34" charset="-122"/>
                  <a:sym typeface="Arial" pitchFamily="34" charset="0"/>
                </a:rPr>
                <a:t>新聞</a:t>
              </a:r>
              <a:r>
                <a:rPr lang="zh-CN" altLang="en-US" sz="1600" dirty="0" smtClean="0">
                  <a:solidFill>
                    <a:srgbClr val="445469"/>
                  </a:solidFill>
                  <a:latin typeface="Arial" pitchFamily="34" charset="0"/>
                  <a:ea typeface="微软雅黑" pitchFamily="34" charset="-122"/>
                  <a:sym typeface="Arial" pitchFamily="34" charset="0"/>
                </a:rPr>
                <a:t>、支援政策等資訊</a:t>
              </a:r>
              <a:r>
                <a:rPr lang="zh-TW" altLang="en-US" sz="1600" dirty="0" smtClean="0">
                  <a:solidFill>
                    <a:srgbClr val="445469"/>
                  </a:solidFill>
                  <a:latin typeface="Arial" pitchFamily="34" charset="0"/>
                  <a:ea typeface="微软雅黑" pitchFamily="34" charset="-122"/>
                  <a:sym typeface="Arial" pitchFamily="34" charset="0"/>
                </a:rPr>
                <a:t>分享</a:t>
              </a:r>
              <a:endParaRPr lang="zh-TW" altLang="en-US" sz="1600" dirty="0">
                <a:solidFill>
                  <a:srgbClr val="445469"/>
                </a:solidFill>
                <a:latin typeface="Arial" pitchFamily="34" charset="0"/>
                <a:ea typeface="微软雅黑" pitchFamily="34" charset="-122"/>
                <a:sym typeface="Arial" pitchFamily="34" charset="0"/>
              </a:endParaRPr>
            </a:p>
          </p:txBody>
        </p:sp>
        <p:sp>
          <p:nvSpPr>
            <p:cNvPr id="22554" name="TextBox 13@|17FFC:16777215|FBC:16777215|LFC:16777215|LBC:16777215"/>
            <p:cNvSpPr txBox="1">
              <a:spLocks noChangeArrowheads="1"/>
            </p:cNvSpPr>
            <p:nvPr/>
          </p:nvSpPr>
          <p:spPr bwMode="auto">
            <a:xfrm>
              <a:off x="8093199" y="4682624"/>
              <a:ext cx="1952625" cy="318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活動回顧</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55" name="TextBox 13@|17FFC:16777215|FBC:16777215|LFC:16777215|LBC:16777215"/>
            <p:cNvSpPr txBox="1">
              <a:spLocks noChangeArrowheads="1"/>
            </p:cNvSpPr>
            <p:nvPr/>
          </p:nvSpPr>
          <p:spPr bwMode="auto">
            <a:xfrm>
              <a:off x="8096374" y="5156847"/>
              <a:ext cx="2333625"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600" dirty="0" smtClean="0">
                  <a:solidFill>
                    <a:srgbClr val="445469"/>
                  </a:solidFill>
                  <a:latin typeface="Arial" pitchFamily="34" charset="0"/>
                  <a:ea typeface="微软雅黑" pitchFamily="34" charset="-122"/>
                  <a:sym typeface="Arial" pitchFamily="34" charset="0"/>
                </a:rPr>
                <a:t>去年大賽實況、優勝團隊北京落地心得分享</a:t>
              </a:r>
              <a:endParaRPr lang="en-US" altLang="zh-CN" sz="1600" dirty="0">
                <a:solidFill>
                  <a:srgbClr val="445469"/>
                </a:solidFill>
                <a:latin typeface="Arial" pitchFamily="34" charset="0"/>
                <a:ea typeface="微软雅黑" pitchFamily="34" charset="-122"/>
                <a:sym typeface="Arial" pitchFamily="34" charset="0"/>
              </a:endParaRPr>
            </a:p>
          </p:txBody>
        </p:sp>
        <p:sp>
          <p:nvSpPr>
            <p:cNvPr id="22556" name="TextBox 13@|17FFC:16777215|FBC:16777215|LFC:16777215|LBC:16777215"/>
            <p:cNvSpPr txBox="1">
              <a:spLocks noChangeArrowheads="1"/>
            </p:cNvSpPr>
            <p:nvPr/>
          </p:nvSpPr>
          <p:spPr bwMode="auto">
            <a:xfrm>
              <a:off x="2069737" y="2190418"/>
              <a:ext cx="1952625" cy="318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抽獎活動</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57" name="TextBox 13@|17FFC:16777215|FBC:16777215|LFC:16777215|LBC:16777215"/>
            <p:cNvSpPr txBox="1">
              <a:spLocks noChangeArrowheads="1"/>
            </p:cNvSpPr>
            <p:nvPr/>
          </p:nvSpPr>
          <p:spPr bwMode="auto">
            <a:xfrm>
              <a:off x="1688737" y="2664641"/>
              <a:ext cx="2333625"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TW" altLang="en-US" sz="1600" dirty="0" smtClean="0">
                  <a:solidFill>
                    <a:srgbClr val="445469"/>
                  </a:solidFill>
                  <a:latin typeface="Arial" pitchFamily="34" charset="0"/>
                  <a:ea typeface="微软雅黑" pitchFamily="34" charset="-122"/>
                  <a:sym typeface="Arial" pitchFamily="34" charset="0"/>
                </a:rPr>
                <a:t>設置</a:t>
              </a:r>
              <a:r>
                <a:rPr lang="zh-CN" altLang="en-US" sz="1600" dirty="0" smtClean="0">
                  <a:solidFill>
                    <a:srgbClr val="445469"/>
                  </a:solidFill>
                  <a:latin typeface="Arial" pitchFamily="34" charset="0"/>
                  <a:ea typeface="微软雅黑" pitchFamily="34" charset="-122"/>
                  <a:sym typeface="Arial" pitchFamily="34" charset="0"/>
                </a:rPr>
                <a:t>抽獎</a:t>
              </a:r>
              <a:r>
                <a:rPr lang="zh-TW" altLang="en-US" sz="1600" dirty="0" smtClean="0">
                  <a:solidFill>
                    <a:srgbClr val="445469"/>
                  </a:solidFill>
                  <a:latin typeface="Arial" pitchFamily="34" charset="0"/>
                  <a:ea typeface="微软雅黑" pitchFamily="34" charset="-122"/>
                  <a:sym typeface="Arial" pitchFamily="34" charset="0"/>
                </a:rPr>
                <a:t>獎品，</a:t>
              </a:r>
              <a:r>
                <a:rPr lang="zh-CN" altLang="en-US" sz="1600" dirty="0" smtClean="0">
                  <a:solidFill>
                    <a:srgbClr val="445469"/>
                  </a:solidFill>
                  <a:latin typeface="Arial" pitchFamily="34" charset="0"/>
                  <a:ea typeface="微软雅黑" pitchFamily="34" charset="-122"/>
                  <a:sym typeface="Arial" pitchFamily="34" charset="0"/>
                </a:rPr>
                <a:t>分享大賽報名資訊即可獲抽獎機會</a:t>
              </a:r>
              <a:endParaRPr lang="en-US" altLang="zh-CN" sz="1600" dirty="0">
                <a:solidFill>
                  <a:srgbClr val="445469"/>
                </a:solidFill>
                <a:latin typeface="Arial" pitchFamily="34" charset="0"/>
                <a:ea typeface="微软雅黑" pitchFamily="34" charset="-122"/>
                <a:sym typeface="Arial" pitchFamily="34" charset="0"/>
              </a:endParaRPr>
            </a:p>
          </p:txBody>
        </p:sp>
        <p:sp>
          <p:nvSpPr>
            <p:cNvPr id="22558" name="TextBox 13@|17FFC:16777215|FBC:16777215|LFC:16777215|LBC:16777215"/>
            <p:cNvSpPr txBox="1">
              <a:spLocks noChangeArrowheads="1"/>
            </p:cNvSpPr>
            <p:nvPr/>
          </p:nvSpPr>
          <p:spPr bwMode="auto">
            <a:xfrm>
              <a:off x="1728424" y="3414554"/>
              <a:ext cx="1954213" cy="318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看見臺灣</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59" name="TextBox 13@|17FFC:16777215|FBC:16777215|LFC:16777215|LBC:16777215"/>
            <p:cNvSpPr txBox="1">
              <a:spLocks noChangeArrowheads="1"/>
            </p:cNvSpPr>
            <p:nvPr/>
          </p:nvSpPr>
          <p:spPr bwMode="auto">
            <a:xfrm>
              <a:off x="1127448" y="3890365"/>
              <a:ext cx="2555190"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1600" dirty="0" smtClean="0">
                  <a:solidFill>
                    <a:srgbClr val="445469"/>
                  </a:solidFill>
                  <a:latin typeface="Arial" pitchFamily="34" charset="0"/>
                  <a:ea typeface="微软雅黑" pitchFamily="34" charset="-122"/>
                  <a:sym typeface="Arial" pitchFamily="34" charset="0"/>
                </a:rPr>
                <a:t>已經成功在京落地的臺灣創業項目之介紹與經驗分享</a:t>
              </a:r>
              <a:endParaRPr lang="en-US" altLang="zh-CN" sz="1600" dirty="0">
                <a:solidFill>
                  <a:srgbClr val="445469"/>
                </a:solidFill>
                <a:latin typeface="Arial" pitchFamily="34" charset="0"/>
                <a:ea typeface="微软雅黑" pitchFamily="34" charset="-122"/>
                <a:sym typeface="Arial" pitchFamily="34" charset="0"/>
              </a:endParaRPr>
            </a:p>
          </p:txBody>
        </p:sp>
        <p:sp>
          <p:nvSpPr>
            <p:cNvPr id="22560" name="TextBox 13@|17FFC:16777215|FBC:16777215|LFC:16777215|LBC:16777215"/>
            <p:cNvSpPr txBox="1">
              <a:spLocks noChangeArrowheads="1"/>
            </p:cNvSpPr>
            <p:nvPr/>
          </p:nvSpPr>
          <p:spPr bwMode="auto">
            <a:xfrm>
              <a:off x="2198324" y="4722311"/>
              <a:ext cx="1952625" cy="318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志願者招募</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2561" name="TextBox 13@|17FFC:16777215|FBC:16777215|LFC:16777215|LBC:16777215"/>
            <p:cNvSpPr txBox="1">
              <a:spLocks noChangeArrowheads="1"/>
            </p:cNvSpPr>
            <p:nvPr/>
          </p:nvSpPr>
          <p:spPr bwMode="auto">
            <a:xfrm>
              <a:off x="1817324" y="5196534"/>
              <a:ext cx="2333625" cy="424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1600" dirty="0" smtClean="0">
                  <a:solidFill>
                    <a:srgbClr val="445469"/>
                  </a:solidFill>
                  <a:latin typeface="Arial" pitchFamily="34" charset="0"/>
                  <a:ea typeface="微软雅黑" pitchFamily="34" charset="-122"/>
                  <a:sym typeface="Arial" pitchFamily="34" charset="0"/>
                </a:rPr>
                <a:t>招募各高校的學生志願者協助線上及線下推廣</a:t>
              </a:r>
              <a:endParaRPr lang="en-US" altLang="zh-CN" sz="1600" dirty="0">
                <a:solidFill>
                  <a:srgbClr val="445469"/>
                </a:solidFill>
                <a:latin typeface="Arial" pitchFamily="34" charset="0"/>
                <a:ea typeface="微软雅黑" pitchFamily="34" charset="-122"/>
                <a:sym typeface="Arial" pitchFamily="34" charset="0"/>
              </a:endParaRPr>
            </a:p>
          </p:txBody>
        </p:sp>
      </p:grpSp>
      <p:sp>
        <p:nvSpPr>
          <p:cNvPr id="36"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推送內容</a:t>
            </a:r>
            <a:endParaRPr lang="zh-CN" altLang="en-US" sz="2800" dirty="0">
              <a:solidFill>
                <a:srgbClr val="767171"/>
              </a:solidFill>
              <a:latin typeface="Hiragino Sans GB W6"/>
              <a:ea typeface="Hiragino Sans GB W6"/>
              <a:cs typeface="Hiragino Sans GB W6"/>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35</a:t>
            </a:fld>
            <a:endParaRPr lang="zh-CN" altLang="en-US" dirty="0"/>
          </a:p>
        </p:txBody>
      </p:sp>
    </p:spTree>
    <p:extLst>
      <p:ext uri="{BB962C8B-B14F-4D97-AF65-F5344CB8AC3E}">
        <p14:creationId xmlns="" xmlns:p14="http://schemas.microsoft.com/office/powerpoint/2010/main" val="3251085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圓角矩形 97"/>
          <p:cNvSpPr/>
          <p:nvPr/>
        </p:nvSpPr>
        <p:spPr bwMode="auto">
          <a:xfrm>
            <a:off x="5328591" y="116632"/>
            <a:ext cx="1271465" cy="461665"/>
          </a:xfrm>
          <a:prstGeom prst="roundRect">
            <a:avLst/>
          </a:prstGeom>
          <a:solidFill>
            <a:srgbClr val="B6C674">
              <a:alpha val="68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2000" u="none" strike="noStrike" cap="none" normalizeH="0" baseline="0" dirty="0" smtClean="0">
                <a:ln>
                  <a:noFill/>
                </a:ln>
                <a:solidFill>
                  <a:schemeClr val="bg2">
                    <a:lumMod val="25000"/>
                  </a:schemeClr>
                </a:solidFill>
                <a:effectLst/>
                <a:latin typeface="Heiti SC Light"/>
                <a:ea typeface="Heiti SC Light"/>
                <a:cs typeface="Heiti SC Light"/>
              </a:rPr>
              <a:t>新媒體</a:t>
            </a:r>
            <a:endParaRPr kumimoji="0" lang="zh-TW" altLang="en-US" sz="2000" u="none" strike="noStrike" cap="none" normalizeH="0" baseline="0" dirty="0" smtClean="0">
              <a:ln>
                <a:noFill/>
              </a:ln>
              <a:solidFill>
                <a:schemeClr val="bg2">
                  <a:lumMod val="25000"/>
                </a:schemeClr>
              </a:solidFill>
              <a:effectLst/>
              <a:latin typeface="Heiti SC Light"/>
              <a:ea typeface="Heiti SC Light"/>
              <a:cs typeface="Heiti SC Light"/>
            </a:endParaRPr>
          </a:p>
        </p:txBody>
      </p:sp>
      <p:grpSp>
        <p:nvGrpSpPr>
          <p:cNvPr id="107" name="群組 106"/>
          <p:cNvGrpSpPr/>
          <p:nvPr/>
        </p:nvGrpSpPr>
        <p:grpSpPr>
          <a:xfrm>
            <a:off x="766398" y="1579140"/>
            <a:ext cx="4338569" cy="5278860"/>
            <a:chOff x="766398" y="1411055"/>
            <a:chExt cx="4476714" cy="5446945"/>
          </a:xfrm>
        </p:grpSpPr>
        <p:grpSp>
          <p:nvGrpSpPr>
            <p:cNvPr id="2" name="组合 93"/>
            <p:cNvGrpSpPr/>
            <p:nvPr/>
          </p:nvGrpSpPr>
          <p:grpSpPr>
            <a:xfrm>
              <a:off x="1380491" y="2499445"/>
              <a:ext cx="2371493" cy="2150154"/>
              <a:chOff x="1032433" y="2062911"/>
              <a:chExt cx="2599511" cy="2356890"/>
            </a:xfrm>
          </p:grpSpPr>
          <p:sp>
            <p:nvSpPr>
              <p:cNvPr id="3" name="Freeform 14"/>
              <p:cNvSpPr>
                <a:spLocks/>
              </p:cNvSpPr>
              <p:nvPr/>
            </p:nvSpPr>
            <p:spPr bwMode="auto">
              <a:xfrm>
                <a:off x="2763616" y="2062911"/>
                <a:ext cx="868328" cy="1446605"/>
              </a:xfrm>
              <a:custGeom>
                <a:avLst/>
                <a:gdLst>
                  <a:gd name="T0" fmla="*/ 666 w 952"/>
                  <a:gd name="T1" fmla="*/ 688 h 1586"/>
                  <a:gd name="T2" fmla="*/ 750 w 952"/>
                  <a:gd name="T3" fmla="*/ 848 h 1586"/>
                  <a:gd name="T4" fmla="*/ 822 w 952"/>
                  <a:gd name="T5" fmla="*/ 1002 h 1586"/>
                  <a:gd name="T6" fmla="*/ 878 w 952"/>
                  <a:gd name="T7" fmla="*/ 1145 h 1586"/>
                  <a:gd name="T8" fmla="*/ 919 w 952"/>
                  <a:gd name="T9" fmla="*/ 1273 h 1586"/>
                  <a:gd name="T10" fmla="*/ 934 w 952"/>
                  <a:gd name="T11" fmla="*/ 1332 h 1586"/>
                  <a:gd name="T12" fmla="*/ 944 w 952"/>
                  <a:gd name="T13" fmla="*/ 1386 h 1586"/>
                  <a:gd name="T14" fmla="*/ 951 w 952"/>
                  <a:gd name="T15" fmla="*/ 1434 h 1586"/>
                  <a:gd name="T16" fmla="*/ 952 w 952"/>
                  <a:gd name="T17" fmla="*/ 1476 h 1586"/>
                  <a:gd name="T18" fmla="*/ 950 w 952"/>
                  <a:gd name="T19" fmla="*/ 1512 h 1586"/>
                  <a:gd name="T20" fmla="*/ 943 w 952"/>
                  <a:gd name="T21" fmla="*/ 1541 h 1586"/>
                  <a:gd name="T22" fmla="*/ 931 w 952"/>
                  <a:gd name="T23" fmla="*/ 1564 h 1586"/>
                  <a:gd name="T24" fmla="*/ 914 w 952"/>
                  <a:gd name="T25" fmla="*/ 1579 h 1586"/>
                  <a:gd name="T26" fmla="*/ 903 w 952"/>
                  <a:gd name="T27" fmla="*/ 1584 h 1586"/>
                  <a:gd name="T28" fmla="*/ 880 w 952"/>
                  <a:gd name="T29" fmla="*/ 1586 h 1586"/>
                  <a:gd name="T30" fmla="*/ 852 w 952"/>
                  <a:gd name="T31" fmla="*/ 1580 h 1586"/>
                  <a:gd name="T32" fmla="*/ 822 w 952"/>
                  <a:gd name="T33" fmla="*/ 1568 h 1586"/>
                  <a:gd name="T34" fmla="*/ 787 w 952"/>
                  <a:gd name="T35" fmla="*/ 1547 h 1586"/>
                  <a:gd name="T36" fmla="*/ 751 w 952"/>
                  <a:gd name="T37" fmla="*/ 1520 h 1586"/>
                  <a:gd name="T38" fmla="*/ 712 w 952"/>
                  <a:gd name="T39" fmla="*/ 1486 h 1586"/>
                  <a:gd name="T40" fmla="*/ 672 w 952"/>
                  <a:gd name="T41" fmla="*/ 1446 h 1586"/>
                  <a:gd name="T42" fmla="*/ 608 w 952"/>
                  <a:gd name="T43" fmla="*/ 1374 h 1586"/>
                  <a:gd name="T44" fmla="*/ 517 w 952"/>
                  <a:gd name="T45" fmla="*/ 1261 h 1586"/>
                  <a:gd name="T46" fmla="*/ 425 w 952"/>
                  <a:gd name="T47" fmla="*/ 1128 h 1586"/>
                  <a:gd name="T48" fmla="*/ 332 w 952"/>
                  <a:gd name="T49" fmla="*/ 979 h 1586"/>
                  <a:gd name="T50" fmla="*/ 286 w 952"/>
                  <a:gd name="T51" fmla="*/ 899 h 1586"/>
                  <a:gd name="T52" fmla="*/ 202 w 952"/>
                  <a:gd name="T53" fmla="*/ 738 h 1586"/>
                  <a:gd name="T54" fmla="*/ 131 w 952"/>
                  <a:gd name="T55" fmla="*/ 584 h 1586"/>
                  <a:gd name="T56" fmla="*/ 75 w 952"/>
                  <a:gd name="T57" fmla="*/ 441 h 1586"/>
                  <a:gd name="T58" fmla="*/ 33 w 952"/>
                  <a:gd name="T59" fmla="*/ 313 h 1586"/>
                  <a:gd name="T60" fmla="*/ 18 w 952"/>
                  <a:gd name="T61" fmla="*/ 254 h 1586"/>
                  <a:gd name="T62" fmla="*/ 8 w 952"/>
                  <a:gd name="T63" fmla="*/ 200 h 1586"/>
                  <a:gd name="T64" fmla="*/ 1 w 952"/>
                  <a:gd name="T65" fmla="*/ 152 h 1586"/>
                  <a:gd name="T66" fmla="*/ 0 w 952"/>
                  <a:gd name="T67" fmla="*/ 110 h 1586"/>
                  <a:gd name="T68" fmla="*/ 2 w 952"/>
                  <a:gd name="T69" fmla="*/ 74 h 1586"/>
                  <a:gd name="T70" fmla="*/ 10 w 952"/>
                  <a:gd name="T71" fmla="*/ 44 h 1586"/>
                  <a:gd name="T72" fmla="*/ 23 w 952"/>
                  <a:gd name="T73" fmla="*/ 22 h 1586"/>
                  <a:gd name="T74" fmla="*/ 40 w 952"/>
                  <a:gd name="T75" fmla="*/ 7 h 1586"/>
                  <a:gd name="T76" fmla="*/ 50 w 952"/>
                  <a:gd name="T77" fmla="*/ 4 h 1586"/>
                  <a:gd name="T78" fmla="*/ 74 w 952"/>
                  <a:gd name="T79" fmla="*/ 0 h 1586"/>
                  <a:gd name="T80" fmla="*/ 101 w 952"/>
                  <a:gd name="T81" fmla="*/ 6 h 1586"/>
                  <a:gd name="T82" fmla="*/ 132 w 952"/>
                  <a:gd name="T83" fmla="*/ 18 h 1586"/>
                  <a:gd name="T84" fmla="*/ 165 w 952"/>
                  <a:gd name="T85" fmla="*/ 39 h 1586"/>
                  <a:gd name="T86" fmla="*/ 201 w 952"/>
                  <a:gd name="T87" fmla="*/ 66 h 1586"/>
                  <a:gd name="T88" fmla="*/ 240 w 952"/>
                  <a:gd name="T89" fmla="*/ 100 h 1586"/>
                  <a:gd name="T90" fmla="*/ 281 w 952"/>
                  <a:gd name="T91" fmla="*/ 140 h 1586"/>
                  <a:gd name="T92" fmla="*/ 345 w 952"/>
                  <a:gd name="T93" fmla="*/ 212 h 1586"/>
                  <a:gd name="T94" fmla="*/ 435 w 952"/>
                  <a:gd name="T95" fmla="*/ 325 h 1586"/>
                  <a:gd name="T96" fmla="*/ 528 w 952"/>
                  <a:gd name="T97" fmla="*/ 458 h 1586"/>
                  <a:gd name="T98" fmla="*/ 620 w 952"/>
                  <a:gd name="T99" fmla="*/ 607 h 1586"/>
                  <a:gd name="T100" fmla="*/ 666 w 952"/>
                  <a:gd name="T101" fmla="*/ 688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2" h="1586">
                    <a:moveTo>
                      <a:pt x="666" y="688"/>
                    </a:moveTo>
                    <a:lnTo>
                      <a:pt x="666" y="688"/>
                    </a:lnTo>
                    <a:lnTo>
                      <a:pt x="710" y="769"/>
                    </a:lnTo>
                    <a:lnTo>
                      <a:pt x="750" y="848"/>
                    </a:lnTo>
                    <a:lnTo>
                      <a:pt x="787" y="925"/>
                    </a:lnTo>
                    <a:lnTo>
                      <a:pt x="822" y="1002"/>
                    </a:lnTo>
                    <a:lnTo>
                      <a:pt x="851" y="1074"/>
                    </a:lnTo>
                    <a:lnTo>
                      <a:pt x="878" y="1145"/>
                    </a:lnTo>
                    <a:lnTo>
                      <a:pt x="901" y="1211"/>
                    </a:lnTo>
                    <a:lnTo>
                      <a:pt x="919" y="1273"/>
                    </a:lnTo>
                    <a:lnTo>
                      <a:pt x="927" y="1304"/>
                    </a:lnTo>
                    <a:lnTo>
                      <a:pt x="934" y="1332"/>
                    </a:lnTo>
                    <a:lnTo>
                      <a:pt x="940" y="1360"/>
                    </a:lnTo>
                    <a:lnTo>
                      <a:pt x="944" y="1386"/>
                    </a:lnTo>
                    <a:lnTo>
                      <a:pt x="949" y="1410"/>
                    </a:lnTo>
                    <a:lnTo>
                      <a:pt x="951" y="1434"/>
                    </a:lnTo>
                    <a:lnTo>
                      <a:pt x="952" y="1455"/>
                    </a:lnTo>
                    <a:lnTo>
                      <a:pt x="952" y="1476"/>
                    </a:lnTo>
                    <a:lnTo>
                      <a:pt x="952" y="1495"/>
                    </a:lnTo>
                    <a:lnTo>
                      <a:pt x="950" y="1512"/>
                    </a:lnTo>
                    <a:lnTo>
                      <a:pt x="947" y="1528"/>
                    </a:lnTo>
                    <a:lnTo>
                      <a:pt x="943" y="1541"/>
                    </a:lnTo>
                    <a:lnTo>
                      <a:pt x="938" y="1554"/>
                    </a:lnTo>
                    <a:lnTo>
                      <a:pt x="931" y="1564"/>
                    </a:lnTo>
                    <a:lnTo>
                      <a:pt x="923" y="1572"/>
                    </a:lnTo>
                    <a:lnTo>
                      <a:pt x="914" y="1579"/>
                    </a:lnTo>
                    <a:lnTo>
                      <a:pt x="914" y="1579"/>
                    </a:lnTo>
                    <a:lnTo>
                      <a:pt x="903" y="1584"/>
                    </a:lnTo>
                    <a:lnTo>
                      <a:pt x="892" y="1586"/>
                    </a:lnTo>
                    <a:lnTo>
                      <a:pt x="880" y="1586"/>
                    </a:lnTo>
                    <a:lnTo>
                      <a:pt x="866" y="1584"/>
                    </a:lnTo>
                    <a:lnTo>
                      <a:pt x="852" y="1580"/>
                    </a:lnTo>
                    <a:lnTo>
                      <a:pt x="837" y="1574"/>
                    </a:lnTo>
                    <a:lnTo>
                      <a:pt x="822" y="1568"/>
                    </a:lnTo>
                    <a:lnTo>
                      <a:pt x="805" y="1559"/>
                    </a:lnTo>
                    <a:lnTo>
                      <a:pt x="787" y="1547"/>
                    </a:lnTo>
                    <a:lnTo>
                      <a:pt x="770" y="1535"/>
                    </a:lnTo>
                    <a:lnTo>
                      <a:pt x="751" y="1520"/>
                    </a:lnTo>
                    <a:lnTo>
                      <a:pt x="732" y="1504"/>
                    </a:lnTo>
                    <a:lnTo>
                      <a:pt x="712" y="1486"/>
                    </a:lnTo>
                    <a:lnTo>
                      <a:pt x="692" y="1466"/>
                    </a:lnTo>
                    <a:lnTo>
                      <a:pt x="672" y="1446"/>
                    </a:lnTo>
                    <a:lnTo>
                      <a:pt x="651" y="1423"/>
                    </a:lnTo>
                    <a:lnTo>
                      <a:pt x="608" y="1374"/>
                    </a:lnTo>
                    <a:lnTo>
                      <a:pt x="562" y="1320"/>
                    </a:lnTo>
                    <a:lnTo>
                      <a:pt x="517" y="1261"/>
                    </a:lnTo>
                    <a:lnTo>
                      <a:pt x="472" y="1196"/>
                    </a:lnTo>
                    <a:lnTo>
                      <a:pt x="425" y="1128"/>
                    </a:lnTo>
                    <a:lnTo>
                      <a:pt x="378" y="1055"/>
                    </a:lnTo>
                    <a:lnTo>
                      <a:pt x="332" y="979"/>
                    </a:lnTo>
                    <a:lnTo>
                      <a:pt x="286" y="899"/>
                    </a:lnTo>
                    <a:lnTo>
                      <a:pt x="286" y="899"/>
                    </a:lnTo>
                    <a:lnTo>
                      <a:pt x="243" y="817"/>
                    </a:lnTo>
                    <a:lnTo>
                      <a:pt x="202" y="738"/>
                    </a:lnTo>
                    <a:lnTo>
                      <a:pt x="165" y="661"/>
                    </a:lnTo>
                    <a:lnTo>
                      <a:pt x="131" y="584"/>
                    </a:lnTo>
                    <a:lnTo>
                      <a:pt x="101" y="512"/>
                    </a:lnTo>
                    <a:lnTo>
                      <a:pt x="75" y="441"/>
                    </a:lnTo>
                    <a:lnTo>
                      <a:pt x="52" y="375"/>
                    </a:lnTo>
                    <a:lnTo>
                      <a:pt x="33" y="313"/>
                    </a:lnTo>
                    <a:lnTo>
                      <a:pt x="25" y="282"/>
                    </a:lnTo>
                    <a:lnTo>
                      <a:pt x="18" y="254"/>
                    </a:lnTo>
                    <a:lnTo>
                      <a:pt x="12" y="226"/>
                    </a:lnTo>
                    <a:lnTo>
                      <a:pt x="8" y="200"/>
                    </a:lnTo>
                    <a:lnTo>
                      <a:pt x="4" y="176"/>
                    </a:lnTo>
                    <a:lnTo>
                      <a:pt x="1" y="152"/>
                    </a:lnTo>
                    <a:lnTo>
                      <a:pt x="0" y="131"/>
                    </a:lnTo>
                    <a:lnTo>
                      <a:pt x="0" y="110"/>
                    </a:lnTo>
                    <a:lnTo>
                      <a:pt x="1" y="91"/>
                    </a:lnTo>
                    <a:lnTo>
                      <a:pt x="2" y="74"/>
                    </a:lnTo>
                    <a:lnTo>
                      <a:pt x="5" y="58"/>
                    </a:lnTo>
                    <a:lnTo>
                      <a:pt x="10" y="44"/>
                    </a:lnTo>
                    <a:lnTo>
                      <a:pt x="16" y="33"/>
                    </a:lnTo>
                    <a:lnTo>
                      <a:pt x="23" y="22"/>
                    </a:lnTo>
                    <a:lnTo>
                      <a:pt x="30" y="14"/>
                    </a:lnTo>
                    <a:lnTo>
                      <a:pt x="40" y="7"/>
                    </a:lnTo>
                    <a:lnTo>
                      <a:pt x="40" y="7"/>
                    </a:lnTo>
                    <a:lnTo>
                      <a:pt x="50" y="4"/>
                    </a:lnTo>
                    <a:lnTo>
                      <a:pt x="61" y="0"/>
                    </a:lnTo>
                    <a:lnTo>
                      <a:pt x="74" y="0"/>
                    </a:lnTo>
                    <a:lnTo>
                      <a:pt x="86" y="2"/>
                    </a:lnTo>
                    <a:lnTo>
                      <a:pt x="101" y="6"/>
                    </a:lnTo>
                    <a:lnTo>
                      <a:pt x="116" y="12"/>
                    </a:lnTo>
                    <a:lnTo>
                      <a:pt x="132" y="18"/>
                    </a:lnTo>
                    <a:lnTo>
                      <a:pt x="148" y="29"/>
                    </a:lnTo>
                    <a:lnTo>
                      <a:pt x="165" y="39"/>
                    </a:lnTo>
                    <a:lnTo>
                      <a:pt x="183" y="51"/>
                    </a:lnTo>
                    <a:lnTo>
                      <a:pt x="201" y="66"/>
                    </a:lnTo>
                    <a:lnTo>
                      <a:pt x="220" y="82"/>
                    </a:lnTo>
                    <a:lnTo>
                      <a:pt x="240" y="100"/>
                    </a:lnTo>
                    <a:lnTo>
                      <a:pt x="260" y="120"/>
                    </a:lnTo>
                    <a:lnTo>
                      <a:pt x="281" y="140"/>
                    </a:lnTo>
                    <a:lnTo>
                      <a:pt x="302" y="163"/>
                    </a:lnTo>
                    <a:lnTo>
                      <a:pt x="345" y="212"/>
                    </a:lnTo>
                    <a:lnTo>
                      <a:pt x="390" y="266"/>
                    </a:lnTo>
                    <a:lnTo>
                      <a:pt x="435" y="325"/>
                    </a:lnTo>
                    <a:lnTo>
                      <a:pt x="482" y="390"/>
                    </a:lnTo>
                    <a:lnTo>
                      <a:pt x="528" y="458"/>
                    </a:lnTo>
                    <a:lnTo>
                      <a:pt x="575" y="531"/>
                    </a:lnTo>
                    <a:lnTo>
                      <a:pt x="620" y="607"/>
                    </a:lnTo>
                    <a:lnTo>
                      <a:pt x="666" y="688"/>
                    </a:lnTo>
                    <a:lnTo>
                      <a:pt x="666" y="688"/>
                    </a:lnTo>
                    <a:close/>
                  </a:path>
                </a:pathLst>
              </a:custGeom>
              <a:solidFill>
                <a:srgbClr val="E26A6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 name="组合 87"/>
              <p:cNvGrpSpPr/>
              <p:nvPr/>
            </p:nvGrpSpPr>
            <p:grpSpPr>
              <a:xfrm>
                <a:off x="1032433" y="2110340"/>
                <a:ext cx="2530190" cy="2309461"/>
                <a:chOff x="1032433" y="2110340"/>
                <a:chExt cx="2530190" cy="2309461"/>
              </a:xfrm>
            </p:grpSpPr>
            <p:sp>
              <p:nvSpPr>
                <p:cNvPr id="5" name="Freeform 10"/>
                <p:cNvSpPr>
                  <a:spLocks/>
                </p:cNvSpPr>
                <p:nvPr/>
              </p:nvSpPr>
              <p:spPr bwMode="auto">
                <a:xfrm>
                  <a:off x="1032433" y="3788621"/>
                  <a:ext cx="377613" cy="432340"/>
                </a:xfrm>
                <a:custGeom>
                  <a:avLst/>
                  <a:gdLst>
                    <a:gd name="T0" fmla="*/ 173 w 414"/>
                    <a:gd name="T1" fmla="*/ 0 h 474"/>
                    <a:gd name="T2" fmla="*/ 2 w 414"/>
                    <a:gd name="T3" fmla="*/ 95 h 474"/>
                    <a:gd name="T4" fmla="*/ 2 w 414"/>
                    <a:gd name="T5" fmla="*/ 95 h 474"/>
                    <a:gd name="T6" fmla="*/ 1 w 414"/>
                    <a:gd name="T7" fmla="*/ 103 h 474"/>
                    <a:gd name="T8" fmla="*/ 0 w 414"/>
                    <a:gd name="T9" fmla="*/ 113 h 474"/>
                    <a:gd name="T10" fmla="*/ 0 w 414"/>
                    <a:gd name="T11" fmla="*/ 127 h 474"/>
                    <a:gd name="T12" fmla="*/ 1 w 414"/>
                    <a:gd name="T13" fmla="*/ 144 h 474"/>
                    <a:gd name="T14" fmla="*/ 4 w 414"/>
                    <a:gd name="T15" fmla="*/ 165 h 474"/>
                    <a:gd name="T16" fmla="*/ 9 w 414"/>
                    <a:gd name="T17" fmla="*/ 187 h 474"/>
                    <a:gd name="T18" fmla="*/ 17 w 414"/>
                    <a:gd name="T19" fmla="*/ 212 h 474"/>
                    <a:gd name="T20" fmla="*/ 27 w 414"/>
                    <a:gd name="T21" fmla="*/ 240 h 474"/>
                    <a:gd name="T22" fmla="*/ 34 w 414"/>
                    <a:gd name="T23" fmla="*/ 254 h 474"/>
                    <a:gd name="T24" fmla="*/ 41 w 414"/>
                    <a:gd name="T25" fmla="*/ 269 h 474"/>
                    <a:gd name="T26" fmla="*/ 50 w 414"/>
                    <a:gd name="T27" fmla="*/ 285 h 474"/>
                    <a:gd name="T28" fmla="*/ 59 w 414"/>
                    <a:gd name="T29" fmla="*/ 301 h 474"/>
                    <a:gd name="T30" fmla="*/ 70 w 414"/>
                    <a:gd name="T31" fmla="*/ 317 h 474"/>
                    <a:gd name="T32" fmla="*/ 82 w 414"/>
                    <a:gd name="T33" fmla="*/ 334 h 474"/>
                    <a:gd name="T34" fmla="*/ 95 w 414"/>
                    <a:gd name="T35" fmla="*/ 351 h 474"/>
                    <a:gd name="T36" fmla="*/ 110 w 414"/>
                    <a:gd name="T37" fmla="*/ 368 h 474"/>
                    <a:gd name="T38" fmla="*/ 126 w 414"/>
                    <a:gd name="T39" fmla="*/ 385 h 474"/>
                    <a:gd name="T40" fmla="*/ 144 w 414"/>
                    <a:gd name="T41" fmla="*/ 402 h 474"/>
                    <a:gd name="T42" fmla="*/ 162 w 414"/>
                    <a:gd name="T43" fmla="*/ 420 h 474"/>
                    <a:gd name="T44" fmla="*/ 183 w 414"/>
                    <a:gd name="T45" fmla="*/ 438 h 474"/>
                    <a:gd name="T46" fmla="*/ 206 w 414"/>
                    <a:gd name="T47" fmla="*/ 457 h 474"/>
                    <a:gd name="T48" fmla="*/ 229 w 414"/>
                    <a:gd name="T49" fmla="*/ 474 h 474"/>
                    <a:gd name="T50" fmla="*/ 414 w 414"/>
                    <a:gd name="T51" fmla="*/ 373 h 474"/>
                    <a:gd name="T52" fmla="*/ 173 w 414"/>
                    <a:gd name="T5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4" h="474">
                      <a:moveTo>
                        <a:pt x="173" y="0"/>
                      </a:moveTo>
                      <a:lnTo>
                        <a:pt x="2" y="95"/>
                      </a:lnTo>
                      <a:lnTo>
                        <a:pt x="2" y="95"/>
                      </a:lnTo>
                      <a:lnTo>
                        <a:pt x="1" y="103"/>
                      </a:lnTo>
                      <a:lnTo>
                        <a:pt x="0" y="113"/>
                      </a:lnTo>
                      <a:lnTo>
                        <a:pt x="0" y="127"/>
                      </a:lnTo>
                      <a:lnTo>
                        <a:pt x="1" y="144"/>
                      </a:lnTo>
                      <a:lnTo>
                        <a:pt x="4" y="165"/>
                      </a:lnTo>
                      <a:lnTo>
                        <a:pt x="9" y="187"/>
                      </a:lnTo>
                      <a:lnTo>
                        <a:pt x="17" y="212"/>
                      </a:lnTo>
                      <a:lnTo>
                        <a:pt x="27" y="240"/>
                      </a:lnTo>
                      <a:lnTo>
                        <a:pt x="34" y="254"/>
                      </a:lnTo>
                      <a:lnTo>
                        <a:pt x="41" y="269"/>
                      </a:lnTo>
                      <a:lnTo>
                        <a:pt x="50" y="285"/>
                      </a:lnTo>
                      <a:lnTo>
                        <a:pt x="59" y="301"/>
                      </a:lnTo>
                      <a:lnTo>
                        <a:pt x="70" y="317"/>
                      </a:lnTo>
                      <a:lnTo>
                        <a:pt x="82" y="334"/>
                      </a:lnTo>
                      <a:lnTo>
                        <a:pt x="95" y="351"/>
                      </a:lnTo>
                      <a:lnTo>
                        <a:pt x="110" y="368"/>
                      </a:lnTo>
                      <a:lnTo>
                        <a:pt x="126" y="385"/>
                      </a:lnTo>
                      <a:lnTo>
                        <a:pt x="144" y="402"/>
                      </a:lnTo>
                      <a:lnTo>
                        <a:pt x="162" y="420"/>
                      </a:lnTo>
                      <a:lnTo>
                        <a:pt x="183" y="438"/>
                      </a:lnTo>
                      <a:lnTo>
                        <a:pt x="206" y="457"/>
                      </a:lnTo>
                      <a:lnTo>
                        <a:pt x="229" y="474"/>
                      </a:lnTo>
                      <a:lnTo>
                        <a:pt x="414" y="373"/>
                      </a:lnTo>
                      <a:lnTo>
                        <a:pt x="173" y="0"/>
                      </a:lnTo>
                      <a:close/>
                    </a:path>
                  </a:pathLst>
                </a:custGeom>
                <a:solidFill>
                  <a:srgbClr val="E26A6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11"/>
                <p:cNvSpPr>
                  <a:spLocks/>
                </p:cNvSpPr>
                <p:nvPr/>
              </p:nvSpPr>
              <p:spPr bwMode="auto">
                <a:xfrm>
                  <a:off x="1032433" y="3788621"/>
                  <a:ext cx="377613" cy="432340"/>
                </a:xfrm>
                <a:custGeom>
                  <a:avLst/>
                  <a:gdLst>
                    <a:gd name="T0" fmla="*/ 173 w 414"/>
                    <a:gd name="T1" fmla="*/ 0 h 474"/>
                    <a:gd name="T2" fmla="*/ 2 w 414"/>
                    <a:gd name="T3" fmla="*/ 95 h 474"/>
                    <a:gd name="T4" fmla="*/ 2 w 414"/>
                    <a:gd name="T5" fmla="*/ 95 h 474"/>
                    <a:gd name="T6" fmla="*/ 1 w 414"/>
                    <a:gd name="T7" fmla="*/ 103 h 474"/>
                    <a:gd name="T8" fmla="*/ 0 w 414"/>
                    <a:gd name="T9" fmla="*/ 113 h 474"/>
                    <a:gd name="T10" fmla="*/ 0 w 414"/>
                    <a:gd name="T11" fmla="*/ 127 h 474"/>
                    <a:gd name="T12" fmla="*/ 1 w 414"/>
                    <a:gd name="T13" fmla="*/ 144 h 474"/>
                    <a:gd name="T14" fmla="*/ 4 w 414"/>
                    <a:gd name="T15" fmla="*/ 165 h 474"/>
                    <a:gd name="T16" fmla="*/ 9 w 414"/>
                    <a:gd name="T17" fmla="*/ 187 h 474"/>
                    <a:gd name="T18" fmla="*/ 17 w 414"/>
                    <a:gd name="T19" fmla="*/ 212 h 474"/>
                    <a:gd name="T20" fmla="*/ 27 w 414"/>
                    <a:gd name="T21" fmla="*/ 240 h 474"/>
                    <a:gd name="T22" fmla="*/ 34 w 414"/>
                    <a:gd name="T23" fmla="*/ 254 h 474"/>
                    <a:gd name="T24" fmla="*/ 41 w 414"/>
                    <a:gd name="T25" fmla="*/ 269 h 474"/>
                    <a:gd name="T26" fmla="*/ 50 w 414"/>
                    <a:gd name="T27" fmla="*/ 285 h 474"/>
                    <a:gd name="T28" fmla="*/ 59 w 414"/>
                    <a:gd name="T29" fmla="*/ 301 h 474"/>
                    <a:gd name="T30" fmla="*/ 70 w 414"/>
                    <a:gd name="T31" fmla="*/ 317 h 474"/>
                    <a:gd name="T32" fmla="*/ 82 w 414"/>
                    <a:gd name="T33" fmla="*/ 334 h 474"/>
                    <a:gd name="T34" fmla="*/ 95 w 414"/>
                    <a:gd name="T35" fmla="*/ 351 h 474"/>
                    <a:gd name="T36" fmla="*/ 110 w 414"/>
                    <a:gd name="T37" fmla="*/ 368 h 474"/>
                    <a:gd name="T38" fmla="*/ 126 w 414"/>
                    <a:gd name="T39" fmla="*/ 385 h 474"/>
                    <a:gd name="T40" fmla="*/ 144 w 414"/>
                    <a:gd name="T41" fmla="*/ 402 h 474"/>
                    <a:gd name="T42" fmla="*/ 162 w 414"/>
                    <a:gd name="T43" fmla="*/ 420 h 474"/>
                    <a:gd name="T44" fmla="*/ 183 w 414"/>
                    <a:gd name="T45" fmla="*/ 438 h 474"/>
                    <a:gd name="T46" fmla="*/ 206 w 414"/>
                    <a:gd name="T47" fmla="*/ 457 h 474"/>
                    <a:gd name="T48" fmla="*/ 229 w 414"/>
                    <a:gd name="T49" fmla="*/ 474 h 474"/>
                    <a:gd name="T50" fmla="*/ 414 w 414"/>
                    <a:gd name="T51" fmla="*/ 3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74">
                      <a:moveTo>
                        <a:pt x="173" y="0"/>
                      </a:moveTo>
                      <a:lnTo>
                        <a:pt x="2" y="95"/>
                      </a:lnTo>
                      <a:lnTo>
                        <a:pt x="2" y="95"/>
                      </a:lnTo>
                      <a:lnTo>
                        <a:pt x="1" y="103"/>
                      </a:lnTo>
                      <a:lnTo>
                        <a:pt x="0" y="113"/>
                      </a:lnTo>
                      <a:lnTo>
                        <a:pt x="0" y="127"/>
                      </a:lnTo>
                      <a:lnTo>
                        <a:pt x="1" y="144"/>
                      </a:lnTo>
                      <a:lnTo>
                        <a:pt x="4" y="165"/>
                      </a:lnTo>
                      <a:lnTo>
                        <a:pt x="9" y="187"/>
                      </a:lnTo>
                      <a:lnTo>
                        <a:pt x="17" y="212"/>
                      </a:lnTo>
                      <a:lnTo>
                        <a:pt x="27" y="240"/>
                      </a:lnTo>
                      <a:lnTo>
                        <a:pt x="34" y="254"/>
                      </a:lnTo>
                      <a:lnTo>
                        <a:pt x="41" y="269"/>
                      </a:lnTo>
                      <a:lnTo>
                        <a:pt x="50" y="285"/>
                      </a:lnTo>
                      <a:lnTo>
                        <a:pt x="59" y="301"/>
                      </a:lnTo>
                      <a:lnTo>
                        <a:pt x="70" y="317"/>
                      </a:lnTo>
                      <a:lnTo>
                        <a:pt x="82" y="334"/>
                      </a:lnTo>
                      <a:lnTo>
                        <a:pt x="95" y="351"/>
                      </a:lnTo>
                      <a:lnTo>
                        <a:pt x="110" y="368"/>
                      </a:lnTo>
                      <a:lnTo>
                        <a:pt x="126" y="385"/>
                      </a:lnTo>
                      <a:lnTo>
                        <a:pt x="144" y="402"/>
                      </a:lnTo>
                      <a:lnTo>
                        <a:pt x="162" y="420"/>
                      </a:lnTo>
                      <a:lnTo>
                        <a:pt x="183" y="438"/>
                      </a:lnTo>
                      <a:lnTo>
                        <a:pt x="206" y="457"/>
                      </a:lnTo>
                      <a:lnTo>
                        <a:pt x="229" y="474"/>
                      </a:lnTo>
                      <a:lnTo>
                        <a:pt x="414" y="3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2"/>
                <p:cNvSpPr>
                  <a:spLocks/>
                </p:cNvSpPr>
                <p:nvPr/>
              </p:nvSpPr>
              <p:spPr bwMode="auto">
                <a:xfrm>
                  <a:off x="1138237" y="3553297"/>
                  <a:ext cx="503484" cy="627531"/>
                </a:xfrm>
                <a:custGeom>
                  <a:avLst/>
                  <a:gdLst>
                    <a:gd name="T0" fmla="*/ 258 w 552"/>
                    <a:gd name="T1" fmla="*/ 0 h 687"/>
                    <a:gd name="T2" fmla="*/ 1 w 552"/>
                    <a:gd name="T3" fmla="*/ 143 h 687"/>
                    <a:gd name="T4" fmla="*/ 1 w 552"/>
                    <a:gd name="T5" fmla="*/ 143 h 687"/>
                    <a:gd name="T6" fmla="*/ 0 w 552"/>
                    <a:gd name="T7" fmla="*/ 160 h 687"/>
                    <a:gd name="T8" fmla="*/ 0 w 552"/>
                    <a:gd name="T9" fmla="*/ 180 h 687"/>
                    <a:gd name="T10" fmla="*/ 1 w 552"/>
                    <a:gd name="T11" fmla="*/ 208 h 687"/>
                    <a:gd name="T12" fmla="*/ 3 w 552"/>
                    <a:gd name="T13" fmla="*/ 240 h 687"/>
                    <a:gd name="T14" fmla="*/ 8 w 552"/>
                    <a:gd name="T15" fmla="*/ 277 h 687"/>
                    <a:gd name="T16" fmla="*/ 11 w 552"/>
                    <a:gd name="T17" fmla="*/ 296 h 687"/>
                    <a:gd name="T18" fmla="*/ 16 w 552"/>
                    <a:gd name="T19" fmla="*/ 318 h 687"/>
                    <a:gd name="T20" fmla="*/ 21 w 552"/>
                    <a:gd name="T21" fmla="*/ 340 h 687"/>
                    <a:gd name="T22" fmla="*/ 27 w 552"/>
                    <a:gd name="T23" fmla="*/ 361 h 687"/>
                    <a:gd name="T24" fmla="*/ 35 w 552"/>
                    <a:gd name="T25" fmla="*/ 384 h 687"/>
                    <a:gd name="T26" fmla="*/ 43 w 552"/>
                    <a:gd name="T27" fmla="*/ 406 h 687"/>
                    <a:gd name="T28" fmla="*/ 53 w 552"/>
                    <a:gd name="T29" fmla="*/ 429 h 687"/>
                    <a:gd name="T30" fmla="*/ 64 w 552"/>
                    <a:gd name="T31" fmla="*/ 452 h 687"/>
                    <a:gd name="T32" fmla="*/ 77 w 552"/>
                    <a:gd name="T33" fmla="*/ 475 h 687"/>
                    <a:gd name="T34" fmla="*/ 91 w 552"/>
                    <a:gd name="T35" fmla="*/ 498 h 687"/>
                    <a:gd name="T36" fmla="*/ 105 w 552"/>
                    <a:gd name="T37" fmla="*/ 519 h 687"/>
                    <a:gd name="T38" fmla="*/ 123 w 552"/>
                    <a:gd name="T39" fmla="*/ 542 h 687"/>
                    <a:gd name="T40" fmla="*/ 142 w 552"/>
                    <a:gd name="T41" fmla="*/ 564 h 687"/>
                    <a:gd name="T42" fmla="*/ 162 w 552"/>
                    <a:gd name="T43" fmla="*/ 584 h 687"/>
                    <a:gd name="T44" fmla="*/ 185 w 552"/>
                    <a:gd name="T45" fmla="*/ 603 h 687"/>
                    <a:gd name="T46" fmla="*/ 210 w 552"/>
                    <a:gd name="T47" fmla="*/ 623 h 687"/>
                    <a:gd name="T48" fmla="*/ 236 w 552"/>
                    <a:gd name="T49" fmla="*/ 641 h 687"/>
                    <a:gd name="T50" fmla="*/ 264 w 552"/>
                    <a:gd name="T51" fmla="*/ 658 h 687"/>
                    <a:gd name="T52" fmla="*/ 295 w 552"/>
                    <a:gd name="T53" fmla="*/ 674 h 687"/>
                    <a:gd name="T54" fmla="*/ 329 w 552"/>
                    <a:gd name="T55" fmla="*/ 687 h 687"/>
                    <a:gd name="T56" fmla="*/ 552 w 552"/>
                    <a:gd name="T57" fmla="*/ 564 h 687"/>
                    <a:gd name="T58" fmla="*/ 258 w 552"/>
                    <a:gd name="T59"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2" h="687">
                      <a:moveTo>
                        <a:pt x="258" y="0"/>
                      </a:moveTo>
                      <a:lnTo>
                        <a:pt x="1" y="143"/>
                      </a:lnTo>
                      <a:lnTo>
                        <a:pt x="1" y="143"/>
                      </a:lnTo>
                      <a:lnTo>
                        <a:pt x="0" y="160"/>
                      </a:lnTo>
                      <a:lnTo>
                        <a:pt x="0" y="180"/>
                      </a:lnTo>
                      <a:lnTo>
                        <a:pt x="1" y="208"/>
                      </a:lnTo>
                      <a:lnTo>
                        <a:pt x="3" y="240"/>
                      </a:lnTo>
                      <a:lnTo>
                        <a:pt x="8" y="277"/>
                      </a:lnTo>
                      <a:lnTo>
                        <a:pt x="11" y="296"/>
                      </a:lnTo>
                      <a:lnTo>
                        <a:pt x="16" y="318"/>
                      </a:lnTo>
                      <a:lnTo>
                        <a:pt x="21" y="340"/>
                      </a:lnTo>
                      <a:lnTo>
                        <a:pt x="27" y="361"/>
                      </a:lnTo>
                      <a:lnTo>
                        <a:pt x="35" y="384"/>
                      </a:lnTo>
                      <a:lnTo>
                        <a:pt x="43" y="406"/>
                      </a:lnTo>
                      <a:lnTo>
                        <a:pt x="53" y="429"/>
                      </a:lnTo>
                      <a:lnTo>
                        <a:pt x="64" y="452"/>
                      </a:lnTo>
                      <a:lnTo>
                        <a:pt x="77" y="475"/>
                      </a:lnTo>
                      <a:lnTo>
                        <a:pt x="91" y="498"/>
                      </a:lnTo>
                      <a:lnTo>
                        <a:pt x="105" y="519"/>
                      </a:lnTo>
                      <a:lnTo>
                        <a:pt x="123" y="542"/>
                      </a:lnTo>
                      <a:lnTo>
                        <a:pt x="142" y="564"/>
                      </a:lnTo>
                      <a:lnTo>
                        <a:pt x="162" y="584"/>
                      </a:lnTo>
                      <a:lnTo>
                        <a:pt x="185" y="603"/>
                      </a:lnTo>
                      <a:lnTo>
                        <a:pt x="210" y="623"/>
                      </a:lnTo>
                      <a:lnTo>
                        <a:pt x="236" y="641"/>
                      </a:lnTo>
                      <a:lnTo>
                        <a:pt x="264" y="658"/>
                      </a:lnTo>
                      <a:lnTo>
                        <a:pt x="295" y="674"/>
                      </a:lnTo>
                      <a:lnTo>
                        <a:pt x="329" y="687"/>
                      </a:lnTo>
                      <a:lnTo>
                        <a:pt x="552" y="564"/>
                      </a:lnTo>
                      <a:lnTo>
                        <a:pt x="258" y="0"/>
                      </a:lnTo>
                      <a:close/>
                    </a:path>
                  </a:pathLst>
                </a:custGeom>
                <a:solidFill>
                  <a:srgbClr val="4E8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13"/>
                <p:cNvSpPr>
                  <a:spLocks/>
                </p:cNvSpPr>
                <p:nvPr/>
              </p:nvSpPr>
              <p:spPr bwMode="auto">
                <a:xfrm>
                  <a:off x="1138237" y="3553297"/>
                  <a:ext cx="503484" cy="627531"/>
                </a:xfrm>
                <a:custGeom>
                  <a:avLst/>
                  <a:gdLst>
                    <a:gd name="T0" fmla="*/ 258 w 552"/>
                    <a:gd name="T1" fmla="*/ 0 h 687"/>
                    <a:gd name="T2" fmla="*/ 1 w 552"/>
                    <a:gd name="T3" fmla="*/ 143 h 687"/>
                    <a:gd name="T4" fmla="*/ 1 w 552"/>
                    <a:gd name="T5" fmla="*/ 143 h 687"/>
                    <a:gd name="T6" fmla="*/ 0 w 552"/>
                    <a:gd name="T7" fmla="*/ 160 h 687"/>
                    <a:gd name="T8" fmla="*/ 0 w 552"/>
                    <a:gd name="T9" fmla="*/ 180 h 687"/>
                    <a:gd name="T10" fmla="*/ 1 w 552"/>
                    <a:gd name="T11" fmla="*/ 208 h 687"/>
                    <a:gd name="T12" fmla="*/ 3 w 552"/>
                    <a:gd name="T13" fmla="*/ 240 h 687"/>
                    <a:gd name="T14" fmla="*/ 8 w 552"/>
                    <a:gd name="T15" fmla="*/ 277 h 687"/>
                    <a:gd name="T16" fmla="*/ 11 w 552"/>
                    <a:gd name="T17" fmla="*/ 296 h 687"/>
                    <a:gd name="T18" fmla="*/ 16 w 552"/>
                    <a:gd name="T19" fmla="*/ 318 h 687"/>
                    <a:gd name="T20" fmla="*/ 21 w 552"/>
                    <a:gd name="T21" fmla="*/ 340 h 687"/>
                    <a:gd name="T22" fmla="*/ 27 w 552"/>
                    <a:gd name="T23" fmla="*/ 361 h 687"/>
                    <a:gd name="T24" fmla="*/ 35 w 552"/>
                    <a:gd name="T25" fmla="*/ 384 h 687"/>
                    <a:gd name="T26" fmla="*/ 43 w 552"/>
                    <a:gd name="T27" fmla="*/ 406 h 687"/>
                    <a:gd name="T28" fmla="*/ 53 w 552"/>
                    <a:gd name="T29" fmla="*/ 429 h 687"/>
                    <a:gd name="T30" fmla="*/ 64 w 552"/>
                    <a:gd name="T31" fmla="*/ 452 h 687"/>
                    <a:gd name="T32" fmla="*/ 77 w 552"/>
                    <a:gd name="T33" fmla="*/ 475 h 687"/>
                    <a:gd name="T34" fmla="*/ 91 w 552"/>
                    <a:gd name="T35" fmla="*/ 498 h 687"/>
                    <a:gd name="T36" fmla="*/ 105 w 552"/>
                    <a:gd name="T37" fmla="*/ 519 h 687"/>
                    <a:gd name="T38" fmla="*/ 123 w 552"/>
                    <a:gd name="T39" fmla="*/ 542 h 687"/>
                    <a:gd name="T40" fmla="*/ 142 w 552"/>
                    <a:gd name="T41" fmla="*/ 564 h 687"/>
                    <a:gd name="T42" fmla="*/ 162 w 552"/>
                    <a:gd name="T43" fmla="*/ 584 h 687"/>
                    <a:gd name="T44" fmla="*/ 185 w 552"/>
                    <a:gd name="T45" fmla="*/ 603 h 687"/>
                    <a:gd name="T46" fmla="*/ 210 w 552"/>
                    <a:gd name="T47" fmla="*/ 623 h 687"/>
                    <a:gd name="T48" fmla="*/ 236 w 552"/>
                    <a:gd name="T49" fmla="*/ 641 h 687"/>
                    <a:gd name="T50" fmla="*/ 264 w 552"/>
                    <a:gd name="T51" fmla="*/ 658 h 687"/>
                    <a:gd name="T52" fmla="*/ 295 w 552"/>
                    <a:gd name="T53" fmla="*/ 674 h 687"/>
                    <a:gd name="T54" fmla="*/ 329 w 552"/>
                    <a:gd name="T55" fmla="*/ 687 h 687"/>
                    <a:gd name="T56" fmla="*/ 552 w 552"/>
                    <a:gd name="T57" fmla="*/ 56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2" h="687">
                      <a:moveTo>
                        <a:pt x="258" y="0"/>
                      </a:moveTo>
                      <a:lnTo>
                        <a:pt x="1" y="143"/>
                      </a:lnTo>
                      <a:lnTo>
                        <a:pt x="1" y="143"/>
                      </a:lnTo>
                      <a:lnTo>
                        <a:pt x="0" y="160"/>
                      </a:lnTo>
                      <a:lnTo>
                        <a:pt x="0" y="180"/>
                      </a:lnTo>
                      <a:lnTo>
                        <a:pt x="1" y="208"/>
                      </a:lnTo>
                      <a:lnTo>
                        <a:pt x="3" y="240"/>
                      </a:lnTo>
                      <a:lnTo>
                        <a:pt x="8" y="277"/>
                      </a:lnTo>
                      <a:lnTo>
                        <a:pt x="11" y="296"/>
                      </a:lnTo>
                      <a:lnTo>
                        <a:pt x="16" y="318"/>
                      </a:lnTo>
                      <a:lnTo>
                        <a:pt x="21" y="340"/>
                      </a:lnTo>
                      <a:lnTo>
                        <a:pt x="27" y="361"/>
                      </a:lnTo>
                      <a:lnTo>
                        <a:pt x="35" y="384"/>
                      </a:lnTo>
                      <a:lnTo>
                        <a:pt x="43" y="406"/>
                      </a:lnTo>
                      <a:lnTo>
                        <a:pt x="53" y="429"/>
                      </a:lnTo>
                      <a:lnTo>
                        <a:pt x="64" y="452"/>
                      </a:lnTo>
                      <a:lnTo>
                        <a:pt x="77" y="475"/>
                      </a:lnTo>
                      <a:lnTo>
                        <a:pt x="91" y="498"/>
                      </a:lnTo>
                      <a:lnTo>
                        <a:pt x="105" y="519"/>
                      </a:lnTo>
                      <a:lnTo>
                        <a:pt x="123" y="542"/>
                      </a:lnTo>
                      <a:lnTo>
                        <a:pt x="142" y="564"/>
                      </a:lnTo>
                      <a:lnTo>
                        <a:pt x="162" y="584"/>
                      </a:lnTo>
                      <a:lnTo>
                        <a:pt x="185" y="603"/>
                      </a:lnTo>
                      <a:lnTo>
                        <a:pt x="210" y="623"/>
                      </a:lnTo>
                      <a:lnTo>
                        <a:pt x="236" y="641"/>
                      </a:lnTo>
                      <a:lnTo>
                        <a:pt x="264" y="658"/>
                      </a:lnTo>
                      <a:lnTo>
                        <a:pt x="295" y="674"/>
                      </a:lnTo>
                      <a:lnTo>
                        <a:pt x="329" y="687"/>
                      </a:lnTo>
                      <a:lnTo>
                        <a:pt x="552" y="56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15"/>
                <p:cNvSpPr>
                  <a:spLocks/>
                </p:cNvSpPr>
                <p:nvPr/>
              </p:nvSpPr>
              <p:spPr bwMode="auto">
                <a:xfrm>
                  <a:off x="1331604" y="2110340"/>
                  <a:ext cx="2227370" cy="2013937"/>
                </a:xfrm>
                <a:custGeom>
                  <a:avLst/>
                  <a:gdLst>
                    <a:gd name="T0" fmla="*/ 1533 w 2442"/>
                    <a:gd name="T1" fmla="*/ 11 h 2208"/>
                    <a:gd name="T2" fmla="*/ 1519 w 2442"/>
                    <a:gd name="T3" fmla="*/ 87 h 2208"/>
                    <a:gd name="T4" fmla="*/ 1488 w 2442"/>
                    <a:gd name="T5" fmla="*/ 186 h 2208"/>
                    <a:gd name="T6" fmla="*/ 1436 w 2442"/>
                    <a:gd name="T7" fmla="*/ 314 h 2208"/>
                    <a:gd name="T8" fmla="*/ 1353 w 2442"/>
                    <a:gd name="T9" fmla="*/ 468 h 2208"/>
                    <a:gd name="T10" fmla="*/ 1256 w 2442"/>
                    <a:gd name="T11" fmla="*/ 610 h 2208"/>
                    <a:gd name="T12" fmla="*/ 1184 w 2442"/>
                    <a:gd name="T13" fmla="*/ 700 h 2208"/>
                    <a:gd name="T14" fmla="*/ 1102 w 2442"/>
                    <a:gd name="T15" fmla="*/ 793 h 2208"/>
                    <a:gd name="T16" fmla="*/ 1007 w 2442"/>
                    <a:gd name="T17" fmla="*/ 887 h 2208"/>
                    <a:gd name="T18" fmla="*/ 899 w 2442"/>
                    <a:gd name="T19" fmla="*/ 984 h 2208"/>
                    <a:gd name="T20" fmla="*/ 778 w 2442"/>
                    <a:gd name="T21" fmla="*/ 1081 h 2208"/>
                    <a:gd name="T22" fmla="*/ 641 w 2442"/>
                    <a:gd name="T23" fmla="*/ 1178 h 2208"/>
                    <a:gd name="T24" fmla="*/ 490 w 2442"/>
                    <a:gd name="T25" fmla="*/ 1275 h 2208"/>
                    <a:gd name="T26" fmla="*/ 322 w 2442"/>
                    <a:gd name="T27" fmla="*/ 1370 h 2208"/>
                    <a:gd name="T28" fmla="*/ 138 w 2442"/>
                    <a:gd name="T29" fmla="*/ 1463 h 2208"/>
                    <a:gd name="T30" fmla="*/ 5 w 2442"/>
                    <a:gd name="T31" fmla="*/ 1524 h 2208"/>
                    <a:gd name="T32" fmla="*/ 0 w 2442"/>
                    <a:gd name="T33" fmla="*/ 1591 h 2208"/>
                    <a:gd name="T34" fmla="*/ 5 w 2442"/>
                    <a:gd name="T35" fmla="*/ 1666 h 2208"/>
                    <a:gd name="T36" fmla="*/ 17 w 2442"/>
                    <a:gd name="T37" fmla="*/ 1735 h 2208"/>
                    <a:gd name="T38" fmla="*/ 41 w 2442"/>
                    <a:gd name="T39" fmla="*/ 1812 h 2208"/>
                    <a:gd name="T40" fmla="*/ 79 w 2442"/>
                    <a:gd name="T41" fmla="*/ 1896 h 2208"/>
                    <a:gd name="T42" fmla="*/ 133 w 2442"/>
                    <a:gd name="T43" fmla="*/ 1983 h 2208"/>
                    <a:gd name="T44" fmla="*/ 208 w 2442"/>
                    <a:gd name="T45" fmla="*/ 2069 h 2208"/>
                    <a:gd name="T46" fmla="*/ 306 w 2442"/>
                    <a:gd name="T47" fmla="*/ 2154 h 2208"/>
                    <a:gd name="T48" fmla="*/ 385 w 2442"/>
                    <a:gd name="T49" fmla="*/ 2208 h 2208"/>
                    <a:gd name="T50" fmla="*/ 520 w 2442"/>
                    <a:gd name="T51" fmla="*/ 2103 h 2208"/>
                    <a:gd name="T52" fmla="*/ 672 w 2442"/>
                    <a:gd name="T53" fmla="*/ 1994 h 2208"/>
                    <a:gd name="T54" fmla="*/ 866 w 2442"/>
                    <a:gd name="T55" fmla="*/ 1866 h 2208"/>
                    <a:gd name="T56" fmla="*/ 1091 w 2442"/>
                    <a:gd name="T57" fmla="*/ 1734 h 2208"/>
                    <a:gd name="T58" fmla="*/ 1296 w 2442"/>
                    <a:gd name="T59" fmla="*/ 1630 h 2208"/>
                    <a:gd name="T60" fmla="*/ 1423 w 2442"/>
                    <a:gd name="T61" fmla="*/ 1575 h 2208"/>
                    <a:gd name="T62" fmla="*/ 1552 w 2442"/>
                    <a:gd name="T63" fmla="*/ 1526 h 2208"/>
                    <a:gd name="T64" fmla="*/ 1680 w 2442"/>
                    <a:gd name="T65" fmla="*/ 1487 h 2208"/>
                    <a:gd name="T66" fmla="*/ 1807 w 2442"/>
                    <a:gd name="T67" fmla="*/ 1459 h 2208"/>
                    <a:gd name="T68" fmla="*/ 1931 w 2442"/>
                    <a:gd name="T69" fmla="*/ 1443 h 2208"/>
                    <a:gd name="T70" fmla="*/ 2053 w 2442"/>
                    <a:gd name="T71" fmla="*/ 1441 h 2208"/>
                    <a:gd name="T72" fmla="*/ 2169 w 2442"/>
                    <a:gd name="T73" fmla="*/ 1455 h 2208"/>
                    <a:gd name="T74" fmla="*/ 2278 w 2442"/>
                    <a:gd name="T75" fmla="*/ 1488 h 2208"/>
                    <a:gd name="T76" fmla="*/ 2379 w 2442"/>
                    <a:gd name="T77" fmla="*/ 1541 h 2208"/>
                    <a:gd name="T78" fmla="*/ 2442 w 2442"/>
                    <a:gd name="T79" fmla="*/ 1587 h 2208"/>
                    <a:gd name="T80" fmla="*/ 2377 w 2442"/>
                    <a:gd name="T81" fmla="*/ 1540 h 2208"/>
                    <a:gd name="T82" fmla="*/ 2277 w 2442"/>
                    <a:gd name="T83" fmla="*/ 1452 h 2208"/>
                    <a:gd name="T84" fmla="*/ 2181 w 2442"/>
                    <a:gd name="T85" fmla="*/ 1354 h 2208"/>
                    <a:gd name="T86" fmla="*/ 2073 w 2442"/>
                    <a:gd name="T87" fmla="*/ 1228 h 2208"/>
                    <a:gd name="T88" fmla="*/ 1961 w 2442"/>
                    <a:gd name="T89" fmla="*/ 1071 h 2208"/>
                    <a:gd name="T90" fmla="*/ 1846 w 2442"/>
                    <a:gd name="T91" fmla="*/ 881 h 2208"/>
                    <a:gd name="T92" fmla="*/ 1737 w 2442"/>
                    <a:gd name="T93" fmla="*/ 659 h 2208"/>
                    <a:gd name="T94" fmla="*/ 1670 w 2442"/>
                    <a:gd name="T95" fmla="*/ 491 h 2208"/>
                    <a:gd name="T96" fmla="*/ 1624 w 2442"/>
                    <a:gd name="T97" fmla="*/ 355 h 2208"/>
                    <a:gd name="T98" fmla="*/ 1582 w 2442"/>
                    <a:gd name="T99" fmla="*/ 210 h 2208"/>
                    <a:gd name="T100" fmla="*/ 1545 w 2442"/>
                    <a:gd name="T101" fmla="*/ 55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42" h="2208">
                      <a:moveTo>
                        <a:pt x="1535" y="0"/>
                      </a:moveTo>
                      <a:lnTo>
                        <a:pt x="1535" y="0"/>
                      </a:lnTo>
                      <a:lnTo>
                        <a:pt x="1533" y="11"/>
                      </a:lnTo>
                      <a:lnTo>
                        <a:pt x="1528" y="40"/>
                      </a:lnTo>
                      <a:lnTo>
                        <a:pt x="1524" y="62"/>
                      </a:lnTo>
                      <a:lnTo>
                        <a:pt x="1519" y="87"/>
                      </a:lnTo>
                      <a:lnTo>
                        <a:pt x="1511" y="116"/>
                      </a:lnTo>
                      <a:lnTo>
                        <a:pt x="1500" y="149"/>
                      </a:lnTo>
                      <a:lnTo>
                        <a:pt x="1488" y="186"/>
                      </a:lnTo>
                      <a:lnTo>
                        <a:pt x="1473" y="226"/>
                      </a:lnTo>
                      <a:lnTo>
                        <a:pt x="1456" y="269"/>
                      </a:lnTo>
                      <a:lnTo>
                        <a:pt x="1436" y="314"/>
                      </a:lnTo>
                      <a:lnTo>
                        <a:pt x="1412" y="363"/>
                      </a:lnTo>
                      <a:lnTo>
                        <a:pt x="1383" y="414"/>
                      </a:lnTo>
                      <a:lnTo>
                        <a:pt x="1353" y="468"/>
                      </a:lnTo>
                      <a:lnTo>
                        <a:pt x="1317" y="523"/>
                      </a:lnTo>
                      <a:lnTo>
                        <a:pt x="1278" y="580"/>
                      </a:lnTo>
                      <a:lnTo>
                        <a:pt x="1256" y="610"/>
                      </a:lnTo>
                      <a:lnTo>
                        <a:pt x="1233" y="639"/>
                      </a:lnTo>
                      <a:lnTo>
                        <a:pt x="1210" y="669"/>
                      </a:lnTo>
                      <a:lnTo>
                        <a:pt x="1184" y="700"/>
                      </a:lnTo>
                      <a:lnTo>
                        <a:pt x="1158" y="730"/>
                      </a:lnTo>
                      <a:lnTo>
                        <a:pt x="1131" y="761"/>
                      </a:lnTo>
                      <a:lnTo>
                        <a:pt x="1102" y="793"/>
                      </a:lnTo>
                      <a:lnTo>
                        <a:pt x="1072" y="825"/>
                      </a:lnTo>
                      <a:lnTo>
                        <a:pt x="1040" y="855"/>
                      </a:lnTo>
                      <a:lnTo>
                        <a:pt x="1007" y="887"/>
                      </a:lnTo>
                      <a:lnTo>
                        <a:pt x="972" y="920"/>
                      </a:lnTo>
                      <a:lnTo>
                        <a:pt x="937" y="952"/>
                      </a:lnTo>
                      <a:lnTo>
                        <a:pt x="899" y="984"/>
                      </a:lnTo>
                      <a:lnTo>
                        <a:pt x="859" y="1017"/>
                      </a:lnTo>
                      <a:lnTo>
                        <a:pt x="820" y="1048"/>
                      </a:lnTo>
                      <a:lnTo>
                        <a:pt x="778" y="1081"/>
                      </a:lnTo>
                      <a:lnTo>
                        <a:pt x="733" y="1113"/>
                      </a:lnTo>
                      <a:lnTo>
                        <a:pt x="688" y="1146"/>
                      </a:lnTo>
                      <a:lnTo>
                        <a:pt x="641" y="1178"/>
                      </a:lnTo>
                      <a:lnTo>
                        <a:pt x="592" y="1211"/>
                      </a:lnTo>
                      <a:lnTo>
                        <a:pt x="542" y="1243"/>
                      </a:lnTo>
                      <a:lnTo>
                        <a:pt x="490" y="1275"/>
                      </a:lnTo>
                      <a:lnTo>
                        <a:pt x="435" y="1306"/>
                      </a:lnTo>
                      <a:lnTo>
                        <a:pt x="380" y="1338"/>
                      </a:lnTo>
                      <a:lnTo>
                        <a:pt x="322" y="1370"/>
                      </a:lnTo>
                      <a:lnTo>
                        <a:pt x="263" y="1402"/>
                      </a:lnTo>
                      <a:lnTo>
                        <a:pt x="201" y="1433"/>
                      </a:lnTo>
                      <a:lnTo>
                        <a:pt x="138" y="1463"/>
                      </a:lnTo>
                      <a:lnTo>
                        <a:pt x="72" y="1494"/>
                      </a:lnTo>
                      <a:lnTo>
                        <a:pt x="5" y="1524"/>
                      </a:lnTo>
                      <a:lnTo>
                        <a:pt x="5" y="1524"/>
                      </a:lnTo>
                      <a:lnTo>
                        <a:pt x="2" y="1542"/>
                      </a:lnTo>
                      <a:lnTo>
                        <a:pt x="0" y="1563"/>
                      </a:lnTo>
                      <a:lnTo>
                        <a:pt x="0" y="1591"/>
                      </a:lnTo>
                      <a:lnTo>
                        <a:pt x="1" y="1626"/>
                      </a:lnTo>
                      <a:lnTo>
                        <a:pt x="2" y="1645"/>
                      </a:lnTo>
                      <a:lnTo>
                        <a:pt x="5" y="1666"/>
                      </a:lnTo>
                      <a:lnTo>
                        <a:pt x="8" y="1688"/>
                      </a:lnTo>
                      <a:lnTo>
                        <a:pt x="13" y="1711"/>
                      </a:lnTo>
                      <a:lnTo>
                        <a:pt x="17" y="1735"/>
                      </a:lnTo>
                      <a:lnTo>
                        <a:pt x="24" y="1760"/>
                      </a:lnTo>
                      <a:lnTo>
                        <a:pt x="32" y="1786"/>
                      </a:lnTo>
                      <a:lnTo>
                        <a:pt x="41" y="1812"/>
                      </a:lnTo>
                      <a:lnTo>
                        <a:pt x="52" y="1840"/>
                      </a:lnTo>
                      <a:lnTo>
                        <a:pt x="65" y="1868"/>
                      </a:lnTo>
                      <a:lnTo>
                        <a:pt x="79" y="1896"/>
                      </a:lnTo>
                      <a:lnTo>
                        <a:pt x="94" y="1925"/>
                      </a:lnTo>
                      <a:lnTo>
                        <a:pt x="113" y="1953"/>
                      </a:lnTo>
                      <a:lnTo>
                        <a:pt x="133" y="1983"/>
                      </a:lnTo>
                      <a:lnTo>
                        <a:pt x="156" y="2011"/>
                      </a:lnTo>
                      <a:lnTo>
                        <a:pt x="181" y="2041"/>
                      </a:lnTo>
                      <a:lnTo>
                        <a:pt x="208" y="2069"/>
                      </a:lnTo>
                      <a:lnTo>
                        <a:pt x="238" y="2098"/>
                      </a:lnTo>
                      <a:lnTo>
                        <a:pt x="271" y="2126"/>
                      </a:lnTo>
                      <a:lnTo>
                        <a:pt x="306" y="2154"/>
                      </a:lnTo>
                      <a:lnTo>
                        <a:pt x="343" y="2182"/>
                      </a:lnTo>
                      <a:lnTo>
                        <a:pt x="385" y="2208"/>
                      </a:lnTo>
                      <a:lnTo>
                        <a:pt x="385" y="2208"/>
                      </a:lnTo>
                      <a:lnTo>
                        <a:pt x="401" y="2195"/>
                      </a:lnTo>
                      <a:lnTo>
                        <a:pt x="447" y="2159"/>
                      </a:lnTo>
                      <a:lnTo>
                        <a:pt x="520" y="2103"/>
                      </a:lnTo>
                      <a:lnTo>
                        <a:pt x="565" y="2070"/>
                      </a:lnTo>
                      <a:lnTo>
                        <a:pt x="616" y="2034"/>
                      </a:lnTo>
                      <a:lnTo>
                        <a:pt x="672" y="1994"/>
                      </a:lnTo>
                      <a:lnTo>
                        <a:pt x="732" y="1953"/>
                      </a:lnTo>
                      <a:lnTo>
                        <a:pt x="797" y="1910"/>
                      </a:lnTo>
                      <a:lnTo>
                        <a:pt x="866" y="1866"/>
                      </a:lnTo>
                      <a:lnTo>
                        <a:pt x="939" y="1821"/>
                      </a:lnTo>
                      <a:lnTo>
                        <a:pt x="1014" y="1777"/>
                      </a:lnTo>
                      <a:lnTo>
                        <a:pt x="1091" y="1734"/>
                      </a:lnTo>
                      <a:lnTo>
                        <a:pt x="1172" y="1691"/>
                      </a:lnTo>
                      <a:lnTo>
                        <a:pt x="1254" y="1650"/>
                      </a:lnTo>
                      <a:lnTo>
                        <a:pt x="1296" y="1630"/>
                      </a:lnTo>
                      <a:lnTo>
                        <a:pt x="1338" y="1611"/>
                      </a:lnTo>
                      <a:lnTo>
                        <a:pt x="1380" y="1592"/>
                      </a:lnTo>
                      <a:lnTo>
                        <a:pt x="1423" y="1575"/>
                      </a:lnTo>
                      <a:lnTo>
                        <a:pt x="1465" y="1558"/>
                      </a:lnTo>
                      <a:lnTo>
                        <a:pt x="1508" y="1542"/>
                      </a:lnTo>
                      <a:lnTo>
                        <a:pt x="1552" y="1526"/>
                      </a:lnTo>
                      <a:lnTo>
                        <a:pt x="1594" y="1512"/>
                      </a:lnTo>
                      <a:lnTo>
                        <a:pt x="1637" y="1499"/>
                      </a:lnTo>
                      <a:lnTo>
                        <a:pt x="1680" y="1487"/>
                      </a:lnTo>
                      <a:lnTo>
                        <a:pt x="1722" y="1476"/>
                      </a:lnTo>
                      <a:lnTo>
                        <a:pt x="1764" y="1467"/>
                      </a:lnTo>
                      <a:lnTo>
                        <a:pt x="1807" y="1459"/>
                      </a:lnTo>
                      <a:lnTo>
                        <a:pt x="1849" y="1452"/>
                      </a:lnTo>
                      <a:lnTo>
                        <a:pt x="1890" y="1446"/>
                      </a:lnTo>
                      <a:lnTo>
                        <a:pt x="1931" y="1443"/>
                      </a:lnTo>
                      <a:lnTo>
                        <a:pt x="1972" y="1441"/>
                      </a:lnTo>
                      <a:lnTo>
                        <a:pt x="2013" y="1439"/>
                      </a:lnTo>
                      <a:lnTo>
                        <a:pt x="2053" y="1441"/>
                      </a:lnTo>
                      <a:lnTo>
                        <a:pt x="2092" y="1444"/>
                      </a:lnTo>
                      <a:lnTo>
                        <a:pt x="2130" y="1449"/>
                      </a:lnTo>
                      <a:lnTo>
                        <a:pt x="2169" y="1455"/>
                      </a:lnTo>
                      <a:lnTo>
                        <a:pt x="2205" y="1464"/>
                      </a:lnTo>
                      <a:lnTo>
                        <a:pt x="2242" y="1475"/>
                      </a:lnTo>
                      <a:lnTo>
                        <a:pt x="2278" y="1488"/>
                      </a:lnTo>
                      <a:lnTo>
                        <a:pt x="2312" y="1503"/>
                      </a:lnTo>
                      <a:lnTo>
                        <a:pt x="2346" y="1520"/>
                      </a:lnTo>
                      <a:lnTo>
                        <a:pt x="2379" y="1541"/>
                      </a:lnTo>
                      <a:lnTo>
                        <a:pt x="2411" y="1562"/>
                      </a:lnTo>
                      <a:lnTo>
                        <a:pt x="2442" y="1587"/>
                      </a:lnTo>
                      <a:lnTo>
                        <a:pt x="2442" y="1587"/>
                      </a:lnTo>
                      <a:lnTo>
                        <a:pt x="2434" y="1582"/>
                      </a:lnTo>
                      <a:lnTo>
                        <a:pt x="2412" y="1567"/>
                      </a:lnTo>
                      <a:lnTo>
                        <a:pt x="2377" y="1540"/>
                      </a:lnTo>
                      <a:lnTo>
                        <a:pt x="2331" y="1502"/>
                      </a:lnTo>
                      <a:lnTo>
                        <a:pt x="2305" y="1478"/>
                      </a:lnTo>
                      <a:lnTo>
                        <a:pt x="2277" y="1452"/>
                      </a:lnTo>
                      <a:lnTo>
                        <a:pt x="2247" y="1422"/>
                      </a:lnTo>
                      <a:lnTo>
                        <a:pt x="2214" y="1391"/>
                      </a:lnTo>
                      <a:lnTo>
                        <a:pt x="2181" y="1354"/>
                      </a:lnTo>
                      <a:lnTo>
                        <a:pt x="2146" y="1316"/>
                      </a:lnTo>
                      <a:lnTo>
                        <a:pt x="2111" y="1274"/>
                      </a:lnTo>
                      <a:lnTo>
                        <a:pt x="2073" y="1228"/>
                      </a:lnTo>
                      <a:lnTo>
                        <a:pt x="2036" y="1179"/>
                      </a:lnTo>
                      <a:lnTo>
                        <a:pt x="1998" y="1127"/>
                      </a:lnTo>
                      <a:lnTo>
                        <a:pt x="1961" y="1071"/>
                      </a:lnTo>
                      <a:lnTo>
                        <a:pt x="1922" y="1011"/>
                      </a:lnTo>
                      <a:lnTo>
                        <a:pt x="1884" y="948"/>
                      </a:lnTo>
                      <a:lnTo>
                        <a:pt x="1846" y="881"/>
                      </a:lnTo>
                      <a:lnTo>
                        <a:pt x="1810" y="811"/>
                      </a:lnTo>
                      <a:lnTo>
                        <a:pt x="1773" y="737"/>
                      </a:lnTo>
                      <a:lnTo>
                        <a:pt x="1737" y="659"/>
                      </a:lnTo>
                      <a:lnTo>
                        <a:pt x="1703" y="577"/>
                      </a:lnTo>
                      <a:lnTo>
                        <a:pt x="1687" y="535"/>
                      </a:lnTo>
                      <a:lnTo>
                        <a:pt x="1670" y="491"/>
                      </a:lnTo>
                      <a:lnTo>
                        <a:pt x="1654" y="447"/>
                      </a:lnTo>
                      <a:lnTo>
                        <a:pt x="1639" y="402"/>
                      </a:lnTo>
                      <a:lnTo>
                        <a:pt x="1624" y="355"/>
                      </a:lnTo>
                      <a:lnTo>
                        <a:pt x="1610" y="307"/>
                      </a:lnTo>
                      <a:lnTo>
                        <a:pt x="1596" y="258"/>
                      </a:lnTo>
                      <a:lnTo>
                        <a:pt x="1582" y="210"/>
                      </a:lnTo>
                      <a:lnTo>
                        <a:pt x="1569" y="158"/>
                      </a:lnTo>
                      <a:lnTo>
                        <a:pt x="1557" y="107"/>
                      </a:lnTo>
                      <a:lnTo>
                        <a:pt x="1545" y="55"/>
                      </a:lnTo>
                      <a:lnTo>
                        <a:pt x="1535" y="0"/>
                      </a:lnTo>
                      <a:lnTo>
                        <a:pt x="1535" y="0"/>
                      </a:lnTo>
                      <a:close/>
                    </a:path>
                  </a:pathLst>
                </a:custGeom>
                <a:solidFill>
                  <a:srgbClr val="E26A6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16"/>
                <p:cNvSpPr>
                  <a:spLocks/>
                </p:cNvSpPr>
                <p:nvPr/>
              </p:nvSpPr>
              <p:spPr bwMode="auto">
                <a:xfrm>
                  <a:off x="2807397" y="2186957"/>
                  <a:ext cx="755226" cy="1298843"/>
                </a:xfrm>
                <a:custGeom>
                  <a:avLst/>
                  <a:gdLst>
                    <a:gd name="T0" fmla="*/ 543 w 828"/>
                    <a:gd name="T1" fmla="*/ 640 h 1423"/>
                    <a:gd name="T2" fmla="*/ 619 w 828"/>
                    <a:gd name="T3" fmla="*/ 784 h 1423"/>
                    <a:gd name="T4" fmla="*/ 686 w 828"/>
                    <a:gd name="T5" fmla="*/ 921 h 1423"/>
                    <a:gd name="T6" fmla="*/ 741 w 828"/>
                    <a:gd name="T7" fmla="*/ 1048 h 1423"/>
                    <a:gd name="T8" fmla="*/ 784 w 828"/>
                    <a:gd name="T9" fmla="*/ 1161 h 1423"/>
                    <a:gd name="T10" fmla="*/ 812 w 828"/>
                    <a:gd name="T11" fmla="*/ 1258 h 1423"/>
                    <a:gd name="T12" fmla="*/ 825 w 828"/>
                    <a:gd name="T13" fmla="*/ 1318 h 1423"/>
                    <a:gd name="T14" fmla="*/ 828 w 828"/>
                    <a:gd name="T15" fmla="*/ 1351 h 1423"/>
                    <a:gd name="T16" fmla="*/ 828 w 828"/>
                    <a:gd name="T17" fmla="*/ 1379 h 1423"/>
                    <a:gd name="T18" fmla="*/ 824 w 828"/>
                    <a:gd name="T19" fmla="*/ 1400 h 1423"/>
                    <a:gd name="T20" fmla="*/ 814 w 828"/>
                    <a:gd name="T21" fmla="*/ 1415 h 1423"/>
                    <a:gd name="T22" fmla="*/ 808 w 828"/>
                    <a:gd name="T23" fmla="*/ 1419 h 1423"/>
                    <a:gd name="T24" fmla="*/ 793 w 828"/>
                    <a:gd name="T25" fmla="*/ 1423 h 1423"/>
                    <a:gd name="T26" fmla="*/ 775 w 828"/>
                    <a:gd name="T27" fmla="*/ 1419 h 1423"/>
                    <a:gd name="T28" fmla="*/ 752 w 828"/>
                    <a:gd name="T29" fmla="*/ 1408 h 1423"/>
                    <a:gd name="T30" fmla="*/ 727 w 828"/>
                    <a:gd name="T31" fmla="*/ 1391 h 1423"/>
                    <a:gd name="T32" fmla="*/ 700 w 828"/>
                    <a:gd name="T33" fmla="*/ 1368 h 1423"/>
                    <a:gd name="T34" fmla="*/ 637 w 828"/>
                    <a:gd name="T35" fmla="*/ 1303 h 1423"/>
                    <a:gd name="T36" fmla="*/ 566 w 828"/>
                    <a:gd name="T37" fmla="*/ 1217 h 1423"/>
                    <a:gd name="T38" fmla="*/ 489 w 828"/>
                    <a:gd name="T39" fmla="*/ 1111 h 1423"/>
                    <a:gd name="T40" fmla="*/ 409 w 828"/>
                    <a:gd name="T41" fmla="*/ 990 h 1423"/>
                    <a:gd name="T42" fmla="*/ 327 w 828"/>
                    <a:gd name="T43" fmla="*/ 854 h 1423"/>
                    <a:gd name="T44" fmla="*/ 286 w 828"/>
                    <a:gd name="T45" fmla="*/ 783 h 1423"/>
                    <a:gd name="T46" fmla="*/ 210 w 828"/>
                    <a:gd name="T47" fmla="*/ 638 h 1423"/>
                    <a:gd name="T48" fmla="*/ 143 w 828"/>
                    <a:gd name="T49" fmla="*/ 501 h 1423"/>
                    <a:gd name="T50" fmla="*/ 88 w 828"/>
                    <a:gd name="T51" fmla="*/ 375 h 1423"/>
                    <a:gd name="T52" fmla="*/ 45 w 828"/>
                    <a:gd name="T53" fmla="*/ 261 h 1423"/>
                    <a:gd name="T54" fmla="*/ 17 w 828"/>
                    <a:gd name="T55" fmla="*/ 163 h 1423"/>
                    <a:gd name="T56" fmla="*/ 4 w 828"/>
                    <a:gd name="T57" fmla="*/ 104 h 1423"/>
                    <a:gd name="T58" fmla="*/ 1 w 828"/>
                    <a:gd name="T59" fmla="*/ 70 h 1423"/>
                    <a:gd name="T60" fmla="*/ 1 w 828"/>
                    <a:gd name="T61" fmla="*/ 43 h 1423"/>
                    <a:gd name="T62" fmla="*/ 5 w 828"/>
                    <a:gd name="T63" fmla="*/ 22 h 1423"/>
                    <a:gd name="T64" fmla="*/ 14 w 828"/>
                    <a:gd name="T65" fmla="*/ 8 h 1423"/>
                    <a:gd name="T66" fmla="*/ 20 w 828"/>
                    <a:gd name="T67" fmla="*/ 3 h 1423"/>
                    <a:gd name="T68" fmla="*/ 36 w 828"/>
                    <a:gd name="T69" fmla="*/ 0 h 1423"/>
                    <a:gd name="T70" fmla="*/ 54 w 828"/>
                    <a:gd name="T71" fmla="*/ 3 h 1423"/>
                    <a:gd name="T72" fmla="*/ 77 w 828"/>
                    <a:gd name="T73" fmla="*/ 13 h 1423"/>
                    <a:gd name="T74" fmla="*/ 102 w 828"/>
                    <a:gd name="T75" fmla="*/ 31 h 1423"/>
                    <a:gd name="T76" fmla="*/ 129 w 828"/>
                    <a:gd name="T77" fmla="*/ 54 h 1423"/>
                    <a:gd name="T78" fmla="*/ 192 w 828"/>
                    <a:gd name="T79" fmla="*/ 119 h 1423"/>
                    <a:gd name="T80" fmla="*/ 263 w 828"/>
                    <a:gd name="T81" fmla="*/ 205 h 1423"/>
                    <a:gd name="T82" fmla="*/ 339 w 828"/>
                    <a:gd name="T83" fmla="*/ 311 h 1423"/>
                    <a:gd name="T84" fmla="*/ 420 w 828"/>
                    <a:gd name="T85" fmla="*/ 433 h 1423"/>
                    <a:gd name="T86" fmla="*/ 502 w 828"/>
                    <a:gd name="T87" fmla="*/ 568 h 1423"/>
                    <a:gd name="T88" fmla="*/ 543 w 828"/>
                    <a:gd name="T89" fmla="*/ 64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8" h="1423">
                      <a:moveTo>
                        <a:pt x="543" y="640"/>
                      </a:moveTo>
                      <a:lnTo>
                        <a:pt x="543" y="640"/>
                      </a:lnTo>
                      <a:lnTo>
                        <a:pt x="583" y="712"/>
                      </a:lnTo>
                      <a:lnTo>
                        <a:pt x="619" y="784"/>
                      </a:lnTo>
                      <a:lnTo>
                        <a:pt x="654" y="853"/>
                      </a:lnTo>
                      <a:lnTo>
                        <a:pt x="686" y="921"/>
                      </a:lnTo>
                      <a:lnTo>
                        <a:pt x="714" y="986"/>
                      </a:lnTo>
                      <a:lnTo>
                        <a:pt x="741" y="1048"/>
                      </a:lnTo>
                      <a:lnTo>
                        <a:pt x="763" y="1107"/>
                      </a:lnTo>
                      <a:lnTo>
                        <a:pt x="784" y="1161"/>
                      </a:lnTo>
                      <a:lnTo>
                        <a:pt x="800" y="1212"/>
                      </a:lnTo>
                      <a:lnTo>
                        <a:pt x="812" y="1258"/>
                      </a:lnTo>
                      <a:lnTo>
                        <a:pt x="821" y="1300"/>
                      </a:lnTo>
                      <a:lnTo>
                        <a:pt x="825" y="1318"/>
                      </a:lnTo>
                      <a:lnTo>
                        <a:pt x="827" y="1335"/>
                      </a:lnTo>
                      <a:lnTo>
                        <a:pt x="828" y="1351"/>
                      </a:lnTo>
                      <a:lnTo>
                        <a:pt x="828" y="1366"/>
                      </a:lnTo>
                      <a:lnTo>
                        <a:pt x="828" y="1379"/>
                      </a:lnTo>
                      <a:lnTo>
                        <a:pt x="826" y="1391"/>
                      </a:lnTo>
                      <a:lnTo>
                        <a:pt x="824" y="1400"/>
                      </a:lnTo>
                      <a:lnTo>
                        <a:pt x="819" y="1408"/>
                      </a:lnTo>
                      <a:lnTo>
                        <a:pt x="814" y="1415"/>
                      </a:lnTo>
                      <a:lnTo>
                        <a:pt x="808" y="1419"/>
                      </a:lnTo>
                      <a:lnTo>
                        <a:pt x="808" y="1419"/>
                      </a:lnTo>
                      <a:lnTo>
                        <a:pt x="801" y="1422"/>
                      </a:lnTo>
                      <a:lnTo>
                        <a:pt x="793" y="1423"/>
                      </a:lnTo>
                      <a:lnTo>
                        <a:pt x="784" y="1422"/>
                      </a:lnTo>
                      <a:lnTo>
                        <a:pt x="775" y="1419"/>
                      </a:lnTo>
                      <a:lnTo>
                        <a:pt x="763" y="1415"/>
                      </a:lnTo>
                      <a:lnTo>
                        <a:pt x="752" y="1408"/>
                      </a:lnTo>
                      <a:lnTo>
                        <a:pt x="741" y="1401"/>
                      </a:lnTo>
                      <a:lnTo>
                        <a:pt x="727" y="1391"/>
                      </a:lnTo>
                      <a:lnTo>
                        <a:pt x="713" y="1381"/>
                      </a:lnTo>
                      <a:lnTo>
                        <a:pt x="700" y="1368"/>
                      </a:lnTo>
                      <a:lnTo>
                        <a:pt x="669" y="1339"/>
                      </a:lnTo>
                      <a:lnTo>
                        <a:pt x="637" y="1303"/>
                      </a:lnTo>
                      <a:lnTo>
                        <a:pt x="602" y="1262"/>
                      </a:lnTo>
                      <a:lnTo>
                        <a:pt x="566" y="1217"/>
                      </a:lnTo>
                      <a:lnTo>
                        <a:pt x="528" y="1166"/>
                      </a:lnTo>
                      <a:lnTo>
                        <a:pt x="489" y="1111"/>
                      </a:lnTo>
                      <a:lnTo>
                        <a:pt x="450" y="1052"/>
                      </a:lnTo>
                      <a:lnTo>
                        <a:pt x="409" y="990"/>
                      </a:lnTo>
                      <a:lnTo>
                        <a:pt x="368" y="924"/>
                      </a:lnTo>
                      <a:lnTo>
                        <a:pt x="327" y="854"/>
                      </a:lnTo>
                      <a:lnTo>
                        <a:pt x="286" y="783"/>
                      </a:lnTo>
                      <a:lnTo>
                        <a:pt x="286" y="783"/>
                      </a:lnTo>
                      <a:lnTo>
                        <a:pt x="246" y="710"/>
                      </a:lnTo>
                      <a:lnTo>
                        <a:pt x="210" y="638"/>
                      </a:lnTo>
                      <a:lnTo>
                        <a:pt x="175" y="569"/>
                      </a:lnTo>
                      <a:lnTo>
                        <a:pt x="143" y="501"/>
                      </a:lnTo>
                      <a:lnTo>
                        <a:pt x="114" y="436"/>
                      </a:lnTo>
                      <a:lnTo>
                        <a:pt x="88" y="375"/>
                      </a:lnTo>
                      <a:lnTo>
                        <a:pt x="64" y="316"/>
                      </a:lnTo>
                      <a:lnTo>
                        <a:pt x="45" y="261"/>
                      </a:lnTo>
                      <a:lnTo>
                        <a:pt x="29" y="210"/>
                      </a:lnTo>
                      <a:lnTo>
                        <a:pt x="17" y="163"/>
                      </a:lnTo>
                      <a:lnTo>
                        <a:pt x="6" y="122"/>
                      </a:lnTo>
                      <a:lnTo>
                        <a:pt x="4" y="104"/>
                      </a:lnTo>
                      <a:lnTo>
                        <a:pt x="2" y="86"/>
                      </a:lnTo>
                      <a:lnTo>
                        <a:pt x="1" y="70"/>
                      </a:lnTo>
                      <a:lnTo>
                        <a:pt x="0" y="56"/>
                      </a:lnTo>
                      <a:lnTo>
                        <a:pt x="1" y="43"/>
                      </a:lnTo>
                      <a:lnTo>
                        <a:pt x="3" y="31"/>
                      </a:lnTo>
                      <a:lnTo>
                        <a:pt x="5" y="22"/>
                      </a:lnTo>
                      <a:lnTo>
                        <a:pt x="10" y="14"/>
                      </a:lnTo>
                      <a:lnTo>
                        <a:pt x="14" y="8"/>
                      </a:lnTo>
                      <a:lnTo>
                        <a:pt x="20" y="3"/>
                      </a:lnTo>
                      <a:lnTo>
                        <a:pt x="20" y="3"/>
                      </a:lnTo>
                      <a:lnTo>
                        <a:pt x="28" y="1"/>
                      </a:lnTo>
                      <a:lnTo>
                        <a:pt x="36" y="0"/>
                      </a:lnTo>
                      <a:lnTo>
                        <a:pt x="45" y="1"/>
                      </a:lnTo>
                      <a:lnTo>
                        <a:pt x="54" y="3"/>
                      </a:lnTo>
                      <a:lnTo>
                        <a:pt x="65" y="8"/>
                      </a:lnTo>
                      <a:lnTo>
                        <a:pt x="77" y="13"/>
                      </a:lnTo>
                      <a:lnTo>
                        <a:pt x="88" y="21"/>
                      </a:lnTo>
                      <a:lnTo>
                        <a:pt x="102" y="31"/>
                      </a:lnTo>
                      <a:lnTo>
                        <a:pt x="115" y="42"/>
                      </a:lnTo>
                      <a:lnTo>
                        <a:pt x="129" y="54"/>
                      </a:lnTo>
                      <a:lnTo>
                        <a:pt x="160" y="84"/>
                      </a:lnTo>
                      <a:lnTo>
                        <a:pt x="192" y="119"/>
                      </a:lnTo>
                      <a:lnTo>
                        <a:pt x="227" y="160"/>
                      </a:lnTo>
                      <a:lnTo>
                        <a:pt x="263" y="205"/>
                      </a:lnTo>
                      <a:lnTo>
                        <a:pt x="301" y="256"/>
                      </a:lnTo>
                      <a:lnTo>
                        <a:pt x="339" y="311"/>
                      </a:lnTo>
                      <a:lnTo>
                        <a:pt x="379" y="370"/>
                      </a:lnTo>
                      <a:lnTo>
                        <a:pt x="420" y="433"/>
                      </a:lnTo>
                      <a:lnTo>
                        <a:pt x="461" y="499"/>
                      </a:lnTo>
                      <a:lnTo>
                        <a:pt x="502" y="568"/>
                      </a:lnTo>
                      <a:lnTo>
                        <a:pt x="543" y="640"/>
                      </a:lnTo>
                      <a:lnTo>
                        <a:pt x="543" y="640"/>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17"/>
                <p:cNvSpPr>
                  <a:spLocks/>
                </p:cNvSpPr>
                <p:nvPr/>
              </p:nvSpPr>
              <p:spPr bwMode="auto">
                <a:xfrm>
                  <a:off x="1659964" y="3546000"/>
                  <a:ext cx="1041629" cy="873801"/>
                </a:xfrm>
                <a:custGeom>
                  <a:avLst/>
                  <a:gdLst>
                    <a:gd name="T0" fmla="*/ 0 w 1142"/>
                    <a:gd name="T1" fmla="*/ 607 h 959"/>
                    <a:gd name="T2" fmla="*/ 337 w 1142"/>
                    <a:gd name="T3" fmla="*/ 959 h 959"/>
                    <a:gd name="T4" fmla="*/ 1142 w 1142"/>
                    <a:gd name="T5" fmla="*/ 527 h 959"/>
                    <a:gd name="T6" fmla="*/ 1031 w 1142"/>
                    <a:gd name="T7" fmla="*/ 0 h 959"/>
                    <a:gd name="T8" fmla="*/ 903 w 1142"/>
                    <a:gd name="T9" fmla="*/ 38 h 959"/>
                    <a:gd name="T10" fmla="*/ 1000 w 1142"/>
                    <a:gd name="T11" fmla="*/ 466 h 959"/>
                    <a:gd name="T12" fmla="*/ 411 w 1142"/>
                    <a:gd name="T13" fmla="*/ 793 h 959"/>
                    <a:gd name="T14" fmla="*/ 107 w 1142"/>
                    <a:gd name="T15" fmla="*/ 472 h 959"/>
                    <a:gd name="T16" fmla="*/ 0 w 1142"/>
                    <a:gd name="T17" fmla="*/ 607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 h="959">
                      <a:moveTo>
                        <a:pt x="0" y="607"/>
                      </a:moveTo>
                      <a:lnTo>
                        <a:pt x="337" y="959"/>
                      </a:lnTo>
                      <a:lnTo>
                        <a:pt x="1142" y="527"/>
                      </a:lnTo>
                      <a:lnTo>
                        <a:pt x="1031" y="0"/>
                      </a:lnTo>
                      <a:lnTo>
                        <a:pt x="903" y="38"/>
                      </a:lnTo>
                      <a:lnTo>
                        <a:pt x="1000" y="466"/>
                      </a:lnTo>
                      <a:lnTo>
                        <a:pt x="411" y="793"/>
                      </a:lnTo>
                      <a:lnTo>
                        <a:pt x="107" y="472"/>
                      </a:lnTo>
                      <a:lnTo>
                        <a:pt x="0" y="607"/>
                      </a:lnTo>
                      <a:close/>
                    </a:path>
                  </a:pathLst>
                </a:custGeom>
                <a:solidFill>
                  <a:srgbClr val="E26A6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18"/>
                <p:cNvSpPr>
                  <a:spLocks/>
                </p:cNvSpPr>
                <p:nvPr/>
              </p:nvSpPr>
              <p:spPr bwMode="auto">
                <a:xfrm>
                  <a:off x="1659964" y="3546000"/>
                  <a:ext cx="1041629" cy="873801"/>
                </a:xfrm>
                <a:custGeom>
                  <a:avLst/>
                  <a:gdLst>
                    <a:gd name="T0" fmla="*/ 0 w 1142"/>
                    <a:gd name="T1" fmla="*/ 607 h 959"/>
                    <a:gd name="T2" fmla="*/ 337 w 1142"/>
                    <a:gd name="T3" fmla="*/ 959 h 959"/>
                    <a:gd name="T4" fmla="*/ 1142 w 1142"/>
                    <a:gd name="T5" fmla="*/ 527 h 959"/>
                    <a:gd name="T6" fmla="*/ 1031 w 1142"/>
                    <a:gd name="T7" fmla="*/ 0 h 959"/>
                    <a:gd name="T8" fmla="*/ 903 w 1142"/>
                    <a:gd name="T9" fmla="*/ 38 h 959"/>
                    <a:gd name="T10" fmla="*/ 1000 w 1142"/>
                    <a:gd name="T11" fmla="*/ 466 h 959"/>
                    <a:gd name="T12" fmla="*/ 411 w 1142"/>
                    <a:gd name="T13" fmla="*/ 793 h 959"/>
                    <a:gd name="T14" fmla="*/ 107 w 1142"/>
                    <a:gd name="T15" fmla="*/ 472 h 9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2" h="959">
                      <a:moveTo>
                        <a:pt x="0" y="607"/>
                      </a:moveTo>
                      <a:lnTo>
                        <a:pt x="337" y="959"/>
                      </a:lnTo>
                      <a:lnTo>
                        <a:pt x="1142" y="527"/>
                      </a:lnTo>
                      <a:lnTo>
                        <a:pt x="1031" y="0"/>
                      </a:lnTo>
                      <a:lnTo>
                        <a:pt x="903" y="38"/>
                      </a:lnTo>
                      <a:lnTo>
                        <a:pt x="1000" y="466"/>
                      </a:lnTo>
                      <a:lnTo>
                        <a:pt x="411" y="793"/>
                      </a:lnTo>
                      <a:lnTo>
                        <a:pt x="107" y="47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grpSp>
          <p:nvGrpSpPr>
            <p:cNvPr id="13" name="组合 86"/>
            <p:cNvGrpSpPr/>
            <p:nvPr/>
          </p:nvGrpSpPr>
          <p:grpSpPr>
            <a:xfrm>
              <a:off x="766398" y="4173636"/>
              <a:ext cx="1496121" cy="2684364"/>
              <a:chOff x="359296" y="3898074"/>
              <a:chExt cx="1639972" cy="2942464"/>
            </a:xfrm>
          </p:grpSpPr>
          <p:sp>
            <p:nvSpPr>
              <p:cNvPr id="14" name="Freeform 19"/>
              <p:cNvSpPr>
                <a:spLocks/>
              </p:cNvSpPr>
              <p:nvPr/>
            </p:nvSpPr>
            <p:spPr bwMode="auto">
              <a:xfrm>
                <a:off x="406726" y="3898074"/>
                <a:ext cx="616586" cy="614762"/>
              </a:xfrm>
              <a:custGeom>
                <a:avLst/>
                <a:gdLst>
                  <a:gd name="T0" fmla="*/ 674 w 675"/>
                  <a:gd name="T1" fmla="*/ 355 h 674"/>
                  <a:gd name="T2" fmla="*/ 669 w 675"/>
                  <a:gd name="T3" fmla="*/ 405 h 674"/>
                  <a:gd name="T4" fmla="*/ 655 w 675"/>
                  <a:gd name="T5" fmla="*/ 452 h 674"/>
                  <a:gd name="T6" fmla="*/ 635 w 675"/>
                  <a:gd name="T7" fmla="*/ 498 h 674"/>
                  <a:gd name="T8" fmla="*/ 608 w 675"/>
                  <a:gd name="T9" fmla="*/ 539 h 674"/>
                  <a:gd name="T10" fmla="*/ 577 w 675"/>
                  <a:gd name="T11" fmla="*/ 575 h 674"/>
                  <a:gd name="T12" fmla="*/ 540 w 675"/>
                  <a:gd name="T13" fmla="*/ 607 h 674"/>
                  <a:gd name="T14" fmla="*/ 498 w 675"/>
                  <a:gd name="T15" fmla="*/ 633 h 674"/>
                  <a:gd name="T16" fmla="*/ 454 w 675"/>
                  <a:gd name="T17" fmla="*/ 654 h 674"/>
                  <a:gd name="T18" fmla="*/ 406 w 675"/>
                  <a:gd name="T19" fmla="*/ 667 h 674"/>
                  <a:gd name="T20" fmla="*/ 355 w 675"/>
                  <a:gd name="T21" fmla="*/ 673 h 674"/>
                  <a:gd name="T22" fmla="*/ 321 w 675"/>
                  <a:gd name="T23" fmla="*/ 673 h 674"/>
                  <a:gd name="T24" fmla="*/ 270 w 675"/>
                  <a:gd name="T25" fmla="*/ 667 h 674"/>
                  <a:gd name="T26" fmla="*/ 222 w 675"/>
                  <a:gd name="T27" fmla="*/ 654 h 674"/>
                  <a:gd name="T28" fmla="*/ 178 w 675"/>
                  <a:gd name="T29" fmla="*/ 633 h 674"/>
                  <a:gd name="T30" fmla="*/ 137 w 675"/>
                  <a:gd name="T31" fmla="*/ 607 h 674"/>
                  <a:gd name="T32" fmla="*/ 99 w 675"/>
                  <a:gd name="T33" fmla="*/ 575 h 674"/>
                  <a:gd name="T34" fmla="*/ 67 w 675"/>
                  <a:gd name="T35" fmla="*/ 539 h 674"/>
                  <a:gd name="T36" fmla="*/ 41 w 675"/>
                  <a:gd name="T37" fmla="*/ 498 h 674"/>
                  <a:gd name="T38" fmla="*/ 21 w 675"/>
                  <a:gd name="T39" fmla="*/ 452 h 674"/>
                  <a:gd name="T40" fmla="*/ 8 w 675"/>
                  <a:gd name="T41" fmla="*/ 405 h 674"/>
                  <a:gd name="T42" fmla="*/ 1 w 675"/>
                  <a:gd name="T43" fmla="*/ 355 h 674"/>
                  <a:gd name="T44" fmla="*/ 1 w 675"/>
                  <a:gd name="T45" fmla="*/ 319 h 674"/>
                  <a:gd name="T46" fmla="*/ 8 w 675"/>
                  <a:gd name="T47" fmla="*/ 268 h 674"/>
                  <a:gd name="T48" fmla="*/ 21 w 675"/>
                  <a:gd name="T49" fmla="*/ 221 h 674"/>
                  <a:gd name="T50" fmla="*/ 41 w 675"/>
                  <a:gd name="T51" fmla="*/ 176 h 674"/>
                  <a:gd name="T52" fmla="*/ 67 w 675"/>
                  <a:gd name="T53" fmla="*/ 135 h 674"/>
                  <a:gd name="T54" fmla="*/ 99 w 675"/>
                  <a:gd name="T55" fmla="*/ 99 h 674"/>
                  <a:gd name="T56" fmla="*/ 137 w 675"/>
                  <a:gd name="T57" fmla="*/ 67 h 674"/>
                  <a:gd name="T58" fmla="*/ 178 w 675"/>
                  <a:gd name="T59" fmla="*/ 40 h 674"/>
                  <a:gd name="T60" fmla="*/ 222 w 675"/>
                  <a:gd name="T61" fmla="*/ 21 h 674"/>
                  <a:gd name="T62" fmla="*/ 270 w 675"/>
                  <a:gd name="T63" fmla="*/ 7 h 674"/>
                  <a:gd name="T64" fmla="*/ 321 w 675"/>
                  <a:gd name="T65" fmla="*/ 0 h 674"/>
                  <a:gd name="T66" fmla="*/ 355 w 675"/>
                  <a:gd name="T67" fmla="*/ 0 h 674"/>
                  <a:gd name="T68" fmla="*/ 406 w 675"/>
                  <a:gd name="T69" fmla="*/ 7 h 674"/>
                  <a:gd name="T70" fmla="*/ 454 w 675"/>
                  <a:gd name="T71" fmla="*/ 21 h 674"/>
                  <a:gd name="T72" fmla="*/ 498 w 675"/>
                  <a:gd name="T73" fmla="*/ 40 h 674"/>
                  <a:gd name="T74" fmla="*/ 540 w 675"/>
                  <a:gd name="T75" fmla="*/ 67 h 674"/>
                  <a:gd name="T76" fmla="*/ 577 w 675"/>
                  <a:gd name="T77" fmla="*/ 99 h 674"/>
                  <a:gd name="T78" fmla="*/ 608 w 675"/>
                  <a:gd name="T79" fmla="*/ 135 h 674"/>
                  <a:gd name="T80" fmla="*/ 635 w 675"/>
                  <a:gd name="T81" fmla="*/ 176 h 674"/>
                  <a:gd name="T82" fmla="*/ 655 w 675"/>
                  <a:gd name="T83" fmla="*/ 221 h 674"/>
                  <a:gd name="T84" fmla="*/ 669 w 675"/>
                  <a:gd name="T85" fmla="*/ 268 h 674"/>
                  <a:gd name="T86" fmla="*/ 674 w 675"/>
                  <a:gd name="T87" fmla="*/ 31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5" h="674">
                    <a:moveTo>
                      <a:pt x="675" y="337"/>
                    </a:moveTo>
                    <a:lnTo>
                      <a:pt x="675" y="337"/>
                    </a:lnTo>
                    <a:lnTo>
                      <a:pt x="674" y="355"/>
                    </a:lnTo>
                    <a:lnTo>
                      <a:pt x="673" y="372"/>
                    </a:lnTo>
                    <a:lnTo>
                      <a:pt x="671" y="388"/>
                    </a:lnTo>
                    <a:lnTo>
                      <a:pt x="669" y="405"/>
                    </a:lnTo>
                    <a:lnTo>
                      <a:pt x="664" y="421"/>
                    </a:lnTo>
                    <a:lnTo>
                      <a:pt x="660" y="437"/>
                    </a:lnTo>
                    <a:lnTo>
                      <a:pt x="655" y="452"/>
                    </a:lnTo>
                    <a:lnTo>
                      <a:pt x="648" y="468"/>
                    </a:lnTo>
                    <a:lnTo>
                      <a:pt x="641" y="483"/>
                    </a:lnTo>
                    <a:lnTo>
                      <a:pt x="635" y="498"/>
                    </a:lnTo>
                    <a:lnTo>
                      <a:pt x="627" y="512"/>
                    </a:lnTo>
                    <a:lnTo>
                      <a:pt x="617" y="525"/>
                    </a:lnTo>
                    <a:lnTo>
                      <a:pt x="608" y="539"/>
                    </a:lnTo>
                    <a:lnTo>
                      <a:pt x="598" y="551"/>
                    </a:lnTo>
                    <a:lnTo>
                      <a:pt x="588" y="564"/>
                    </a:lnTo>
                    <a:lnTo>
                      <a:pt x="577" y="575"/>
                    </a:lnTo>
                    <a:lnTo>
                      <a:pt x="564" y="587"/>
                    </a:lnTo>
                    <a:lnTo>
                      <a:pt x="553" y="597"/>
                    </a:lnTo>
                    <a:lnTo>
                      <a:pt x="540" y="607"/>
                    </a:lnTo>
                    <a:lnTo>
                      <a:pt x="527" y="616"/>
                    </a:lnTo>
                    <a:lnTo>
                      <a:pt x="513" y="625"/>
                    </a:lnTo>
                    <a:lnTo>
                      <a:pt x="498" y="633"/>
                    </a:lnTo>
                    <a:lnTo>
                      <a:pt x="484" y="641"/>
                    </a:lnTo>
                    <a:lnTo>
                      <a:pt x="470" y="648"/>
                    </a:lnTo>
                    <a:lnTo>
                      <a:pt x="454" y="654"/>
                    </a:lnTo>
                    <a:lnTo>
                      <a:pt x="438" y="659"/>
                    </a:lnTo>
                    <a:lnTo>
                      <a:pt x="422" y="664"/>
                    </a:lnTo>
                    <a:lnTo>
                      <a:pt x="406" y="667"/>
                    </a:lnTo>
                    <a:lnTo>
                      <a:pt x="389" y="670"/>
                    </a:lnTo>
                    <a:lnTo>
                      <a:pt x="372" y="672"/>
                    </a:lnTo>
                    <a:lnTo>
                      <a:pt x="355" y="673"/>
                    </a:lnTo>
                    <a:lnTo>
                      <a:pt x="338" y="674"/>
                    </a:lnTo>
                    <a:lnTo>
                      <a:pt x="338" y="674"/>
                    </a:lnTo>
                    <a:lnTo>
                      <a:pt x="321" y="673"/>
                    </a:lnTo>
                    <a:lnTo>
                      <a:pt x="304" y="672"/>
                    </a:lnTo>
                    <a:lnTo>
                      <a:pt x="287" y="670"/>
                    </a:lnTo>
                    <a:lnTo>
                      <a:pt x="270" y="667"/>
                    </a:lnTo>
                    <a:lnTo>
                      <a:pt x="254" y="664"/>
                    </a:lnTo>
                    <a:lnTo>
                      <a:pt x="238" y="659"/>
                    </a:lnTo>
                    <a:lnTo>
                      <a:pt x="222" y="654"/>
                    </a:lnTo>
                    <a:lnTo>
                      <a:pt x="207" y="648"/>
                    </a:lnTo>
                    <a:lnTo>
                      <a:pt x="191" y="641"/>
                    </a:lnTo>
                    <a:lnTo>
                      <a:pt x="178" y="633"/>
                    </a:lnTo>
                    <a:lnTo>
                      <a:pt x="163" y="625"/>
                    </a:lnTo>
                    <a:lnTo>
                      <a:pt x="149" y="616"/>
                    </a:lnTo>
                    <a:lnTo>
                      <a:pt x="137" y="607"/>
                    </a:lnTo>
                    <a:lnTo>
                      <a:pt x="123" y="597"/>
                    </a:lnTo>
                    <a:lnTo>
                      <a:pt x="112" y="587"/>
                    </a:lnTo>
                    <a:lnTo>
                      <a:pt x="99" y="575"/>
                    </a:lnTo>
                    <a:lnTo>
                      <a:pt x="89" y="564"/>
                    </a:lnTo>
                    <a:lnTo>
                      <a:pt x="78" y="551"/>
                    </a:lnTo>
                    <a:lnTo>
                      <a:pt x="67" y="539"/>
                    </a:lnTo>
                    <a:lnTo>
                      <a:pt x="58" y="525"/>
                    </a:lnTo>
                    <a:lnTo>
                      <a:pt x="49" y="512"/>
                    </a:lnTo>
                    <a:lnTo>
                      <a:pt x="41" y="498"/>
                    </a:lnTo>
                    <a:lnTo>
                      <a:pt x="34" y="483"/>
                    </a:lnTo>
                    <a:lnTo>
                      <a:pt x="28" y="468"/>
                    </a:lnTo>
                    <a:lnTo>
                      <a:pt x="21" y="452"/>
                    </a:lnTo>
                    <a:lnTo>
                      <a:pt x="16" y="437"/>
                    </a:lnTo>
                    <a:lnTo>
                      <a:pt x="12" y="421"/>
                    </a:lnTo>
                    <a:lnTo>
                      <a:pt x="8" y="405"/>
                    </a:lnTo>
                    <a:lnTo>
                      <a:pt x="5" y="388"/>
                    </a:lnTo>
                    <a:lnTo>
                      <a:pt x="3" y="372"/>
                    </a:lnTo>
                    <a:lnTo>
                      <a:pt x="1" y="355"/>
                    </a:lnTo>
                    <a:lnTo>
                      <a:pt x="0" y="337"/>
                    </a:lnTo>
                    <a:lnTo>
                      <a:pt x="0" y="337"/>
                    </a:lnTo>
                    <a:lnTo>
                      <a:pt x="1" y="319"/>
                    </a:lnTo>
                    <a:lnTo>
                      <a:pt x="3" y="302"/>
                    </a:lnTo>
                    <a:lnTo>
                      <a:pt x="5" y="285"/>
                    </a:lnTo>
                    <a:lnTo>
                      <a:pt x="8" y="268"/>
                    </a:lnTo>
                    <a:lnTo>
                      <a:pt x="12" y="252"/>
                    </a:lnTo>
                    <a:lnTo>
                      <a:pt x="16" y="237"/>
                    </a:lnTo>
                    <a:lnTo>
                      <a:pt x="21" y="221"/>
                    </a:lnTo>
                    <a:lnTo>
                      <a:pt x="28" y="206"/>
                    </a:lnTo>
                    <a:lnTo>
                      <a:pt x="34" y="191"/>
                    </a:lnTo>
                    <a:lnTo>
                      <a:pt x="41" y="176"/>
                    </a:lnTo>
                    <a:lnTo>
                      <a:pt x="49" y="161"/>
                    </a:lnTo>
                    <a:lnTo>
                      <a:pt x="58" y="148"/>
                    </a:lnTo>
                    <a:lnTo>
                      <a:pt x="67" y="135"/>
                    </a:lnTo>
                    <a:lnTo>
                      <a:pt x="78" y="123"/>
                    </a:lnTo>
                    <a:lnTo>
                      <a:pt x="89" y="110"/>
                    </a:lnTo>
                    <a:lnTo>
                      <a:pt x="99" y="99"/>
                    </a:lnTo>
                    <a:lnTo>
                      <a:pt x="112" y="88"/>
                    </a:lnTo>
                    <a:lnTo>
                      <a:pt x="123" y="76"/>
                    </a:lnTo>
                    <a:lnTo>
                      <a:pt x="137" y="67"/>
                    </a:lnTo>
                    <a:lnTo>
                      <a:pt x="149" y="57"/>
                    </a:lnTo>
                    <a:lnTo>
                      <a:pt x="163" y="49"/>
                    </a:lnTo>
                    <a:lnTo>
                      <a:pt x="178" y="40"/>
                    </a:lnTo>
                    <a:lnTo>
                      <a:pt x="191" y="33"/>
                    </a:lnTo>
                    <a:lnTo>
                      <a:pt x="207" y="26"/>
                    </a:lnTo>
                    <a:lnTo>
                      <a:pt x="222" y="21"/>
                    </a:lnTo>
                    <a:lnTo>
                      <a:pt x="238" y="15"/>
                    </a:lnTo>
                    <a:lnTo>
                      <a:pt x="254" y="10"/>
                    </a:lnTo>
                    <a:lnTo>
                      <a:pt x="270" y="7"/>
                    </a:lnTo>
                    <a:lnTo>
                      <a:pt x="287" y="3"/>
                    </a:lnTo>
                    <a:lnTo>
                      <a:pt x="304" y="1"/>
                    </a:lnTo>
                    <a:lnTo>
                      <a:pt x="321" y="0"/>
                    </a:lnTo>
                    <a:lnTo>
                      <a:pt x="338" y="0"/>
                    </a:lnTo>
                    <a:lnTo>
                      <a:pt x="338" y="0"/>
                    </a:lnTo>
                    <a:lnTo>
                      <a:pt x="355" y="0"/>
                    </a:lnTo>
                    <a:lnTo>
                      <a:pt x="372" y="1"/>
                    </a:lnTo>
                    <a:lnTo>
                      <a:pt x="389" y="3"/>
                    </a:lnTo>
                    <a:lnTo>
                      <a:pt x="406" y="7"/>
                    </a:lnTo>
                    <a:lnTo>
                      <a:pt x="422" y="10"/>
                    </a:lnTo>
                    <a:lnTo>
                      <a:pt x="438" y="15"/>
                    </a:lnTo>
                    <a:lnTo>
                      <a:pt x="454" y="21"/>
                    </a:lnTo>
                    <a:lnTo>
                      <a:pt x="470" y="26"/>
                    </a:lnTo>
                    <a:lnTo>
                      <a:pt x="484" y="33"/>
                    </a:lnTo>
                    <a:lnTo>
                      <a:pt x="498" y="40"/>
                    </a:lnTo>
                    <a:lnTo>
                      <a:pt x="513" y="49"/>
                    </a:lnTo>
                    <a:lnTo>
                      <a:pt x="527" y="57"/>
                    </a:lnTo>
                    <a:lnTo>
                      <a:pt x="540" y="67"/>
                    </a:lnTo>
                    <a:lnTo>
                      <a:pt x="553" y="76"/>
                    </a:lnTo>
                    <a:lnTo>
                      <a:pt x="564" y="88"/>
                    </a:lnTo>
                    <a:lnTo>
                      <a:pt x="577" y="99"/>
                    </a:lnTo>
                    <a:lnTo>
                      <a:pt x="588" y="110"/>
                    </a:lnTo>
                    <a:lnTo>
                      <a:pt x="598" y="123"/>
                    </a:lnTo>
                    <a:lnTo>
                      <a:pt x="608" y="135"/>
                    </a:lnTo>
                    <a:lnTo>
                      <a:pt x="617" y="148"/>
                    </a:lnTo>
                    <a:lnTo>
                      <a:pt x="627" y="161"/>
                    </a:lnTo>
                    <a:lnTo>
                      <a:pt x="635" y="176"/>
                    </a:lnTo>
                    <a:lnTo>
                      <a:pt x="641" y="191"/>
                    </a:lnTo>
                    <a:lnTo>
                      <a:pt x="648" y="206"/>
                    </a:lnTo>
                    <a:lnTo>
                      <a:pt x="655" y="221"/>
                    </a:lnTo>
                    <a:lnTo>
                      <a:pt x="660" y="237"/>
                    </a:lnTo>
                    <a:lnTo>
                      <a:pt x="664" y="252"/>
                    </a:lnTo>
                    <a:lnTo>
                      <a:pt x="669" y="268"/>
                    </a:lnTo>
                    <a:lnTo>
                      <a:pt x="671" y="285"/>
                    </a:lnTo>
                    <a:lnTo>
                      <a:pt x="673" y="302"/>
                    </a:lnTo>
                    <a:lnTo>
                      <a:pt x="674" y="319"/>
                    </a:lnTo>
                    <a:lnTo>
                      <a:pt x="675" y="337"/>
                    </a:lnTo>
                    <a:lnTo>
                      <a:pt x="675" y="337"/>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Rectangle 20"/>
              <p:cNvSpPr>
                <a:spLocks noChangeArrowheads="1"/>
              </p:cNvSpPr>
              <p:nvPr/>
            </p:nvSpPr>
            <p:spPr bwMode="auto">
              <a:xfrm>
                <a:off x="497937" y="4585804"/>
                <a:ext cx="488890" cy="839140"/>
              </a:xfrm>
              <a:prstGeom prst="rect">
                <a:avLst/>
              </a:prstGeom>
              <a:solidFill>
                <a:srgbClr val="6750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21"/>
              <p:cNvSpPr>
                <a:spLocks/>
              </p:cNvSpPr>
              <p:nvPr/>
            </p:nvSpPr>
            <p:spPr bwMode="auto">
              <a:xfrm>
                <a:off x="915683" y="4326765"/>
                <a:ext cx="997847" cy="649422"/>
              </a:xfrm>
              <a:custGeom>
                <a:avLst/>
                <a:gdLst>
                  <a:gd name="T0" fmla="*/ 7 w 1095"/>
                  <a:gd name="T1" fmla="*/ 457 h 710"/>
                  <a:gd name="T2" fmla="*/ 608 w 1095"/>
                  <a:gd name="T3" fmla="*/ 544 h 710"/>
                  <a:gd name="T4" fmla="*/ 971 w 1095"/>
                  <a:gd name="T5" fmla="*/ 0 h 710"/>
                  <a:gd name="T6" fmla="*/ 1095 w 1095"/>
                  <a:gd name="T7" fmla="*/ 72 h 710"/>
                  <a:gd name="T8" fmla="*/ 674 w 1095"/>
                  <a:gd name="T9" fmla="*/ 710 h 710"/>
                  <a:gd name="T10" fmla="*/ 0 w 1095"/>
                  <a:gd name="T11" fmla="*/ 652 h 710"/>
                  <a:gd name="T12" fmla="*/ 7 w 1095"/>
                  <a:gd name="T13" fmla="*/ 457 h 710"/>
                </a:gdLst>
                <a:ahLst/>
                <a:cxnLst>
                  <a:cxn ang="0">
                    <a:pos x="T0" y="T1"/>
                  </a:cxn>
                  <a:cxn ang="0">
                    <a:pos x="T2" y="T3"/>
                  </a:cxn>
                  <a:cxn ang="0">
                    <a:pos x="T4" y="T5"/>
                  </a:cxn>
                  <a:cxn ang="0">
                    <a:pos x="T6" y="T7"/>
                  </a:cxn>
                  <a:cxn ang="0">
                    <a:pos x="T8" y="T9"/>
                  </a:cxn>
                  <a:cxn ang="0">
                    <a:pos x="T10" y="T11"/>
                  </a:cxn>
                  <a:cxn ang="0">
                    <a:pos x="T12" y="T13"/>
                  </a:cxn>
                </a:cxnLst>
                <a:rect l="0" t="0" r="r" b="b"/>
                <a:pathLst>
                  <a:path w="1095" h="710">
                    <a:moveTo>
                      <a:pt x="7" y="457"/>
                    </a:moveTo>
                    <a:lnTo>
                      <a:pt x="608" y="544"/>
                    </a:lnTo>
                    <a:lnTo>
                      <a:pt x="971" y="0"/>
                    </a:lnTo>
                    <a:lnTo>
                      <a:pt x="1095" y="72"/>
                    </a:lnTo>
                    <a:lnTo>
                      <a:pt x="674" y="710"/>
                    </a:lnTo>
                    <a:lnTo>
                      <a:pt x="0" y="652"/>
                    </a:lnTo>
                    <a:lnTo>
                      <a:pt x="7" y="457"/>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22"/>
              <p:cNvSpPr>
                <a:spLocks/>
              </p:cNvSpPr>
              <p:nvPr/>
            </p:nvSpPr>
            <p:spPr bwMode="auto">
              <a:xfrm>
                <a:off x="915683" y="4326765"/>
                <a:ext cx="997847" cy="649422"/>
              </a:xfrm>
              <a:custGeom>
                <a:avLst/>
                <a:gdLst>
                  <a:gd name="T0" fmla="*/ 7 w 1095"/>
                  <a:gd name="T1" fmla="*/ 457 h 710"/>
                  <a:gd name="T2" fmla="*/ 608 w 1095"/>
                  <a:gd name="T3" fmla="*/ 544 h 710"/>
                  <a:gd name="T4" fmla="*/ 971 w 1095"/>
                  <a:gd name="T5" fmla="*/ 0 h 710"/>
                  <a:gd name="T6" fmla="*/ 1095 w 1095"/>
                  <a:gd name="T7" fmla="*/ 72 h 710"/>
                  <a:gd name="T8" fmla="*/ 674 w 1095"/>
                  <a:gd name="T9" fmla="*/ 710 h 710"/>
                  <a:gd name="T10" fmla="*/ 0 w 1095"/>
                  <a:gd name="T11" fmla="*/ 652 h 710"/>
                </a:gdLst>
                <a:ahLst/>
                <a:cxnLst>
                  <a:cxn ang="0">
                    <a:pos x="T0" y="T1"/>
                  </a:cxn>
                  <a:cxn ang="0">
                    <a:pos x="T2" y="T3"/>
                  </a:cxn>
                  <a:cxn ang="0">
                    <a:pos x="T4" y="T5"/>
                  </a:cxn>
                  <a:cxn ang="0">
                    <a:pos x="T6" y="T7"/>
                  </a:cxn>
                  <a:cxn ang="0">
                    <a:pos x="T8" y="T9"/>
                  </a:cxn>
                  <a:cxn ang="0">
                    <a:pos x="T10" y="T11"/>
                  </a:cxn>
                </a:cxnLst>
                <a:rect l="0" t="0" r="r" b="b"/>
                <a:pathLst>
                  <a:path w="1095" h="710">
                    <a:moveTo>
                      <a:pt x="7" y="457"/>
                    </a:moveTo>
                    <a:lnTo>
                      <a:pt x="608" y="544"/>
                    </a:lnTo>
                    <a:lnTo>
                      <a:pt x="971" y="0"/>
                    </a:lnTo>
                    <a:lnTo>
                      <a:pt x="1095" y="72"/>
                    </a:lnTo>
                    <a:lnTo>
                      <a:pt x="674" y="710"/>
                    </a:lnTo>
                    <a:lnTo>
                      <a:pt x="0" y="65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23"/>
              <p:cNvSpPr>
                <a:spLocks/>
              </p:cNvSpPr>
              <p:nvPr/>
            </p:nvSpPr>
            <p:spPr bwMode="auto">
              <a:xfrm>
                <a:off x="1721987" y="4215488"/>
                <a:ext cx="277281" cy="277281"/>
              </a:xfrm>
              <a:custGeom>
                <a:avLst/>
                <a:gdLst>
                  <a:gd name="T0" fmla="*/ 304 w 304"/>
                  <a:gd name="T1" fmla="*/ 152 h 305"/>
                  <a:gd name="T2" fmla="*/ 301 w 304"/>
                  <a:gd name="T3" fmla="*/ 183 h 305"/>
                  <a:gd name="T4" fmla="*/ 292 w 304"/>
                  <a:gd name="T5" fmla="*/ 211 h 305"/>
                  <a:gd name="T6" fmla="*/ 278 w 304"/>
                  <a:gd name="T7" fmla="*/ 237 h 305"/>
                  <a:gd name="T8" fmla="*/ 259 w 304"/>
                  <a:gd name="T9" fmla="*/ 260 h 305"/>
                  <a:gd name="T10" fmla="*/ 237 w 304"/>
                  <a:gd name="T11" fmla="*/ 278 h 305"/>
                  <a:gd name="T12" fmla="*/ 211 w 304"/>
                  <a:gd name="T13" fmla="*/ 292 h 305"/>
                  <a:gd name="T14" fmla="*/ 183 w 304"/>
                  <a:gd name="T15" fmla="*/ 301 h 305"/>
                  <a:gd name="T16" fmla="*/ 152 w 304"/>
                  <a:gd name="T17" fmla="*/ 305 h 305"/>
                  <a:gd name="T18" fmla="*/ 136 w 304"/>
                  <a:gd name="T19" fmla="*/ 303 h 305"/>
                  <a:gd name="T20" fmla="*/ 106 w 304"/>
                  <a:gd name="T21" fmla="*/ 298 h 305"/>
                  <a:gd name="T22" fmla="*/ 79 w 304"/>
                  <a:gd name="T23" fmla="*/ 286 h 305"/>
                  <a:gd name="T24" fmla="*/ 54 w 304"/>
                  <a:gd name="T25" fmla="*/ 269 h 305"/>
                  <a:gd name="T26" fmla="*/ 34 w 304"/>
                  <a:gd name="T27" fmla="*/ 249 h 305"/>
                  <a:gd name="T28" fmla="*/ 18 w 304"/>
                  <a:gd name="T29" fmla="*/ 225 h 305"/>
                  <a:gd name="T30" fmla="*/ 6 w 304"/>
                  <a:gd name="T31" fmla="*/ 198 h 305"/>
                  <a:gd name="T32" fmla="*/ 0 w 304"/>
                  <a:gd name="T33" fmla="*/ 168 h 305"/>
                  <a:gd name="T34" fmla="*/ 0 w 304"/>
                  <a:gd name="T35" fmla="*/ 152 h 305"/>
                  <a:gd name="T36" fmla="*/ 2 w 304"/>
                  <a:gd name="T37" fmla="*/ 122 h 305"/>
                  <a:gd name="T38" fmla="*/ 11 w 304"/>
                  <a:gd name="T39" fmla="*/ 93 h 305"/>
                  <a:gd name="T40" fmla="*/ 26 w 304"/>
                  <a:gd name="T41" fmla="*/ 67 h 305"/>
                  <a:gd name="T42" fmla="*/ 44 w 304"/>
                  <a:gd name="T43" fmla="*/ 44 h 305"/>
                  <a:gd name="T44" fmla="*/ 67 w 304"/>
                  <a:gd name="T45" fmla="*/ 26 h 305"/>
                  <a:gd name="T46" fmla="*/ 92 w 304"/>
                  <a:gd name="T47" fmla="*/ 11 h 305"/>
                  <a:gd name="T48" fmla="*/ 121 w 304"/>
                  <a:gd name="T49" fmla="*/ 3 h 305"/>
                  <a:gd name="T50" fmla="*/ 152 w 304"/>
                  <a:gd name="T51" fmla="*/ 0 h 305"/>
                  <a:gd name="T52" fmla="*/ 167 w 304"/>
                  <a:gd name="T53" fmla="*/ 1 h 305"/>
                  <a:gd name="T54" fmla="*/ 196 w 304"/>
                  <a:gd name="T55" fmla="*/ 7 h 305"/>
                  <a:gd name="T56" fmla="*/ 223 w 304"/>
                  <a:gd name="T57" fmla="*/ 18 h 305"/>
                  <a:gd name="T58" fmla="*/ 248 w 304"/>
                  <a:gd name="T59" fmla="*/ 35 h 305"/>
                  <a:gd name="T60" fmla="*/ 269 w 304"/>
                  <a:gd name="T61" fmla="*/ 56 h 305"/>
                  <a:gd name="T62" fmla="*/ 285 w 304"/>
                  <a:gd name="T63" fmla="*/ 79 h 305"/>
                  <a:gd name="T64" fmla="*/ 297 w 304"/>
                  <a:gd name="T65" fmla="*/ 107 h 305"/>
                  <a:gd name="T66" fmla="*/ 303 w 304"/>
                  <a:gd name="T67" fmla="*/ 136 h 305"/>
                  <a:gd name="T68" fmla="*/ 304 w 304"/>
                  <a:gd name="T69" fmla="*/ 1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305">
                    <a:moveTo>
                      <a:pt x="304" y="152"/>
                    </a:moveTo>
                    <a:lnTo>
                      <a:pt x="304" y="152"/>
                    </a:lnTo>
                    <a:lnTo>
                      <a:pt x="303" y="168"/>
                    </a:lnTo>
                    <a:lnTo>
                      <a:pt x="301" y="183"/>
                    </a:lnTo>
                    <a:lnTo>
                      <a:pt x="297" y="198"/>
                    </a:lnTo>
                    <a:lnTo>
                      <a:pt x="292" y="211"/>
                    </a:lnTo>
                    <a:lnTo>
                      <a:pt x="285" y="225"/>
                    </a:lnTo>
                    <a:lnTo>
                      <a:pt x="278" y="237"/>
                    </a:lnTo>
                    <a:lnTo>
                      <a:pt x="269" y="249"/>
                    </a:lnTo>
                    <a:lnTo>
                      <a:pt x="259" y="260"/>
                    </a:lnTo>
                    <a:lnTo>
                      <a:pt x="248" y="269"/>
                    </a:lnTo>
                    <a:lnTo>
                      <a:pt x="237" y="278"/>
                    </a:lnTo>
                    <a:lnTo>
                      <a:pt x="223" y="286"/>
                    </a:lnTo>
                    <a:lnTo>
                      <a:pt x="211" y="292"/>
                    </a:lnTo>
                    <a:lnTo>
                      <a:pt x="196" y="298"/>
                    </a:lnTo>
                    <a:lnTo>
                      <a:pt x="183" y="301"/>
                    </a:lnTo>
                    <a:lnTo>
                      <a:pt x="167" y="303"/>
                    </a:lnTo>
                    <a:lnTo>
                      <a:pt x="152" y="305"/>
                    </a:lnTo>
                    <a:lnTo>
                      <a:pt x="152" y="305"/>
                    </a:lnTo>
                    <a:lnTo>
                      <a:pt x="136" y="303"/>
                    </a:lnTo>
                    <a:lnTo>
                      <a:pt x="121" y="301"/>
                    </a:lnTo>
                    <a:lnTo>
                      <a:pt x="106" y="298"/>
                    </a:lnTo>
                    <a:lnTo>
                      <a:pt x="92" y="292"/>
                    </a:lnTo>
                    <a:lnTo>
                      <a:pt x="79" y="286"/>
                    </a:lnTo>
                    <a:lnTo>
                      <a:pt x="67" y="278"/>
                    </a:lnTo>
                    <a:lnTo>
                      <a:pt x="54" y="269"/>
                    </a:lnTo>
                    <a:lnTo>
                      <a:pt x="44" y="260"/>
                    </a:lnTo>
                    <a:lnTo>
                      <a:pt x="34" y="249"/>
                    </a:lnTo>
                    <a:lnTo>
                      <a:pt x="26" y="237"/>
                    </a:lnTo>
                    <a:lnTo>
                      <a:pt x="18" y="225"/>
                    </a:lnTo>
                    <a:lnTo>
                      <a:pt x="11" y="211"/>
                    </a:lnTo>
                    <a:lnTo>
                      <a:pt x="6" y="198"/>
                    </a:lnTo>
                    <a:lnTo>
                      <a:pt x="2" y="183"/>
                    </a:lnTo>
                    <a:lnTo>
                      <a:pt x="0" y="168"/>
                    </a:lnTo>
                    <a:lnTo>
                      <a:pt x="0" y="152"/>
                    </a:lnTo>
                    <a:lnTo>
                      <a:pt x="0" y="152"/>
                    </a:lnTo>
                    <a:lnTo>
                      <a:pt x="0" y="136"/>
                    </a:lnTo>
                    <a:lnTo>
                      <a:pt x="2" y="122"/>
                    </a:lnTo>
                    <a:lnTo>
                      <a:pt x="6" y="107"/>
                    </a:lnTo>
                    <a:lnTo>
                      <a:pt x="11" y="93"/>
                    </a:lnTo>
                    <a:lnTo>
                      <a:pt x="18" y="79"/>
                    </a:lnTo>
                    <a:lnTo>
                      <a:pt x="26" y="67"/>
                    </a:lnTo>
                    <a:lnTo>
                      <a:pt x="34" y="56"/>
                    </a:lnTo>
                    <a:lnTo>
                      <a:pt x="44" y="44"/>
                    </a:lnTo>
                    <a:lnTo>
                      <a:pt x="54" y="35"/>
                    </a:lnTo>
                    <a:lnTo>
                      <a:pt x="67" y="26"/>
                    </a:lnTo>
                    <a:lnTo>
                      <a:pt x="79" y="18"/>
                    </a:lnTo>
                    <a:lnTo>
                      <a:pt x="92" y="11"/>
                    </a:lnTo>
                    <a:lnTo>
                      <a:pt x="106" y="7"/>
                    </a:lnTo>
                    <a:lnTo>
                      <a:pt x="121" y="3"/>
                    </a:lnTo>
                    <a:lnTo>
                      <a:pt x="136" y="1"/>
                    </a:lnTo>
                    <a:lnTo>
                      <a:pt x="152" y="0"/>
                    </a:lnTo>
                    <a:lnTo>
                      <a:pt x="152" y="0"/>
                    </a:lnTo>
                    <a:lnTo>
                      <a:pt x="167" y="1"/>
                    </a:lnTo>
                    <a:lnTo>
                      <a:pt x="183" y="3"/>
                    </a:lnTo>
                    <a:lnTo>
                      <a:pt x="196" y="7"/>
                    </a:lnTo>
                    <a:lnTo>
                      <a:pt x="211" y="11"/>
                    </a:lnTo>
                    <a:lnTo>
                      <a:pt x="223" y="18"/>
                    </a:lnTo>
                    <a:lnTo>
                      <a:pt x="237" y="26"/>
                    </a:lnTo>
                    <a:lnTo>
                      <a:pt x="248" y="35"/>
                    </a:lnTo>
                    <a:lnTo>
                      <a:pt x="259" y="44"/>
                    </a:lnTo>
                    <a:lnTo>
                      <a:pt x="269" y="56"/>
                    </a:lnTo>
                    <a:lnTo>
                      <a:pt x="278" y="67"/>
                    </a:lnTo>
                    <a:lnTo>
                      <a:pt x="285" y="79"/>
                    </a:lnTo>
                    <a:lnTo>
                      <a:pt x="292" y="93"/>
                    </a:lnTo>
                    <a:lnTo>
                      <a:pt x="297" y="107"/>
                    </a:lnTo>
                    <a:lnTo>
                      <a:pt x="301" y="122"/>
                    </a:lnTo>
                    <a:lnTo>
                      <a:pt x="303" y="136"/>
                    </a:lnTo>
                    <a:lnTo>
                      <a:pt x="304" y="152"/>
                    </a:lnTo>
                    <a:lnTo>
                      <a:pt x="304" y="152"/>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24"/>
              <p:cNvSpPr>
                <a:spLocks/>
              </p:cNvSpPr>
              <p:nvPr/>
            </p:nvSpPr>
            <p:spPr bwMode="auto">
              <a:xfrm>
                <a:off x="359296" y="5472374"/>
                <a:ext cx="370316" cy="1368164"/>
              </a:xfrm>
              <a:custGeom>
                <a:avLst/>
                <a:gdLst>
                  <a:gd name="T0" fmla="*/ 167 w 406"/>
                  <a:gd name="T1" fmla="*/ 0 h 1500"/>
                  <a:gd name="T2" fmla="*/ 0 w 406"/>
                  <a:gd name="T3" fmla="*/ 1500 h 1500"/>
                  <a:gd name="T4" fmla="*/ 348 w 406"/>
                  <a:gd name="T5" fmla="*/ 1500 h 1500"/>
                  <a:gd name="T6" fmla="*/ 210 w 406"/>
                  <a:gd name="T7" fmla="*/ 1384 h 1500"/>
                  <a:gd name="T8" fmla="*/ 406 w 406"/>
                  <a:gd name="T9" fmla="*/ 0 h 1500"/>
                  <a:gd name="T10" fmla="*/ 167 w 406"/>
                  <a:gd name="T11" fmla="*/ 0 h 1500"/>
                </a:gdLst>
                <a:ahLst/>
                <a:cxnLst>
                  <a:cxn ang="0">
                    <a:pos x="T0" y="T1"/>
                  </a:cxn>
                  <a:cxn ang="0">
                    <a:pos x="T2" y="T3"/>
                  </a:cxn>
                  <a:cxn ang="0">
                    <a:pos x="T4" y="T5"/>
                  </a:cxn>
                  <a:cxn ang="0">
                    <a:pos x="T6" y="T7"/>
                  </a:cxn>
                  <a:cxn ang="0">
                    <a:pos x="T8" y="T9"/>
                  </a:cxn>
                  <a:cxn ang="0">
                    <a:pos x="T10" y="T11"/>
                  </a:cxn>
                </a:cxnLst>
                <a:rect l="0" t="0" r="r" b="b"/>
                <a:pathLst>
                  <a:path w="406" h="1500">
                    <a:moveTo>
                      <a:pt x="167" y="0"/>
                    </a:moveTo>
                    <a:lnTo>
                      <a:pt x="0" y="1500"/>
                    </a:lnTo>
                    <a:lnTo>
                      <a:pt x="348" y="1500"/>
                    </a:lnTo>
                    <a:lnTo>
                      <a:pt x="210" y="1384"/>
                    </a:lnTo>
                    <a:lnTo>
                      <a:pt x="406" y="0"/>
                    </a:lnTo>
                    <a:lnTo>
                      <a:pt x="167" y="0"/>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25"/>
              <p:cNvSpPr>
                <a:spLocks/>
              </p:cNvSpPr>
              <p:nvPr/>
            </p:nvSpPr>
            <p:spPr bwMode="auto">
              <a:xfrm>
                <a:off x="806229" y="5468726"/>
                <a:ext cx="326535" cy="1371812"/>
              </a:xfrm>
              <a:custGeom>
                <a:avLst/>
                <a:gdLst>
                  <a:gd name="T0" fmla="*/ 0 w 358"/>
                  <a:gd name="T1" fmla="*/ 0 h 1504"/>
                  <a:gd name="T2" fmla="*/ 3 w 358"/>
                  <a:gd name="T3" fmla="*/ 1497 h 1504"/>
                  <a:gd name="T4" fmla="*/ 358 w 358"/>
                  <a:gd name="T5" fmla="*/ 1504 h 1504"/>
                  <a:gd name="T6" fmla="*/ 227 w 358"/>
                  <a:gd name="T7" fmla="*/ 1395 h 1504"/>
                  <a:gd name="T8" fmla="*/ 174 w 358"/>
                  <a:gd name="T9" fmla="*/ 0 h 1504"/>
                  <a:gd name="T10" fmla="*/ 0 w 358"/>
                  <a:gd name="T11" fmla="*/ 0 h 1504"/>
                </a:gdLst>
                <a:ahLst/>
                <a:cxnLst>
                  <a:cxn ang="0">
                    <a:pos x="T0" y="T1"/>
                  </a:cxn>
                  <a:cxn ang="0">
                    <a:pos x="T2" y="T3"/>
                  </a:cxn>
                  <a:cxn ang="0">
                    <a:pos x="T4" y="T5"/>
                  </a:cxn>
                  <a:cxn ang="0">
                    <a:pos x="T6" y="T7"/>
                  </a:cxn>
                  <a:cxn ang="0">
                    <a:pos x="T8" y="T9"/>
                  </a:cxn>
                  <a:cxn ang="0">
                    <a:pos x="T10" y="T11"/>
                  </a:cxn>
                </a:cxnLst>
                <a:rect l="0" t="0" r="r" b="b"/>
                <a:pathLst>
                  <a:path w="358" h="1504">
                    <a:moveTo>
                      <a:pt x="0" y="0"/>
                    </a:moveTo>
                    <a:lnTo>
                      <a:pt x="3" y="1497"/>
                    </a:lnTo>
                    <a:lnTo>
                      <a:pt x="358" y="1504"/>
                    </a:lnTo>
                    <a:lnTo>
                      <a:pt x="227" y="1395"/>
                    </a:lnTo>
                    <a:lnTo>
                      <a:pt x="174" y="0"/>
                    </a:lnTo>
                    <a:lnTo>
                      <a:pt x="0" y="0"/>
                    </a:lnTo>
                    <a:close/>
                  </a:path>
                </a:pathLst>
              </a:custGeom>
              <a:solidFill>
                <a:srgbClr val="6750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1" name="Line 26"/>
            <p:cNvSpPr>
              <a:spLocks noChangeShapeType="1"/>
            </p:cNvSpPr>
            <p:nvPr/>
          </p:nvSpPr>
          <p:spPr bwMode="auto">
            <a:xfrm flipH="1">
              <a:off x="4156387" y="2053438"/>
              <a:ext cx="44934" cy="44934"/>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grpSp>
          <p:nvGrpSpPr>
            <p:cNvPr id="22" name="组合 89"/>
            <p:cNvGrpSpPr/>
            <p:nvPr/>
          </p:nvGrpSpPr>
          <p:grpSpPr>
            <a:xfrm>
              <a:off x="3434121" y="1579140"/>
              <a:ext cx="1080069" cy="1253147"/>
              <a:chOff x="3283518" y="1054118"/>
              <a:chExt cx="1183917" cy="1373636"/>
            </a:xfrm>
          </p:grpSpPr>
          <p:sp>
            <p:nvSpPr>
              <p:cNvPr id="23" name="Line 27"/>
              <p:cNvSpPr>
                <a:spLocks noChangeShapeType="1"/>
              </p:cNvSpPr>
              <p:nvPr/>
            </p:nvSpPr>
            <p:spPr bwMode="auto">
              <a:xfrm flipH="1">
                <a:off x="3976721" y="1674352"/>
                <a:ext cx="49254" cy="49254"/>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4" name="Line 28"/>
              <p:cNvSpPr>
                <a:spLocks noChangeShapeType="1"/>
              </p:cNvSpPr>
              <p:nvPr/>
            </p:nvSpPr>
            <p:spPr bwMode="auto">
              <a:xfrm flipH="1">
                <a:off x="3878213" y="1774684"/>
                <a:ext cx="49254" cy="49254"/>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5" name="Line 29"/>
              <p:cNvSpPr>
                <a:spLocks noChangeShapeType="1"/>
              </p:cNvSpPr>
              <p:nvPr/>
            </p:nvSpPr>
            <p:spPr bwMode="auto">
              <a:xfrm flipH="1">
                <a:off x="3777881" y="1875016"/>
                <a:ext cx="51078" cy="49254"/>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6" name="Line 30"/>
              <p:cNvSpPr>
                <a:spLocks noChangeShapeType="1"/>
              </p:cNvSpPr>
              <p:nvPr/>
            </p:nvSpPr>
            <p:spPr bwMode="auto">
              <a:xfrm flipH="1">
                <a:off x="3679373" y="1975348"/>
                <a:ext cx="51078" cy="5107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7" name="Line 31"/>
              <p:cNvSpPr>
                <a:spLocks noChangeShapeType="1"/>
              </p:cNvSpPr>
              <p:nvPr/>
            </p:nvSpPr>
            <p:spPr bwMode="auto">
              <a:xfrm flipH="1">
                <a:off x="3580865" y="2075680"/>
                <a:ext cx="49254" cy="5107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8" name="Line 32"/>
              <p:cNvSpPr>
                <a:spLocks noChangeShapeType="1"/>
              </p:cNvSpPr>
              <p:nvPr/>
            </p:nvSpPr>
            <p:spPr bwMode="auto">
              <a:xfrm flipH="1">
                <a:off x="3482358" y="2176012"/>
                <a:ext cx="49254" cy="5107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29" name="Line 33"/>
              <p:cNvSpPr>
                <a:spLocks noChangeShapeType="1"/>
              </p:cNvSpPr>
              <p:nvPr/>
            </p:nvSpPr>
            <p:spPr bwMode="auto">
              <a:xfrm flipH="1">
                <a:off x="3383850" y="2276344"/>
                <a:ext cx="47430" cy="5107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0" name="Line 34"/>
              <p:cNvSpPr>
                <a:spLocks noChangeShapeType="1"/>
              </p:cNvSpPr>
              <p:nvPr/>
            </p:nvSpPr>
            <p:spPr bwMode="auto">
              <a:xfrm flipH="1">
                <a:off x="3283518" y="2376676"/>
                <a:ext cx="49254" cy="5107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1" name="Freeform 67"/>
              <p:cNvSpPr>
                <a:spLocks/>
              </p:cNvSpPr>
              <p:nvPr/>
            </p:nvSpPr>
            <p:spPr bwMode="auto">
              <a:xfrm>
                <a:off x="3830783" y="1054118"/>
                <a:ext cx="636652" cy="634828"/>
              </a:xfrm>
              <a:custGeom>
                <a:avLst/>
                <a:gdLst>
                  <a:gd name="T0" fmla="*/ 690 w 698"/>
                  <a:gd name="T1" fmla="*/ 279 h 697"/>
                  <a:gd name="T2" fmla="*/ 697 w 698"/>
                  <a:gd name="T3" fmla="*/ 331 h 697"/>
                  <a:gd name="T4" fmla="*/ 696 w 698"/>
                  <a:gd name="T5" fmla="*/ 382 h 697"/>
                  <a:gd name="T6" fmla="*/ 688 w 698"/>
                  <a:gd name="T7" fmla="*/ 432 h 697"/>
                  <a:gd name="T8" fmla="*/ 672 w 698"/>
                  <a:gd name="T9" fmla="*/ 481 h 697"/>
                  <a:gd name="T10" fmla="*/ 649 w 698"/>
                  <a:gd name="T11" fmla="*/ 525 h 697"/>
                  <a:gd name="T12" fmla="*/ 621 w 698"/>
                  <a:gd name="T13" fmla="*/ 566 h 697"/>
                  <a:gd name="T14" fmla="*/ 587 w 698"/>
                  <a:gd name="T15" fmla="*/ 604 h 697"/>
                  <a:gd name="T16" fmla="*/ 547 w 698"/>
                  <a:gd name="T17" fmla="*/ 635 h 697"/>
                  <a:gd name="T18" fmla="*/ 503 w 698"/>
                  <a:gd name="T19" fmla="*/ 662 h 697"/>
                  <a:gd name="T20" fmla="*/ 454 w 698"/>
                  <a:gd name="T21" fmla="*/ 681 h 697"/>
                  <a:gd name="T22" fmla="*/ 419 w 698"/>
                  <a:gd name="T23" fmla="*/ 690 h 697"/>
                  <a:gd name="T24" fmla="*/ 366 w 698"/>
                  <a:gd name="T25" fmla="*/ 697 h 697"/>
                  <a:gd name="T26" fmla="*/ 315 w 698"/>
                  <a:gd name="T27" fmla="*/ 696 h 697"/>
                  <a:gd name="T28" fmla="*/ 265 w 698"/>
                  <a:gd name="T29" fmla="*/ 687 h 697"/>
                  <a:gd name="T30" fmla="*/ 217 w 698"/>
                  <a:gd name="T31" fmla="*/ 671 h 697"/>
                  <a:gd name="T32" fmla="*/ 172 w 698"/>
                  <a:gd name="T33" fmla="*/ 649 h 697"/>
                  <a:gd name="T34" fmla="*/ 131 w 698"/>
                  <a:gd name="T35" fmla="*/ 621 h 697"/>
                  <a:gd name="T36" fmla="*/ 94 w 698"/>
                  <a:gd name="T37" fmla="*/ 587 h 697"/>
                  <a:gd name="T38" fmla="*/ 62 w 698"/>
                  <a:gd name="T39" fmla="*/ 547 h 697"/>
                  <a:gd name="T40" fmla="*/ 37 w 698"/>
                  <a:gd name="T41" fmla="*/ 502 h 697"/>
                  <a:gd name="T42" fmla="*/ 16 w 698"/>
                  <a:gd name="T43" fmla="*/ 454 h 697"/>
                  <a:gd name="T44" fmla="*/ 7 w 698"/>
                  <a:gd name="T45" fmla="*/ 418 h 697"/>
                  <a:gd name="T46" fmla="*/ 2 w 698"/>
                  <a:gd name="T47" fmla="*/ 366 h 697"/>
                  <a:gd name="T48" fmla="*/ 3 w 698"/>
                  <a:gd name="T49" fmla="*/ 315 h 697"/>
                  <a:gd name="T50" fmla="*/ 11 w 698"/>
                  <a:gd name="T51" fmla="*/ 265 h 697"/>
                  <a:gd name="T52" fmla="*/ 27 w 698"/>
                  <a:gd name="T53" fmla="*/ 216 h 697"/>
                  <a:gd name="T54" fmla="*/ 49 w 698"/>
                  <a:gd name="T55" fmla="*/ 172 h 697"/>
                  <a:gd name="T56" fmla="*/ 78 w 698"/>
                  <a:gd name="T57" fmla="*/ 131 h 697"/>
                  <a:gd name="T58" fmla="*/ 112 w 698"/>
                  <a:gd name="T59" fmla="*/ 93 h 697"/>
                  <a:gd name="T60" fmla="*/ 152 w 698"/>
                  <a:gd name="T61" fmla="*/ 61 h 697"/>
                  <a:gd name="T62" fmla="*/ 196 w 698"/>
                  <a:gd name="T63" fmla="*/ 35 h 697"/>
                  <a:gd name="T64" fmla="*/ 245 w 698"/>
                  <a:gd name="T65" fmla="*/ 16 h 697"/>
                  <a:gd name="T66" fmla="*/ 279 w 698"/>
                  <a:gd name="T67" fmla="*/ 7 h 697"/>
                  <a:gd name="T68" fmla="*/ 331 w 698"/>
                  <a:gd name="T69" fmla="*/ 0 h 697"/>
                  <a:gd name="T70" fmla="*/ 383 w 698"/>
                  <a:gd name="T71" fmla="*/ 1 h 697"/>
                  <a:gd name="T72" fmla="*/ 433 w 698"/>
                  <a:gd name="T73" fmla="*/ 10 h 697"/>
                  <a:gd name="T74" fmla="*/ 481 w 698"/>
                  <a:gd name="T75" fmla="*/ 26 h 697"/>
                  <a:gd name="T76" fmla="*/ 526 w 698"/>
                  <a:gd name="T77" fmla="*/ 48 h 697"/>
                  <a:gd name="T78" fmla="*/ 568 w 698"/>
                  <a:gd name="T79" fmla="*/ 76 h 697"/>
                  <a:gd name="T80" fmla="*/ 604 w 698"/>
                  <a:gd name="T81" fmla="*/ 110 h 697"/>
                  <a:gd name="T82" fmla="*/ 636 w 698"/>
                  <a:gd name="T83" fmla="*/ 150 h 697"/>
                  <a:gd name="T84" fmla="*/ 662 w 698"/>
                  <a:gd name="T85" fmla="*/ 194 h 697"/>
                  <a:gd name="T86" fmla="*/ 681 w 698"/>
                  <a:gd name="T87" fmla="*/ 24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697">
                    <a:moveTo>
                      <a:pt x="687" y="261"/>
                    </a:moveTo>
                    <a:lnTo>
                      <a:pt x="687" y="261"/>
                    </a:lnTo>
                    <a:lnTo>
                      <a:pt x="690" y="279"/>
                    </a:lnTo>
                    <a:lnTo>
                      <a:pt x="694" y="296"/>
                    </a:lnTo>
                    <a:lnTo>
                      <a:pt x="696" y="314"/>
                    </a:lnTo>
                    <a:lnTo>
                      <a:pt x="697" y="331"/>
                    </a:lnTo>
                    <a:lnTo>
                      <a:pt x="698" y="348"/>
                    </a:lnTo>
                    <a:lnTo>
                      <a:pt x="697" y="365"/>
                    </a:lnTo>
                    <a:lnTo>
                      <a:pt x="696" y="382"/>
                    </a:lnTo>
                    <a:lnTo>
                      <a:pt x="694" y="399"/>
                    </a:lnTo>
                    <a:lnTo>
                      <a:pt x="691" y="416"/>
                    </a:lnTo>
                    <a:lnTo>
                      <a:pt x="688" y="432"/>
                    </a:lnTo>
                    <a:lnTo>
                      <a:pt x="683" y="449"/>
                    </a:lnTo>
                    <a:lnTo>
                      <a:pt x="678" y="465"/>
                    </a:lnTo>
                    <a:lnTo>
                      <a:pt x="672" y="481"/>
                    </a:lnTo>
                    <a:lnTo>
                      <a:pt x="665" y="496"/>
                    </a:lnTo>
                    <a:lnTo>
                      <a:pt x="657" y="510"/>
                    </a:lnTo>
                    <a:lnTo>
                      <a:pt x="649" y="525"/>
                    </a:lnTo>
                    <a:lnTo>
                      <a:pt x="640" y="540"/>
                    </a:lnTo>
                    <a:lnTo>
                      <a:pt x="631" y="554"/>
                    </a:lnTo>
                    <a:lnTo>
                      <a:pt x="621" y="566"/>
                    </a:lnTo>
                    <a:lnTo>
                      <a:pt x="611" y="580"/>
                    </a:lnTo>
                    <a:lnTo>
                      <a:pt x="599" y="592"/>
                    </a:lnTo>
                    <a:lnTo>
                      <a:pt x="587" y="604"/>
                    </a:lnTo>
                    <a:lnTo>
                      <a:pt x="574" y="615"/>
                    </a:lnTo>
                    <a:lnTo>
                      <a:pt x="561" y="625"/>
                    </a:lnTo>
                    <a:lnTo>
                      <a:pt x="547" y="635"/>
                    </a:lnTo>
                    <a:lnTo>
                      <a:pt x="533" y="645"/>
                    </a:lnTo>
                    <a:lnTo>
                      <a:pt x="519" y="654"/>
                    </a:lnTo>
                    <a:lnTo>
                      <a:pt x="503" y="662"/>
                    </a:lnTo>
                    <a:lnTo>
                      <a:pt x="487" y="668"/>
                    </a:lnTo>
                    <a:lnTo>
                      <a:pt x="471" y="675"/>
                    </a:lnTo>
                    <a:lnTo>
                      <a:pt x="454" y="681"/>
                    </a:lnTo>
                    <a:lnTo>
                      <a:pt x="437" y="685"/>
                    </a:lnTo>
                    <a:lnTo>
                      <a:pt x="437" y="685"/>
                    </a:lnTo>
                    <a:lnTo>
                      <a:pt x="419" y="690"/>
                    </a:lnTo>
                    <a:lnTo>
                      <a:pt x="402" y="693"/>
                    </a:lnTo>
                    <a:lnTo>
                      <a:pt x="385" y="696"/>
                    </a:lnTo>
                    <a:lnTo>
                      <a:pt x="366" y="697"/>
                    </a:lnTo>
                    <a:lnTo>
                      <a:pt x="349" y="697"/>
                    </a:lnTo>
                    <a:lnTo>
                      <a:pt x="332" y="697"/>
                    </a:lnTo>
                    <a:lnTo>
                      <a:pt x="315" y="696"/>
                    </a:lnTo>
                    <a:lnTo>
                      <a:pt x="298" y="693"/>
                    </a:lnTo>
                    <a:lnTo>
                      <a:pt x="281" y="690"/>
                    </a:lnTo>
                    <a:lnTo>
                      <a:pt x="265" y="687"/>
                    </a:lnTo>
                    <a:lnTo>
                      <a:pt x="249" y="682"/>
                    </a:lnTo>
                    <a:lnTo>
                      <a:pt x="233" y="677"/>
                    </a:lnTo>
                    <a:lnTo>
                      <a:pt x="217" y="671"/>
                    </a:lnTo>
                    <a:lnTo>
                      <a:pt x="202" y="664"/>
                    </a:lnTo>
                    <a:lnTo>
                      <a:pt x="187" y="657"/>
                    </a:lnTo>
                    <a:lnTo>
                      <a:pt x="172" y="649"/>
                    </a:lnTo>
                    <a:lnTo>
                      <a:pt x="158" y="640"/>
                    </a:lnTo>
                    <a:lnTo>
                      <a:pt x="145" y="631"/>
                    </a:lnTo>
                    <a:lnTo>
                      <a:pt x="131" y="621"/>
                    </a:lnTo>
                    <a:lnTo>
                      <a:pt x="119" y="609"/>
                    </a:lnTo>
                    <a:lnTo>
                      <a:pt x="106" y="598"/>
                    </a:lnTo>
                    <a:lnTo>
                      <a:pt x="94" y="587"/>
                    </a:lnTo>
                    <a:lnTo>
                      <a:pt x="83" y="574"/>
                    </a:lnTo>
                    <a:lnTo>
                      <a:pt x="72" y="560"/>
                    </a:lnTo>
                    <a:lnTo>
                      <a:pt x="62" y="547"/>
                    </a:lnTo>
                    <a:lnTo>
                      <a:pt x="53" y="532"/>
                    </a:lnTo>
                    <a:lnTo>
                      <a:pt x="45" y="517"/>
                    </a:lnTo>
                    <a:lnTo>
                      <a:pt x="37" y="502"/>
                    </a:lnTo>
                    <a:lnTo>
                      <a:pt x="29" y="487"/>
                    </a:lnTo>
                    <a:lnTo>
                      <a:pt x="22" y="469"/>
                    </a:lnTo>
                    <a:lnTo>
                      <a:pt x="16" y="454"/>
                    </a:lnTo>
                    <a:lnTo>
                      <a:pt x="12" y="435"/>
                    </a:lnTo>
                    <a:lnTo>
                      <a:pt x="12" y="435"/>
                    </a:lnTo>
                    <a:lnTo>
                      <a:pt x="7" y="418"/>
                    </a:lnTo>
                    <a:lnTo>
                      <a:pt x="5" y="401"/>
                    </a:lnTo>
                    <a:lnTo>
                      <a:pt x="3" y="383"/>
                    </a:lnTo>
                    <a:lnTo>
                      <a:pt x="2" y="366"/>
                    </a:lnTo>
                    <a:lnTo>
                      <a:pt x="0" y="349"/>
                    </a:lnTo>
                    <a:lnTo>
                      <a:pt x="0" y="332"/>
                    </a:lnTo>
                    <a:lnTo>
                      <a:pt x="3" y="315"/>
                    </a:lnTo>
                    <a:lnTo>
                      <a:pt x="4" y="298"/>
                    </a:lnTo>
                    <a:lnTo>
                      <a:pt x="7" y="281"/>
                    </a:lnTo>
                    <a:lnTo>
                      <a:pt x="11" y="265"/>
                    </a:lnTo>
                    <a:lnTo>
                      <a:pt x="15" y="248"/>
                    </a:lnTo>
                    <a:lnTo>
                      <a:pt x="21" y="232"/>
                    </a:lnTo>
                    <a:lnTo>
                      <a:pt x="27" y="216"/>
                    </a:lnTo>
                    <a:lnTo>
                      <a:pt x="33" y="201"/>
                    </a:lnTo>
                    <a:lnTo>
                      <a:pt x="40" y="186"/>
                    </a:lnTo>
                    <a:lnTo>
                      <a:pt x="49" y="172"/>
                    </a:lnTo>
                    <a:lnTo>
                      <a:pt x="57" y="157"/>
                    </a:lnTo>
                    <a:lnTo>
                      <a:pt x="67" y="143"/>
                    </a:lnTo>
                    <a:lnTo>
                      <a:pt x="78" y="131"/>
                    </a:lnTo>
                    <a:lnTo>
                      <a:pt x="88" y="117"/>
                    </a:lnTo>
                    <a:lnTo>
                      <a:pt x="99" y="105"/>
                    </a:lnTo>
                    <a:lnTo>
                      <a:pt x="112" y="93"/>
                    </a:lnTo>
                    <a:lnTo>
                      <a:pt x="124" y="82"/>
                    </a:lnTo>
                    <a:lnTo>
                      <a:pt x="137" y="72"/>
                    </a:lnTo>
                    <a:lnTo>
                      <a:pt x="152" y="61"/>
                    </a:lnTo>
                    <a:lnTo>
                      <a:pt x="165" y="52"/>
                    </a:lnTo>
                    <a:lnTo>
                      <a:pt x="180" y="43"/>
                    </a:lnTo>
                    <a:lnTo>
                      <a:pt x="196" y="35"/>
                    </a:lnTo>
                    <a:lnTo>
                      <a:pt x="212" y="28"/>
                    </a:lnTo>
                    <a:lnTo>
                      <a:pt x="228" y="22"/>
                    </a:lnTo>
                    <a:lnTo>
                      <a:pt x="245" y="16"/>
                    </a:lnTo>
                    <a:lnTo>
                      <a:pt x="262" y="11"/>
                    </a:lnTo>
                    <a:lnTo>
                      <a:pt x="262" y="11"/>
                    </a:lnTo>
                    <a:lnTo>
                      <a:pt x="279" y="7"/>
                    </a:lnTo>
                    <a:lnTo>
                      <a:pt x="297" y="3"/>
                    </a:lnTo>
                    <a:lnTo>
                      <a:pt x="314" y="1"/>
                    </a:lnTo>
                    <a:lnTo>
                      <a:pt x="331" y="0"/>
                    </a:lnTo>
                    <a:lnTo>
                      <a:pt x="349" y="0"/>
                    </a:lnTo>
                    <a:lnTo>
                      <a:pt x="366" y="0"/>
                    </a:lnTo>
                    <a:lnTo>
                      <a:pt x="383" y="1"/>
                    </a:lnTo>
                    <a:lnTo>
                      <a:pt x="400" y="3"/>
                    </a:lnTo>
                    <a:lnTo>
                      <a:pt x="416" y="7"/>
                    </a:lnTo>
                    <a:lnTo>
                      <a:pt x="433" y="10"/>
                    </a:lnTo>
                    <a:lnTo>
                      <a:pt x="449" y="15"/>
                    </a:lnTo>
                    <a:lnTo>
                      <a:pt x="465" y="19"/>
                    </a:lnTo>
                    <a:lnTo>
                      <a:pt x="481" y="26"/>
                    </a:lnTo>
                    <a:lnTo>
                      <a:pt x="496" y="32"/>
                    </a:lnTo>
                    <a:lnTo>
                      <a:pt x="512" y="40"/>
                    </a:lnTo>
                    <a:lnTo>
                      <a:pt x="526" y="48"/>
                    </a:lnTo>
                    <a:lnTo>
                      <a:pt x="540" y="57"/>
                    </a:lnTo>
                    <a:lnTo>
                      <a:pt x="554" y="66"/>
                    </a:lnTo>
                    <a:lnTo>
                      <a:pt x="568" y="76"/>
                    </a:lnTo>
                    <a:lnTo>
                      <a:pt x="580" y="88"/>
                    </a:lnTo>
                    <a:lnTo>
                      <a:pt x="593" y="99"/>
                    </a:lnTo>
                    <a:lnTo>
                      <a:pt x="604" y="110"/>
                    </a:lnTo>
                    <a:lnTo>
                      <a:pt x="615" y="123"/>
                    </a:lnTo>
                    <a:lnTo>
                      <a:pt x="627" y="136"/>
                    </a:lnTo>
                    <a:lnTo>
                      <a:pt x="636" y="150"/>
                    </a:lnTo>
                    <a:lnTo>
                      <a:pt x="646" y="165"/>
                    </a:lnTo>
                    <a:lnTo>
                      <a:pt x="654" y="180"/>
                    </a:lnTo>
                    <a:lnTo>
                      <a:pt x="662" y="194"/>
                    </a:lnTo>
                    <a:lnTo>
                      <a:pt x="670" y="210"/>
                    </a:lnTo>
                    <a:lnTo>
                      <a:pt x="676" y="227"/>
                    </a:lnTo>
                    <a:lnTo>
                      <a:pt x="681" y="243"/>
                    </a:lnTo>
                    <a:lnTo>
                      <a:pt x="687" y="261"/>
                    </a:lnTo>
                    <a:lnTo>
                      <a:pt x="687" y="261"/>
                    </a:lnTo>
                    <a:close/>
                  </a:path>
                </a:pathLst>
              </a:custGeom>
              <a:solidFill>
                <a:srgbClr val="4E8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endParaRPr lang="zh-CN" altLang="en-US" dirty="0">
                  <a:solidFill>
                    <a:prstClr val="black"/>
                  </a:solidFill>
                </a:endParaRPr>
              </a:p>
            </p:txBody>
          </p:sp>
        </p:grpSp>
        <p:grpSp>
          <p:nvGrpSpPr>
            <p:cNvPr id="32" name="组合 90"/>
            <p:cNvGrpSpPr/>
            <p:nvPr/>
          </p:nvGrpSpPr>
          <p:grpSpPr>
            <a:xfrm>
              <a:off x="3450762" y="2176589"/>
              <a:ext cx="1579331" cy="968569"/>
              <a:chOff x="3301760" y="1709012"/>
              <a:chExt cx="1731183" cy="1061696"/>
            </a:xfrm>
          </p:grpSpPr>
          <p:sp>
            <p:nvSpPr>
              <p:cNvPr id="33" name="Line 37"/>
              <p:cNvSpPr>
                <a:spLocks noChangeShapeType="1"/>
              </p:cNvSpPr>
              <p:nvPr/>
            </p:nvSpPr>
            <p:spPr bwMode="auto">
              <a:xfrm flipH="1">
                <a:off x="4573240" y="2219793"/>
                <a:ext cx="65672"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4" name="Line 38"/>
              <p:cNvSpPr>
                <a:spLocks noChangeShapeType="1"/>
              </p:cNvSpPr>
              <p:nvPr/>
            </p:nvSpPr>
            <p:spPr bwMode="auto">
              <a:xfrm flipH="1">
                <a:off x="4443721" y="2274520"/>
                <a:ext cx="63848" cy="25539"/>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5" name="Line 39"/>
              <p:cNvSpPr>
                <a:spLocks noChangeShapeType="1"/>
              </p:cNvSpPr>
              <p:nvPr/>
            </p:nvSpPr>
            <p:spPr bwMode="auto">
              <a:xfrm flipH="1">
                <a:off x="4314201" y="2327422"/>
                <a:ext cx="63848"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6" name="Line 40"/>
              <p:cNvSpPr>
                <a:spLocks noChangeShapeType="1"/>
              </p:cNvSpPr>
              <p:nvPr/>
            </p:nvSpPr>
            <p:spPr bwMode="auto">
              <a:xfrm flipH="1">
                <a:off x="4182857" y="2382149"/>
                <a:ext cx="65672" cy="25539"/>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7" name="Line 41"/>
              <p:cNvSpPr>
                <a:spLocks noChangeShapeType="1"/>
              </p:cNvSpPr>
              <p:nvPr/>
            </p:nvSpPr>
            <p:spPr bwMode="auto">
              <a:xfrm flipH="1">
                <a:off x="4051514" y="2435051"/>
                <a:ext cx="65672"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8" name="Line 42"/>
              <p:cNvSpPr>
                <a:spLocks noChangeShapeType="1"/>
              </p:cNvSpPr>
              <p:nvPr/>
            </p:nvSpPr>
            <p:spPr bwMode="auto">
              <a:xfrm flipH="1">
                <a:off x="3921994" y="2489778"/>
                <a:ext cx="65672" cy="25539"/>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39" name="Line 43"/>
              <p:cNvSpPr>
                <a:spLocks noChangeShapeType="1"/>
              </p:cNvSpPr>
              <p:nvPr/>
            </p:nvSpPr>
            <p:spPr bwMode="auto">
              <a:xfrm flipH="1">
                <a:off x="3792475" y="2542680"/>
                <a:ext cx="63848"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0" name="Line 44"/>
              <p:cNvSpPr>
                <a:spLocks noChangeShapeType="1"/>
              </p:cNvSpPr>
              <p:nvPr/>
            </p:nvSpPr>
            <p:spPr bwMode="auto">
              <a:xfrm flipH="1">
                <a:off x="3661131" y="2597407"/>
                <a:ext cx="65672" cy="25539"/>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1" name="Line 45"/>
              <p:cNvSpPr>
                <a:spLocks noChangeShapeType="1"/>
              </p:cNvSpPr>
              <p:nvPr/>
            </p:nvSpPr>
            <p:spPr bwMode="auto">
              <a:xfrm flipH="1">
                <a:off x="3529787" y="2650309"/>
                <a:ext cx="65672"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2" name="Line 46"/>
              <p:cNvSpPr>
                <a:spLocks noChangeShapeType="1"/>
              </p:cNvSpPr>
              <p:nvPr/>
            </p:nvSpPr>
            <p:spPr bwMode="auto">
              <a:xfrm flipH="1">
                <a:off x="3400268" y="2703211"/>
                <a:ext cx="65672" cy="2736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3" name="Line 47"/>
              <p:cNvSpPr>
                <a:spLocks noChangeShapeType="1"/>
              </p:cNvSpPr>
              <p:nvPr/>
            </p:nvSpPr>
            <p:spPr bwMode="auto">
              <a:xfrm flipH="1">
                <a:off x="3301760" y="2757938"/>
                <a:ext cx="34660" cy="12770"/>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4" name="Freeform 68"/>
              <p:cNvSpPr>
                <a:spLocks/>
              </p:cNvSpPr>
              <p:nvPr/>
            </p:nvSpPr>
            <p:spPr bwMode="auto">
              <a:xfrm>
                <a:off x="4398115" y="1709012"/>
                <a:ext cx="634828" cy="634828"/>
              </a:xfrm>
              <a:custGeom>
                <a:avLst/>
                <a:gdLst>
                  <a:gd name="T0" fmla="*/ 690 w 697"/>
                  <a:gd name="T1" fmla="*/ 279 h 697"/>
                  <a:gd name="T2" fmla="*/ 697 w 697"/>
                  <a:gd name="T3" fmla="*/ 331 h 697"/>
                  <a:gd name="T4" fmla="*/ 696 w 697"/>
                  <a:gd name="T5" fmla="*/ 382 h 697"/>
                  <a:gd name="T6" fmla="*/ 687 w 697"/>
                  <a:gd name="T7" fmla="*/ 432 h 697"/>
                  <a:gd name="T8" fmla="*/ 672 w 697"/>
                  <a:gd name="T9" fmla="*/ 480 h 697"/>
                  <a:gd name="T10" fmla="*/ 649 w 697"/>
                  <a:gd name="T11" fmla="*/ 526 h 697"/>
                  <a:gd name="T12" fmla="*/ 621 w 697"/>
                  <a:gd name="T13" fmla="*/ 566 h 697"/>
                  <a:gd name="T14" fmla="*/ 587 w 697"/>
                  <a:gd name="T15" fmla="*/ 604 h 697"/>
                  <a:gd name="T16" fmla="*/ 547 w 697"/>
                  <a:gd name="T17" fmla="*/ 636 h 697"/>
                  <a:gd name="T18" fmla="*/ 502 w 697"/>
                  <a:gd name="T19" fmla="*/ 662 h 697"/>
                  <a:gd name="T20" fmla="*/ 454 w 697"/>
                  <a:gd name="T21" fmla="*/ 681 h 697"/>
                  <a:gd name="T22" fmla="*/ 418 w 697"/>
                  <a:gd name="T23" fmla="*/ 690 h 697"/>
                  <a:gd name="T24" fmla="*/ 366 w 697"/>
                  <a:gd name="T25" fmla="*/ 697 h 697"/>
                  <a:gd name="T26" fmla="*/ 315 w 697"/>
                  <a:gd name="T27" fmla="*/ 696 h 697"/>
                  <a:gd name="T28" fmla="*/ 265 w 697"/>
                  <a:gd name="T29" fmla="*/ 687 h 697"/>
                  <a:gd name="T30" fmla="*/ 217 w 697"/>
                  <a:gd name="T31" fmla="*/ 671 h 697"/>
                  <a:gd name="T32" fmla="*/ 172 w 697"/>
                  <a:gd name="T33" fmla="*/ 649 h 697"/>
                  <a:gd name="T34" fmla="*/ 131 w 697"/>
                  <a:gd name="T35" fmla="*/ 621 h 697"/>
                  <a:gd name="T36" fmla="*/ 93 w 697"/>
                  <a:gd name="T37" fmla="*/ 587 h 697"/>
                  <a:gd name="T38" fmla="*/ 61 w 697"/>
                  <a:gd name="T39" fmla="*/ 547 h 697"/>
                  <a:gd name="T40" fmla="*/ 35 w 697"/>
                  <a:gd name="T41" fmla="*/ 503 h 697"/>
                  <a:gd name="T42" fmla="*/ 16 w 697"/>
                  <a:gd name="T43" fmla="*/ 454 h 697"/>
                  <a:gd name="T44" fmla="*/ 7 w 697"/>
                  <a:gd name="T45" fmla="*/ 419 h 697"/>
                  <a:gd name="T46" fmla="*/ 0 w 697"/>
                  <a:gd name="T47" fmla="*/ 366 h 697"/>
                  <a:gd name="T48" fmla="*/ 1 w 697"/>
                  <a:gd name="T49" fmla="*/ 315 h 697"/>
                  <a:gd name="T50" fmla="*/ 10 w 697"/>
                  <a:gd name="T51" fmla="*/ 265 h 697"/>
                  <a:gd name="T52" fmla="*/ 26 w 697"/>
                  <a:gd name="T53" fmla="*/ 216 h 697"/>
                  <a:gd name="T54" fmla="*/ 48 w 697"/>
                  <a:gd name="T55" fmla="*/ 172 h 697"/>
                  <a:gd name="T56" fmla="*/ 76 w 697"/>
                  <a:gd name="T57" fmla="*/ 131 h 697"/>
                  <a:gd name="T58" fmla="*/ 112 w 697"/>
                  <a:gd name="T59" fmla="*/ 94 h 697"/>
                  <a:gd name="T60" fmla="*/ 150 w 697"/>
                  <a:gd name="T61" fmla="*/ 62 h 697"/>
                  <a:gd name="T62" fmla="*/ 194 w 697"/>
                  <a:gd name="T63" fmla="*/ 36 h 697"/>
                  <a:gd name="T64" fmla="*/ 244 w 697"/>
                  <a:gd name="T65" fmla="*/ 16 h 697"/>
                  <a:gd name="T66" fmla="*/ 279 w 697"/>
                  <a:gd name="T67" fmla="*/ 7 h 697"/>
                  <a:gd name="T68" fmla="*/ 331 w 697"/>
                  <a:gd name="T69" fmla="*/ 0 h 697"/>
                  <a:gd name="T70" fmla="*/ 383 w 697"/>
                  <a:gd name="T71" fmla="*/ 2 h 697"/>
                  <a:gd name="T72" fmla="*/ 433 w 697"/>
                  <a:gd name="T73" fmla="*/ 11 h 697"/>
                  <a:gd name="T74" fmla="*/ 481 w 697"/>
                  <a:gd name="T75" fmla="*/ 27 h 697"/>
                  <a:gd name="T76" fmla="*/ 525 w 697"/>
                  <a:gd name="T77" fmla="*/ 48 h 697"/>
                  <a:gd name="T78" fmla="*/ 567 w 697"/>
                  <a:gd name="T79" fmla="*/ 77 h 697"/>
                  <a:gd name="T80" fmla="*/ 604 w 697"/>
                  <a:gd name="T81" fmla="*/ 111 h 697"/>
                  <a:gd name="T82" fmla="*/ 635 w 697"/>
                  <a:gd name="T83" fmla="*/ 150 h 697"/>
                  <a:gd name="T84" fmla="*/ 662 w 697"/>
                  <a:gd name="T85" fmla="*/ 195 h 697"/>
                  <a:gd name="T86" fmla="*/ 681 w 697"/>
                  <a:gd name="T87" fmla="*/ 24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7" h="697">
                    <a:moveTo>
                      <a:pt x="687" y="262"/>
                    </a:moveTo>
                    <a:lnTo>
                      <a:pt x="687" y="262"/>
                    </a:lnTo>
                    <a:lnTo>
                      <a:pt x="690" y="279"/>
                    </a:lnTo>
                    <a:lnTo>
                      <a:pt x="693" y="296"/>
                    </a:lnTo>
                    <a:lnTo>
                      <a:pt x="696" y="314"/>
                    </a:lnTo>
                    <a:lnTo>
                      <a:pt x="697" y="331"/>
                    </a:lnTo>
                    <a:lnTo>
                      <a:pt x="697" y="348"/>
                    </a:lnTo>
                    <a:lnTo>
                      <a:pt x="697" y="365"/>
                    </a:lnTo>
                    <a:lnTo>
                      <a:pt x="696" y="382"/>
                    </a:lnTo>
                    <a:lnTo>
                      <a:pt x="693" y="399"/>
                    </a:lnTo>
                    <a:lnTo>
                      <a:pt x="691" y="416"/>
                    </a:lnTo>
                    <a:lnTo>
                      <a:pt x="687" y="432"/>
                    </a:lnTo>
                    <a:lnTo>
                      <a:pt x="682" y="449"/>
                    </a:lnTo>
                    <a:lnTo>
                      <a:pt x="678" y="465"/>
                    </a:lnTo>
                    <a:lnTo>
                      <a:pt x="672" y="480"/>
                    </a:lnTo>
                    <a:lnTo>
                      <a:pt x="665" y="496"/>
                    </a:lnTo>
                    <a:lnTo>
                      <a:pt x="657" y="511"/>
                    </a:lnTo>
                    <a:lnTo>
                      <a:pt x="649" y="526"/>
                    </a:lnTo>
                    <a:lnTo>
                      <a:pt x="640" y="540"/>
                    </a:lnTo>
                    <a:lnTo>
                      <a:pt x="631" y="554"/>
                    </a:lnTo>
                    <a:lnTo>
                      <a:pt x="621" y="566"/>
                    </a:lnTo>
                    <a:lnTo>
                      <a:pt x="609" y="580"/>
                    </a:lnTo>
                    <a:lnTo>
                      <a:pt x="598" y="593"/>
                    </a:lnTo>
                    <a:lnTo>
                      <a:pt x="587" y="604"/>
                    </a:lnTo>
                    <a:lnTo>
                      <a:pt x="574" y="615"/>
                    </a:lnTo>
                    <a:lnTo>
                      <a:pt x="560" y="626"/>
                    </a:lnTo>
                    <a:lnTo>
                      <a:pt x="547" y="636"/>
                    </a:lnTo>
                    <a:lnTo>
                      <a:pt x="532" y="645"/>
                    </a:lnTo>
                    <a:lnTo>
                      <a:pt x="517" y="654"/>
                    </a:lnTo>
                    <a:lnTo>
                      <a:pt x="502" y="662"/>
                    </a:lnTo>
                    <a:lnTo>
                      <a:pt x="487" y="669"/>
                    </a:lnTo>
                    <a:lnTo>
                      <a:pt x="470" y="676"/>
                    </a:lnTo>
                    <a:lnTo>
                      <a:pt x="454" y="681"/>
                    </a:lnTo>
                    <a:lnTo>
                      <a:pt x="437" y="686"/>
                    </a:lnTo>
                    <a:lnTo>
                      <a:pt x="437" y="686"/>
                    </a:lnTo>
                    <a:lnTo>
                      <a:pt x="418" y="690"/>
                    </a:lnTo>
                    <a:lnTo>
                      <a:pt x="401" y="694"/>
                    </a:lnTo>
                    <a:lnTo>
                      <a:pt x="383" y="696"/>
                    </a:lnTo>
                    <a:lnTo>
                      <a:pt x="366" y="697"/>
                    </a:lnTo>
                    <a:lnTo>
                      <a:pt x="349" y="697"/>
                    </a:lnTo>
                    <a:lnTo>
                      <a:pt x="332" y="697"/>
                    </a:lnTo>
                    <a:lnTo>
                      <a:pt x="315" y="696"/>
                    </a:lnTo>
                    <a:lnTo>
                      <a:pt x="298" y="694"/>
                    </a:lnTo>
                    <a:lnTo>
                      <a:pt x="281" y="690"/>
                    </a:lnTo>
                    <a:lnTo>
                      <a:pt x="265" y="687"/>
                    </a:lnTo>
                    <a:lnTo>
                      <a:pt x="248" y="682"/>
                    </a:lnTo>
                    <a:lnTo>
                      <a:pt x="232" y="678"/>
                    </a:lnTo>
                    <a:lnTo>
                      <a:pt x="217" y="671"/>
                    </a:lnTo>
                    <a:lnTo>
                      <a:pt x="201" y="664"/>
                    </a:lnTo>
                    <a:lnTo>
                      <a:pt x="187" y="657"/>
                    </a:lnTo>
                    <a:lnTo>
                      <a:pt x="172" y="649"/>
                    </a:lnTo>
                    <a:lnTo>
                      <a:pt x="158" y="640"/>
                    </a:lnTo>
                    <a:lnTo>
                      <a:pt x="143" y="631"/>
                    </a:lnTo>
                    <a:lnTo>
                      <a:pt x="131" y="621"/>
                    </a:lnTo>
                    <a:lnTo>
                      <a:pt x="117" y="610"/>
                    </a:lnTo>
                    <a:lnTo>
                      <a:pt x="106" y="598"/>
                    </a:lnTo>
                    <a:lnTo>
                      <a:pt x="93" y="587"/>
                    </a:lnTo>
                    <a:lnTo>
                      <a:pt x="82" y="573"/>
                    </a:lnTo>
                    <a:lnTo>
                      <a:pt x="72" y="561"/>
                    </a:lnTo>
                    <a:lnTo>
                      <a:pt x="61" y="547"/>
                    </a:lnTo>
                    <a:lnTo>
                      <a:pt x="52" y="532"/>
                    </a:lnTo>
                    <a:lnTo>
                      <a:pt x="43" y="518"/>
                    </a:lnTo>
                    <a:lnTo>
                      <a:pt x="35" y="503"/>
                    </a:lnTo>
                    <a:lnTo>
                      <a:pt x="29" y="487"/>
                    </a:lnTo>
                    <a:lnTo>
                      <a:pt x="22" y="470"/>
                    </a:lnTo>
                    <a:lnTo>
                      <a:pt x="16" y="454"/>
                    </a:lnTo>
                    <a:lnTo>
                      <a:pt x="11" y="436"/>
                    </a:lnTo>
                    <a:lnTo>
                      <a:pt x="11" y="436"/>
                    </a:lnTo>
                    <a:lnTo>
                      <a:pt x="7" y="419"/>
                    </a:lnTo>
                    <a:lnTo>
                      <a:pt x="4" y="402"/>
                    </a:lnTo>
                    <a:lnTo>
                      <a:pt x="1" y="383"/>
                    </a:lnTo>
                    <a:lnTo>
                      <a:pt x="0" y="366"/>
                    </a:lnTo>
                    <a:lnTo>
                      <a:pt x="0" y="349"/>
                    </a:lnTo>
                    <a:lnTo>
                      <a:pt x="0" y="332"/>
                    </a:lnTo>
                    <a:lnTo>
                      <a:pt x="1" y="315"/>
                    </a:lnTo>
                    <a:lnTo>
                      <a:pt x="4" y="298"/>
                    </a:lnTo>
                    <a:lnTo>
                      <a:pt x="7" y="281"/>
                    </a:lnTo>
                    <a:lnTo>
                      <a:pt x="10" y="265"/>
                    </a:lnTo>
                    <a:lnTo>
                      <a:pt x="15" y="248"/>
                    </a:lnTo>
                    <a:lnTo>
                      <a:pt x="19" y="232"/>
                    </a:lnTo>
                    <a:lnTo>
                      <a:pt x="26" y="216"/>
                    </a:lnTo>
                    <a:lnTo>
                      <a:pt x="33" y="202"/>
                    </a:lnTo>
                    <a:lnTo>
                      <a:pt x="40" y="187"/>
                    </a:lnTo>
                    <a:lnTo>
                      <a:pt x="48" y="172"/>
                    </a:lnTo>
                    <a:lnTo>
                      <a:pt x="57" y="157"/>
                    </a:lnTo>
                    <a:lnTo>
                      <a:pt x="66" y="144"/>
                    </a:lnTo>
                    <a:lnTo>
                      <a:pt x="76" y="131"/>
                    </a:lnTo>
                    <a:lnTo>
                      <a:pt x="88" y="117"/>
                    </a:lnTo>
                    <a:lnTo>
                      <a:pt x="99" y="105"/>
                    </a:lnTo>
                    <a:lnTo>
                      <a:pt x="112" y="94"/>
                    </a:lnTo>
                    <a:lnTo>
                      <a:pt x="124" y="82"/>
                    </a:lnTo>
                    <a:lnTo>
                      <a:pt x="137" y="72"/>
                    </a:lnTo>
                    <a:lnTo>
                      <a:pt x="150" y="62"/>
                    </a:lnTo>
                    <a:lnTo>
                      <a:pt x="165" y="53"/>
                    </a:lnTo>
                    <a:lnTo>
                      <a:pt x="180" y="44"/>
                    </a:lnTo>
                    <a:lnTo>
                      <a:pt x="194" y="36"/>
                    </a:lnTo>
                    <a:lnTo>
                      <a:pt x="210" y="29"/>
                    </a:lnTo>
                    <a:lnTo>
                      <a:pt x="227" y="22"/>
                    </a:lnTo>
                    <a:lnTo>
                      <a:pt x="244" y="16"/>
                    </a:lnTo>
                    <a:lnTo>
                      <a:pt x="262" y="12"/>
                    </a:lnTo>
                    <a:lnTo>
                      <a:pt x="262" y="12"/>
                    </a:lnTo>
                    <a:lnTo>
                      <a:pt x="279" y="7"/>
                    </a:lnTo>
                    <a:lnTo>
                      <a:pt x="297" y="4"/>
                    </a:lnTo>
                    <a:lnTo>
                      <a:pt x="314" y="2"/>
                    </a:lnTo>
                    <a:lnTo>
                      <a:pt x="331" y="0"/>
                    </a:lnTo>
                    <a:lnTo>
                      <a:pt x="348" y="0"/>
                    </a:lnTo>
                    <a:lnTo>
                      <a:pt x="366" y="0"/>
                    </a:lnTo>
                    <a:lnTo>
                      <a:pt x="383" y="2"/>
                    </a:lnTo>
                    <a:lnTo>
                      <a:pt x="399" y="4"/>
                    </a:lnTo>
                    <a:lnTo>
                      <a:pt x="416" y="7"/>
                    </a:lnTo>
                    <a:lnTo>
                      <a:pt x="433" y="11"/>
                    </a:lnTo>
                    <a:lnTo>
                      <a:pt x="449" y="15"/>
                    </a:lnTo>
                    <a:lnTo>
                      <a:pt x="465" y="20"/>
                    </a:lnTo>
                    <a:lnTo>
                      <a:pt x="481" y="27"/>
                    </a:lnTo>
                    <a:lnTo>
                      <a:pt x="496" y="32"/>
                    </a:lnTo>
                    <a:lnTo>
                      <a:pt x="510" y="40"/>
                    </a:lnTo>
                    <a:lnTo>
                      <a:pt x="525" y="48"/>
                    </a:lnTo>
                    <a:lnTo>
                      <a:pt x="540" y="57"/>
                    </a:lnTo>
                    <a:lnTo>
                      <a:pt x="554" y="66"/>
                    </a:lnTo>
                    <a:lnTo>
                      <a:pt x="567" y="77"/>
                    </a:lnTo>
                    <a:lnTo>
                      <a:pt x="580" y="88"/>
                    </a:lnTo>
                    <a:lnTo>
                      <a:pt x="592" y="99"/>
                    </a:lnTo>
                    <a:lnTo>
                      <a:pt x="604" y="111"/>
                    </a:lnTo>
                    <a:lnTo>
                      <a:pt x="615" y="123"/>
                    </a:lnTo>
                    <a:lnTo>
                      <a:pt x="625" y="137"/>
                    </a:lnTo>
                    <a:lnTo>
                      <a:pt x="635" y="150"/>
                    </a:lnTo>
                    <a:lnTo>
                      <a:pt x="645" y="165"/>
                    </a:lnTo>
                    <a:lnTo>
                      <a:pt x="654" y="180"/>
                    </a:lnTo>
                    <a:lnTo>
                      <a:pt x="662" y="195"/>
                    </a:lnTo>
                    <a:lnTo>
                      <a:pt x="668" y="211"/>
                    </a:lnTo>
                    <a:lnTo>
                      <a:pt x="675" y="228"/>
                    </a:lnTo>
                    <a:lnTo>
                      <a:pt x="681" y="244"/>
                    </a:lnTo>
                    <a:lnTo>
                      <a:pt x="687" y="262"/>
                    </a:lnTo>
                    <a:lnTo>
                      <a:pt x="687" y="262"/>
                    </a:lnTo>
                    <a:close/>
                  </a:path>
                </a:pathLst>
              </a:custGeom>
              <a:solidFill>
                <a:srgbClr val="608F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endParaRPr lang="zh-CN" altLang="en-US" dirty="0">
                  <a:solidFill>
                    <a:prstClr val="black"/>
                  </a:solidFill>
                </a:endParaRPr>
              </a:p>
            </p:txBody>
          </p:sp>
        </p:grpSp>
        <p:grpSp>
          <p:nvGrpSpPr>
            <p:cNvPr id="45" name="组合 91"/>
            <p:cNvGrpSpPr/>
            <p:nvPr/>
          </p:nvGrpSpPr>
          <p:grpSpPr>
            <a:xfrm>
              <a:off x="3580571" y="2915496"/>
              <a:ext cx="1662541" cy="580807"/>
              <a:chOff x="3444049" y="2518965"/>
              <a:chExt cx="1822394" cy="636652"/>
            </a:xfrm>
          </p:grpSpPr>
          <p:sp>
            <p:nvSpPr>
              <p:cNvPr id="46" name="Line 48"/>
              <p:cNvSpPr>
                <a:spLocks noChangeShapeType="1"/>
              </p:cNvSpPr>
              <p:nvPr/>
            </p:nvSpPr>
            <p:spPr bwMode="auto">
              <a:xfrm flipH="1">
                <a:off x="4850521" y="2883809"/>
                <a:ext cx="71145"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7" name="Line 49"/>
              <p:cNvSpPr>
                <a:spLocks noChangeShapeType="1"/>
              </p:cNvSpPr>
              <p:nvPr/>
            </p:nvSpPr>
            <p:spPr bwMode="auto">
              <a:xfrm flipH="1">
                <a:off x="4710057" y="2892930"/>
                <a:ext cx="69320" cy="547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8" name="Line 50"/>
              <p:cNvSpPr>
                <a:spLocks noChangeShapeType="1"/>
              </p:cNvSpPr>
              <p:nvPr/>
            </p:nvSpPr>
            <p:spPr bwMode="auto">
              <a:xfrm flipH="1">
                <a:off x="4569592" y="2902051"/>
                <a:ext cx="71145" cy="547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49" name="Line 51"/>
              <p:cNvSpPr>
                <a:spLocks noChangeShapeType="1"/>
              </p:cNvSpPr>
              <p:nvPr/>
            </p:nvSpPr>
            <p:spPr bwMode="auto">
              <a:xfrm flipH="1">
                <a:off x="4429127" y="2911172"/>
                <a:ext cx="69320"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0" name="Line 52"/>
              <p:cNvSpPr>
                <a:spLocks noChangeShapeType="1"/>
              </p:cNvSpPr>
              <p:nvPr/>
            </p:nvSpPr>
            <p:spPr bwMode="auto">
              <a:xfrm flipH="1">
                <a:off x="4286838" y="2920293"/>
                <a:ext cx="71145"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1" name="Line 53"/>
              <p:cNvSpPr>
                <a:spLocks noChangeShapeType="1"/>
              </p:cNvSpPr>
              <p:nvPr/>
            </p:nvSpPr>
            <p:spPr bwMode="auto">
              <a:xfrm flipH="1">
                <a:off x="4148197" y="2929414"/>
                <a:ext cx="69320"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2" name="Line 54"/>
              <p:cNvSpPr>
                <a:spLocks noChangeShapeType="1"/>
              </p:cNvSpPr>
              <p:nvPr/>
            </p:nvSpPr>
            <p:spPr bwMode="auto">
              <a:xfrm flipH="1">
                <a:off x="4005908" y="2938535"/>
                <a:ext cx="71145" cy="5473"/>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3" name="Line 55"/>
              <p:cNvSpPr>
                <a:spLocks noChangeShapeType="1"/>
              </p:cNvSpPr>
              <p:nvPr/>
            </p:nvSpPr>
            <p:spPr bwMode="auto">
              <a:xfrm flipH="1">
                <a:off x="3865443" y="2947656"/>
                <a:ext cx="71145"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4" name="Line 56"/>
              <p:cNvSpPr>
                <a:spLocks noChangeShapeType="1"/>
              </p:cNvSpPr>
              <p:nvPr/>
            </p:nvSpPr>
            <p:spPr bwMode="auto">
              <a:xfrm flipH="1">
                <a:off x="3724979" y="2956778"/>
                <a:ext cx="69320"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5" name="Line 57"/>
              <p:cNvSpPr>
                <a:spLocks noChangeShapeType="1"/>
              </p:cNvSpPr>
              <p:nvPr/>
            </p:nvSpPr>
            <p:spPr bwMode="auto">
              <a:xfrm flipH="1">
                <a:off x="3584514" y="2965899"/>
                <a:ext cx="71145"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6" name="Line 58"/>
              <p:cNvSpPr>
                <a:spLocks noChangeShapeType="1"/>
              </p:cNvSpPr>
              <p:nvPr/>
            </p:nvSpPr>
            <p:spPr bwMode="auto">
              <a:xfrm flipH="1">
                <a:off x="3444049" y="2975020"/>
                <a:ext cx="69320" cy="3648"/>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57" name="Freeform 69"/>
              <p:cNvSpPr>
                <a:spLocks/>
              </p:cNvSpPr>
              <p:nvPr/>
            </p:nvSpPr>
            <p:spPr bwMode="auto">
              <a:xfrm>
                <a:off x="4629791" y="2518965"/>
                <a:ext cx="636652" cy="636652"/>
              </a:xfrm>
              <a:custGeom>
                <a:avLst/>
                <a:gdLst>
                  <a:gd name="T0" fmla="*/ 691 w 698"/>
                  <a:gd name="T1" fmla="*/ 280 h 698"/>
                  <a:gd name="T2" fmla="*/ 698 w 698"/>
                  <a:gd name="T3" fmla="*/ 332 h 698"/>
                  <a:gd name="T4" fmla="*/ 696 w 698"/>
                  <a:gd name="T5" fmla="*/ 383 h 698"/>
                  <a:gd name="T6" fmla="*/ 687 w 698"/>
                  <a:gd name="T7" fmla="*/ 433 h 698"/>
                  <a:gd name="T8" fmla="*/ 671 w 698"/>
                  <a:gd name="T9" fmla="*/ 481 h 698"/>
                  <a:gd name="T10" fmla="*/ 649 w 698"/>
                  <a:gd name="T11" fmla="*/ 526 h 698"/>
                  <a:gd name="T12" fmla="*/ 620 w 698"/>
                  <a:gd name="T13" fmla="*/ 567 h 698"/>
                  <a:gd name="T14" fmla="*/ 586 w 698"/>
                  <a:gd name="T15" fmla="*/ 605 h 698"/>
                  <a:gd name="T16" fmla="*/ 546 w 698"/>
                  <a:gd name="T17" fmla="*/ 637 h 698"/>
                  <a:gd name="T18" fmla="*/ 502 w 698"/>
                  <a:gd name="T19" fmla="*/ 663 h 698"/>
                  <a:gd name="T20" fmla="*/ 453 w 698"/>
                  <a:gd name="T21" fmla="*/ 682 h 698"/>
                  <a:gd name="T22" fmla="*/ 419 w 698"/>
                  <a:gd name="T23" fmla="*/ 691 h 698"/>
                  <a:gd name="T24" fmla="*/ 367 w 698"/>
                  <a:gd name="T25" fmla="*/ 698 h 698"/>
                  <a:gd name="T26" fmla="*/ 315 w 698"/>
                  <a:gd name="T27" fmla="*/ 697 h 698"/>
                  <a:gd name="T28" fmla="*/ 265 w 698"/>
                  <a:gd name="T29" fmla="*/ 688 h 698"/>
                  <a:gd name="T30" fmla="*/ 217 w 698"/>
                  <a:gd name="T31" fmla="*/ 672 h 698"/>
                  <a:gd name="T32" fmla="*/ 172 w 698"/>
                  <a:gd name="T33" fmla="*/ 650 h 698"/>
                  <a:gd name="T34" fmla="*/ 130 w 698"/>
                  <a:gd name="T35" fmla="*/ 621 h 698"/>
                  <a:gd name="T36" fmla="*/ 94 w 698"/>
                  <a:gd name="T37" fmla="*/ 587 h 698"/>
                  <a:gd name="T38" fmla="*/ 62 w 698"/>
                  <a:gd name="T39" fmla="*/ 548 h 698"/>
                  <a:gd name="T40" fmla="*/ 36 w 698"/>
                  <a:gd name="T41" fmla="*/ 503 h 698"/>
                  <a:gd name="T42" fmla="*/ 17 w 698"/>
                  <a:gd name="T43" fmla="*/ 454 h 698"/>
                  <a:gd name="T44" fmla="*/ 8 w 698"/>
                  <a:gd name="T45" fmla="*/ 420 h 698"/>
                  <a:gd name="T46" fmla="*/ 1 w 698"/>
                  <a:gd name="T47" fmla="*/ 367 h 698"/>
                  <a:gd name="T48" fmla="*/ 2 w 698"/>
                  <a:gd name="T49" fmla="*/ 315 h 698"/>
                  <a:gd name="T50" fmla="*/ 10 w 698"/>
                  <a:gd name="T51" fmla="*/ 265 h 698"/>
                  <a:gd name="T52" fmla="*/ 26 w 698"/>
                  <a:gd name="T53" fmla="*/ 217 h 698"/>
                  <a:gd name="T54" fmla="*/ 49 w 698"/>
                  <a:gd name="T55" fmla="*/ 173 h 698"/>
                  <a:gd name="T56" fmla="*/ 77 w 698"/>
                  <a:gd name="T57" fmla="*/ 131 h 698"/>
                  <a:gd name="T58" fmla="*/ 111 w 698"/>
                  <a:gd name="T59" fmla="*/ 95 h 698"/>
                  <a:gd name="T60" fmla="*/ 151 w 698"/>
                  <a:gd name="T61" fmla="*/ 63 h 698"/>
                  <a:gd name="T62" fmla="*/ 195 w 698"/>
                  <a:gd name="T63" fmla="*/ 37 h 698"/>
                  <a:gd name="T64" fmla="*/ 244 w 698"/>
                  <a:gd name="T65" fmla="*/ 17 h 698"/>
                  <a:gd name="T66" fmla="*/ 279 w 698"/>
                  <a:gd name="T67" fmla="*/ 8 h 698"/>
                  <a:gd name="T68" fmla="*/ 332 w 698"/>
                  <a:gd name="T69" fmla="*/ 1 h 698"/>
                  <a:gd name="T70" fmla="*/ 383 w 698"/>
                  <a:gd name="T71" fmla="*/ 2 h 698"/>
                  <a:gd name="T72" fmla="*/ 433 w 698"/>
                  <a:gd name="T73" fmla="*/ 10 h 698"/>
                  <a:gd name="T74" fmla="*/ 481 w 698"/>
                  <a:gd name="T75" fmla="*/ 26 h 698"/>
                  <a:gd name="T76" fmla="*/ 526 w 698"/>
                  <a:gd name="T77" fmla="*/ 49 h 698"/>
                  <a:gd name="T78" fmla="*/ 567 w 698"/>
                  <a:gd name="T79" fmla="*/ 77 h 698"/>
                  <a:gd name="T80" fmla="*/ 604 w 698"/>
                  <a:gd name="T81" fmla="*/ 112 h 698"/>
                  <a:gd name="T82" fmla="*/ 636 w 698"/>
                  <a:gd name="T83" fmla="*/ 151 h 698"/>
                  <a:gd name="T84" fmla="*/ 662 w 698"/>
                  <a:gd name="T85" fmla="*/ 196 h 698"/>
                  <a:gd name="T86" fmla="*/ 682 w 698"/>
                  <a:gd name="T87" fmla="*/ 24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698">
                    <a:moveTo>
                      <a:pt x="686" y="262"/>
                    </a:moveTo>
                    <a:lnTo>
                      <a:pt x="686" y="262"/>
                    </a:lnTo>
                    <a:lnTo>
                      <a:pt x="691" y="280"/>
                    </a:lnTo>
                    <a:lnTo>
                      <a:pt x="693" y="297"/>
                    </a:lnTo>
                    <a:lnTo>
                      <a:pt x="695" y="314"/>
                    </a:lnTo>
                    <a:lnTo>
                      <a:pt x="698" y="332"/>
                    </a:lnTo>
                    <a:lnTo>
                      <a:pt x="698" y="349"/>
                    </a:lnTo>
                    <a:lnTo>
                      <a:pt x="698" y="366"/>
                    </a:lnTo>
                    <a:lnTo>
                      <a:pt x="696" y="383"/>
                    </a:lnTo>
                    <a:lnTo>
                      <a:pt x="694" y="400"/>
                    </a:lnTo>
                    <a:lnTo>
                      <a:pt x="691" y="417"/>
                    </a:lnTo>
                    <a:lnTo>
                      <a:pt x="687" y="433"/>
                    </a:lnTo>
                    <a:lnTo>
                      <a:pt x="683" y="449"/>
                    </a:lnTo>
                    <a:lnTo>
                      <a:pt x="677" y="465"/>
                    </a:lnTo>
                    <a:lnTo>
                      <a:pt x="671" y="481"/>
                    </a:lnTo>
                    <a:lnTo>
                      <a:pt x="665" y="497"/>
                    </a:lnTo>
                    <a:lnTo>
                      <a:pt x="658" y="512"/>
                    </a:lnTo>
                    <a:lnTo>
                      <a:pt x="649" y="526"/>
                    </a:lnTo>
                    <a:lnTo>
                      <a:pt x="641" y="540"/>
                    </a:lnTo>
                    <a:lnTo>
                      <a:pt x="631" y="554"/>
                    </a:lnTo>
                    <a:lnTo>
                      <a:pt x="620" y="567"/>
                    </a:lnTo>
                    <a:lnTo>
                      <a:pt x="610" y="580"/>
                    </a:lnTo>
                    <a:lnTo>
                      <a:pt x="599" y="592"/>
                    </a:lnTo>
                    <a:lnTo>
                      <a:pt x="586" y="605"/>
                    </a:lnTo>
                    <a:lnTo>
                      <a:pt x="574" y="615"/>
                    </a:lnTo>
                    <a:lnTo>
                      <a:pt x="561" y="626"/>
                    </a:lnTo>
                    <a:lnTo>
                      <a:pt x="546" y="637"/>
                    </a:lnTo>
                    <a:lnTo>
                      <a:pt x="533" y="646"/>
                    </a:lnTo>
                    <a:lnTo>
                      <a:pt x="518" y="655"/>
                    </a:lnTo>
                    <a:lnTo>
                      <a:pt x="502" y="663"/>
                    </a:lnTo>
                    <a:lnTo>
                      <a:pt x="486" y="670"/>
                    </a:lnTo>
                    <a:lnTo>
                      <a:pt x="470" y="676"/>
                    </a:lnTo>
                    <a:lnTo>
                      <a:pt x="453" y="682"/>
                    </a:lnTo>
                    <a:lnTo>
                      <a:pt x="436" y="687"/>
                    </a:lnTo>
                    <a:lnTo>
                      <a:pt x="436" y="687"/>
                    </a:lnTo>
                    <a:lnTo>
                      <a:pt x="419" y="691"/>
                    </a:lnTo>
                    <a:lnTo>
                      <a:pt x="401" y="694"/>
                    </a:lnTo>
                    <a:lnTo>
                      <a:pt x="384" y="696"/>
                    </a:lnTo>
                    <a:lnTo>
                      <a:pt x="367" y="698"/>
                    </a:lnTo>
                    <a:lnTo>
                      <a:pt x="349" y="698"/>
                    </a:lnTo>
                    <a:lnTo>
                      <a:pt x="332" y="698"/>
                    </a:lnTo>
                    <a:lnTo>
                      <a:pt x="315" y="697"/>
                    </a:lnTo>
                    <a:lnTo>
                      <a:pt x="298" y="695"/>
                    </a:lnTo>
                    <a:lnTo>
                      <a:pt x="282" y="691"/>
                    </a:lnTo>
                    <a:lnTo>
                      <a:pt x="265" y="688"/>
                    </a:lnTo>
                    <a:lnTo>
                      <a:pt x="249" y="683"/>
                    </a:lnTo>
                    <a:lnTo>
                      <a:pt x="233" y="678"/>
                    </a:lnTo>
                    <a:lnTo>
                      <a:pt x="217" y="672"/>
                    </a:lnTo>
                    <a:lnTo>
                      <a:pt x="202" y="665"/>
                    </a:lnTo>
                    <a:lnTo>
                      <a:pt x="186" y="658"/>
                    </a:lnTo>
                    <a:lnTo>
                      <a:pt x="172" y="650"/>
                    </a:lnTo>
                    <a:lnTo>
                      <a:pt x="158" y="641"/>
                    </a:lnTo>
                    <a:lnTo>
                      <a:pt x="144" y="631"/>
                    </a:lnTo>
                    <a:lnTo>
                      <a:pt x="130" y="621"/>
                    </a:lnTo>
                    <a:lnTo>
                      <a:pt x="118" y="611"/>
                    </a:lnTo>
                    <a:lnTo>
                      <a:pt x="105" y="599"/>
                    </a:lnTo>
                    <a:lnTo>
                      <a:pt x="94" y="587"/>
                    </a:lnTo>
                    <a:lnTo>
                      <a:pt x="83" y="574"/>
                    </a:lnTo>
                    <a:lnTo>
                      <a:pt x="72" y="562"/>
                    </a:lnTo>
                    <a:lnTo>
                      <a:pt x="62" y="548"/>
                    </a:lnTo>
                    <a:lnTo>
                      <a:pt x="53" y="533"/>
                    </a:lnTo>
                    <a:lnTo>
                      <a:pt x="44" y="518"/>
                    </a:lnTo>
                    <a:lnTo>
                      <a:pt x="36" y="503"/>
                    </a:lnTo>
                    <a:lnTo>
                      <a:pt x="28" y="487"/>
                    </a:lnTo>
                    <a:lnTo>
                      <a:pt x="22" y="471"/>
                    </a:lnTo>
                    <a:lnTo>
                      <a:pt x="17" y="454"/>
                    </a:lnTo>
                    <a:lnTo>
                      <a:pt x="11" y="437"/>
                    </a:lnTo>
                    <a:lnTo>
                      <a:pt x="11" y="437"/>
                    </a:lnTo>
                    <a:lnTo>
                      <a:pt x="8" y="420"/>
                    </a:lnTo>
                    <a:lnTo>
                      <a:pt x="4" y="401"/>
                    </a:lnTo>
                    <a:lnTo>
                      <a:pt x="2" y="384"/>
                    </a:lnTo>
                    <a:lnTo>
                      <a:pt x="1" y="367"/>
                    </a:lnTo>
                    <a:lnTo>
                      <a:pt x="0" y="349"/>
                    </a:lnTo>
                    <a:lnTo>
                      <a:pt x="1" y="332"/>
                    </a:lnTo>
                    <a:lnTo>
                      <a:pt x="2" y="315"/>
                    </a:lnTo>
                    <a:lnTo>
                      <a:pt x="4" y="298"/>
                    </a:lnTo>
                    <a:lnTo>
                      <a:pt x="7" y="282"/>
                    </a:lnTo>
                    <a:lnTo>
                      <a:pt x="10" y="265"/>
                    </a:lnTo>
                    <a:lnTo>
                      <a:pt x="14" y="249"/>
                    </a:lnTo>
                    <a:lnTo>
                      <a:pt x="20" y="233"/>
                    </a:lnTo>
                    <a:lnTo>
                      <a:pt x="26" y="217"/>
                    </a:lnTo>
                    <a:lnTo>
                      <a:pt x="33" y="202"/>
                    </a:lnTo>
                    <a:lnTo>
                      <a:pt x="41" y="187"/>
                    </a:lnTo>
                    <a:lnTo>
                      <a:pt x="49" y="173"/>
                    </a:lnTo>
                    <a:lnTo>
                      <a:pt x="58" y="158"/>
                    </a:lnTo>
                    <a:lnTo>
                      <a:pt x="67" y="145"/>
                    </a:lnTo>
                    <a:lnTo>
                      <a:pt x="77" y="131"/>
                    </a:lnTo>
                    <a:lnTo>
                      <a:pt x="87" y="118"/>
                    </a:lnTo>
                    <a:lnTo>
                      <a:pt x="99" y="106"/>
                    </a:lnTo>
                    <a:lnTo>
                      <a:pt x="111" y="95"/>
                    </a:lnTo>
                    <a:lnTo>
                      <a:pt x="124" y="83"/>
                    </a:lnTo>
                    <a:lnTo>
                      <a:pt x="137" y="73"/>
                    </a:lnTo>
                    <a:lnTo>
                      <a:pt x="151" y="63"/>
                    </a:lnTo>
                    <a:lnTo>
                      <a:pt x="165" y="54"/>
                    </a:lnTo>
                    <a:lnTo>
                      <a:pt x="180" y="44"/>
                    </a:lnTo>
                    <a:lnTo>
                      <a:pt x="195" y="37"/>
                    </a:lnTo>
                    <a:lnTo>
                      <a:pt x="211" y="29"/>
                    </a:lnTo>
                    <a:lnTo>
                      <a:pt x="227" y="23"/>
                    </a:lnTo>
                    <a:lnTo>
                      <a:pt x="244" y="17"/>
                    </a:lnTo>
                    <a:lnTo>
                      <a:pt x="261" y="12"/>
                    </a:lnTo>
                    <a:lnTo>
                      <a:pt x="261" y="12"/>
                    </a:lnTo>
                    <a:lnTo>
                      <a:pt x="279" y="8"/>
                    </a:lnTo>
                    <a:lnTo>
                      <a:pt x="296" y="5"/>
                    </a:lnTo>
                    <a:lnTo>
                      <a:pt x="313" y="2"/>
                    </a:lnTo>
                    <a:lnTo>
                      <a:pt x="332" y="1"/>
                    </a:lnTo>
                    <a:lnTo>
                      <a:pt x="349" y="0"/>
                    </a:lnTo>
                    <a:lnTo>
                      <a:pt x="366" y="1"/>
                    </a:lnTo>
                    <a:lnTo>
                      <a:pt x="383" y="2"/>
                    </a:lnTo>
                    <a:lnTo>
                      <a:pt x="400" y="5"/>
                    </a:lnTo>
                    <a:lnTo>
                      <a:pt x="417" y="7"/>
                    </a:lnTo>
                    <a:lnTo>
                      <a:pt x="433" y="10"/>
                    </a:lnTo>
                    <a:lnTo>
                      <a:pt x="449" y="15"/>
                    </a:lnTo>
                    <a:lnTo>
                      <a:pt x="465" y="21"/>
                    </a:lnTo>
                    <a:lnTo>
                      <a:pt x="481" y="26"/>
                    </a:lnTo>
                    <a:lnTo>
                      <a:pt x="496" y="33"/>
                    </a:lnTo>
                    <a:lnTo>
                      <a:pt x="511" y="41"/>
                    </a:lnTo>
                    <a:lnTo>
                      <a:pt x="526" y="49"/>
                    </a:lnTo>
                    <a:lnTo>
                      <a:pt x="540" y="58"/>
                    </a:lnTo>
                    <a:lnTo>
                      <a:pt x="553" y="67"/>
                    </a:lnTo>
                    <a:lnTo>
                      <a:pt x="567" y="77"/>
                    </a:lnTo>
                    <a:lnTo>
                      <a:pt x="579" y="88"/>
                    </a:lnTo>
                    <a:lnTo>
                      <a:pt x="592" y="100"/>
                    </a:lnTo>
                    <a:lnTo>
                      <a:pt x="604" y="112"/>
                    </a:lnTo>
                    <a:lnTo>
                      <a:pt x="615" y="124"/>
                    </a:lnTo>
                    <a:lnTo>
                      <a:pt x="626" y="138"/>
                    </a:lnTo>
                    <a:lnTo>
                      <a:pt x="636" y="151"/>
                    </a:lnTo>
                    <a:lnTo>
                      <a:pt x="645" y="165"/>
                    </a:lnTo>
                    <a:lnTo>
                      <a:pt x="654" y="181"/>
                    </a:lnTo>
                    <a:lnTo>
                      <a:pt x="662" y="196"/>
                    </a:lnTo>
                    <a:lnTo>
                      <a:pt x="669" y="212"/>
                    </a:lnTo>
                    <a:lnTo>
                      <a:pt x="676" y="227"/>
                    </a:lnTo>
                    <a:lnTo>
                      <a:pt x="682" y="245"/>
                    </a:lnTo>
                    <a:lnTo>
                      <a:pt x="686" y="262"/>
                    </a:lnTo>
                    <a:lnTo>
                      <a:pt x="686" y="262"/>
                    </a:lnTo>
                    <a:close/>
                  </a:path>
                </a:pathLst>
              </a:custGeom>
              <a:solidFill>
                <a:srgbClr val="7AB8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endParaRPr lang="zh-CN" altLang="en-US" dirty="0">
                  <a:solidFill>
                    <a:prstClr val="black"/>
                  </a:solidFill>
                </a:endParaRPr>
              </a:p>
            </p:txBody>
          </p:sp>
        </p:grpSp>
        <p:grpSp>
          <p:nvGrpSpPr>
            <p:cNvPr id="58" name="组合 92"/>
            <p:cNvGrpSpPr/>
            <p:nvPr/>
          </p:nvGrpSpPr>
          <p:grpSpPr>
            <a:xfrm>
              <a:off x="3582234" y="3537910"/>
              <a:ext cx="1281438" cy="703959"/>
              <a:chOff x="3445873" y="3201223"/>
              <a:chExt cx="1404648" cy="771644"/>
            </a:xfrm>
          </p:grpSpPr>
          <p:sp>
            <p:nvSpPr>
              <p:cNvPr id="59" name="Line 59"/>
              <p:cNvSpPr>
                <a:spLocks noChangeShapeType="1"/>
              </p:cNvSpPr>
              <p:nvPr/>
            </p:nvSpPr>
            <p:spPr bwMode="auto">
              <a:xfrm flipH="1" flipV="1">
                <a:off x="4372576" y="3538703"/>
                <a:ext cx="67496" cy="25539"/>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0" name="Line 60"/>
              <p:cNvSpPr>
                <a:spLocks noChangeShapeType="1"/>
              </p:cNvSpPr>
              <p:nvPr/>
            </p:nvSpPr>
            <p:spPr bwMode="auto">
              <a:xfrm flipH="1" flipV="1">
                <a:off x="4241232" y="3491273"/>
                <a:ext cx="65672"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1" name="Line 61"/>
              <p:cNvSpPr>
                <a:spLocks noChangeShapeType="1"/>
              </p:cNvSpPr>
              <p:nvPr/>
            </p:nvSpPr>
            <p:spPr bwMode="auto">
              <a:xfrm flipH="1" flipV="1">
                <a:off x="4109889" y="3443844"/>
                <a:ext cx="63848"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2" name="Line 62"/>
              <p:cNvSpPr>
                <a:spLocks noChangeShapeType="1"/>
              </p:cNvSpPr>
              <p:nvPr/>
            </p:nvSpPr>
            <p:spPr bwMode="auto">
              <a:xfrm flipH="1" flipV="1">
                <a:off x="3976721" y="3394590"/>
                <a:ext cx="65672"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3" name="Line 63"/>
              <p:cNvSpPr>
                <a:spLocks noChangeShapeType="1"/>
              </p:cNvSpPr>
              <p:nvPr/>
            </p:nvSpPr>
            <p:spPr bwMode="auto">
              <a:xfrm flipH="1" flipV="1">
                <a:off x="3843553" y="3347160"/>
                <a:ext cx="65672"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4" name="Line 64"/>
              <p:cNvSpPr>
                <a:spLocks noChangeShapeType="1"/>
              </p:cNvSpPr>
              <p:nvPr/>
            </p:nvSpPr>
            <p:spPr bwMode="auto">
              <a:xfrm flipH="1" flipV="1">
                <a:off x="3710385" y="3297906"/>
                <a:ext cx="67496"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5" name="Line 65"/>
              <p:cNvSpPr>
                <a:spLocks noChangeShapeType="1"/>
              </p:cNvSpPr>
              <p:nvPr/>
            </p:nvSpPr>
            <p:spPr bwMode="auto">
              <a:xfrm flipH="1" flipV="1">
                <a:off x="3579041" y="3250477"/>
                <a:ext cx="65672"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6" name="Line 66"/>
              <p:cNvSpPr>
                <a:spLocks noChangeShapeType="1"/>
              </p:cNvSpPr>
              <p:nvPr/>
            </p:nvSpPr>
            <p:spPr bwMode="auto">
              <a:xfrm flipH="1" flipV="1">
                <a:off x="3445873" y="3201223"/>
                <a:ext cx="67496" cy="23715"/>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67" name="Freeform 70"/>
              <p:cNvSpPr>
                <a:spLocks/>
              </p:cNvSpPr>
              <p:nvPr/>
            </p:nvSpPr>
            <p:spPr bwMode="auto">
              <a:xfrm>
                <a:off x="4215693" y="3336215"/>
                <a:ext cx="634828" cy="636652"/>
              </a:xfrm>
              <a:custGeom>
                <a:avLst/>
                <a:gdLst>
                  <a:gd name="T0" fmla="*/ 690 w 697"/>
                  <a:gd name="T1" fmla="*/ 278 h 698"/>
                  <a:gd name="T2" fmla="*/ 697 w 697"/>
                  <a:gd name="T3" fmla="*/ 331 h 698"/>
                  <a:gd name="T4" fmla="*/ 696 w 697"/>
                  <a:gd name="T5" fmla="*/ 383 h 698"/>
                  <a:gd name="T6" fmla="*/ 687 w 697"/>
                  <a:gd name="T7" fmla="*/ 433 h 698"/>
                  <a:gd name="T8" fmla="*/ 671 w 697"/>
                  <a:gd name="T9" fmla="*/ 481 h 698"/>
                  <a:gd name="T10" fmla="*/ 649 w 697"/>
                  <a:gd name="T11" fmla="*/ 525 h 698"/>
                  <a:gd name="T12" fmla="*/ 621 w 697"/>
                  <a:gd name="T13" fmla="*/ 567 h 698"/>
                  <a:gd name="T14" fmla="*/ 586 w 697"/>
                  <a:gd name="T15" fmla="*/ 604 h 698"/>
                  <a:gd name="T16" fmla="*/ 547 w 697"/>
                  <a:gd name="T17" fmla="*/ 635 h 698"/>
                  <a:gd name="T18" fmla="*/ 501 w 697"/>
                  <a:gd name="T19" fmla="*/ 662 h 698"/>
                  <a:gd name="T20" fmla="*/ 453 w 697"/>
                  <a:gd name="T21" fmla="*/ 681 h 698"/>
                  <a:gd name="T22" fmla="*/ 418 w 697"/>
                  <a:gd name="T23" fmla="*/ 690 h 698"/>
                  <a:gd name="T24" fmla="*/ 366 w 697"/>
                  <a:gd name="T25" fmla="*/ 697 h 698"/>
                  <a:gd name="T26" fmla="*/ 314 w 697"/>
                  <a:gd name="T27" fmla="*/ 696 h 698"/>
                  <a:gd name="T28" fmla="*/ 264 w 697"/>
                  <a:gd name="T29" fmla="*/ 688 h 698"/>
                  <a:gd name="T30" fmla="*/ 216 w 697"/>
                  <a:gd name="T31" fmla="*/ 672 h 698"/>
                  <a:gd name="T32" fmla="*/ 172 w 697"/>
                  <a:gd name="T33" fmla="*/ 649 h 698"/>
                  <a:gd name="T34" fmla="*/ 130 w 697"/>
                  <a:gd name="T35" fmla="*/ 621 h 698"/>
                  <a:gd name="T36" fmla="*/ 93 w 697"/>
                  <a:gd name="T37" fmla="*/ 587 h 698"/>
                  <a:gd name="T38" fmla="*/ 62 w 697"/>
                  <a:gd name="T39" fmla="*/ 547 h 698"/>
                  <a:gd name="T40" fmla="*/ 35 w 697"/>
                  <a:gd name="T41" fmla="*/ 502 h 698"/>
                  <a:gd name="T42" fmla="*/ 16 w 697"/>
                  <a:gd name="T43" fmla="*/ 454 h 698"/>
                  <a:gd name="T44" fmla="*/ 7 w 697"/>
                  <a:gd name="T45" fmla="*/ 418 h 698"/>
                  <a:gd name="T46" fmla="*/ 0 w 697"/>
                  <a:gd name="T47" fmla="*/ 366 h 698"/>
                  <a:gd name="T48" fmla="*/ 1 w 697"/>
                  <a:gd name="T49" fmla="*/ 315 h 698"/>
                  <a:gd name="T50" fmla="*/ 10 w 697"/>
                  <a:gd name="T51" fmla="*/ 265 h 698"/>
                  <a:gd name="T52" fmla="*/ 25 w 697"/>
                  <a:gd name="T53" fmla="*/ 217 h 698"/>
                  <a:gd name="T54" fmla="*/ 48 w 697"/>
                  <a:gd name="T55" fmla="*/ 172 h 698"/>
                  <a:gd name="T56" fmla="*/ 76 w 697"/>
                  <a:gd name="T57" fmla="*/ 131 h 698"/>
                  <a:gd name="T58" fmla="*/ 110 w 697"/>
                  <a:gd name="T59" fmla="*/ 94 h 698"/>
                  <a:gd name="T60" fmla="*/ 150 w 697"/>
                  <a:gd name="T61" fmla="*/ 61 h 698"/>
                  <a:gd name="T62" fmla="*/ 195 w 697"/>
                  <a:gd name="T63" fmla="*/ 36 h 698"/>
                  <a:gd name="T64" fmla="*/ 243 w 697"/>
                  <a:gd name="T65" fmla="*/ 16 h 698"/>
                  <a:gd name="T66" fmla="*/ 279 w 697"/>
                  <a:gd name="T67" fmla="*/ 7 h 698"/>
                  <a:gd name="T68" fmla="*/ 331 w 697"/>
                  <a:gd name="T69" fmla="*/ 1 h 698"/>
                  <a:gd name="T70" fmla="*/ 382 w 697"/>
                  <a:gd name="T71" fmla="*/ 2 h 698"/>
                  <a:gd name="T72" fmla="*/ 432 w 697"/>
                  <a:gd name="T73" fmla="*/ 10 h 698"/>
                  <a:gd name="T74" fmla="*/ 480 w 697"/>
                  <a:gd name="T75" fmla="*/ 26 h 698"/>
                  <a:gd name="T76" fmla="*/ 525 w 697"/>
                  <a:gd name="T77" fmla="*/ 49 h 698"/>
                  <a:gd name="T78" fmla="*/ 566 w 697"/>
                  <a:gd name="T79" fmla="*/ 77 h 698"/>
                  <a:gd name="T80" fmla="*/ 604 w 697"/>
                  <a:gd name="T81" fmla="*/ 111 h 698"/>
                  <a:gd name="T82" fmla="*/ 636 w 697"/>
                  <a:gd name="T83" fmla="*/ 151 h 698"/>
                  <a:gd name="T84" fmla="*/ 662 w 697"/>
                  <a:gd name="T85" fmla="*/ 196 h 698"/>
                  <a:gd name="T86" fmla="*/ 681 w 697"/>
                  <a:gd name="T87" fmla="*/ 24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7" h="698">
                    <a:moveTo>
                      <a:pt x="686" y="261"/>
                    </a:moveTo>
                    <a:lnTo>
                      <a:pt x="686" y="261"/>
                    </a:lnTo>
                    <a:lnTo>
                      <a:pt x="690" y="278"/>
                    </a:lnTo>
                    <a:lnTo>
                      <a:pt x="694" y="297"/>
                    </a:lnTo>
                    <a:lnTo>
                      <a:pt x="696" y="314"/>
                    </a:lnTo>
                    <a:lnTo>
                      <a:pt x="697" y="331"/>
                    </a:lnTo>
                    <a:lnTo>
                      <a:pt x="697" y="349"/>
                    </a:lnTo>
                    <a:lnTo>
                      <a:pt x="697" y="366"/>
                    </a:lnTo>
                    <a:lnTo>
                      <a:pt x="696" y="383"/>
                    </a:lnTo>
                    <a:lnTo>
                      <a:pt x="694" y="400"/>
                    </a:lnTo>
                    <a:lnTo>
                      <a:pt x="690" y="416"/>
                    </a:lnTo>
                    <a:lnTo>
                      <a:pt x="687" y="433"/>
                    </a:lnTo>
                    <a:lnTo>
                      <a:pt x="682" y="449"/>
                    </a:lnTo>
                    <a:lnTo>
                      <a:pt x="676" y="465"/>
                    </a:lnTo>
                    <a:lnTo>
                      <a:pt x="671" y="481"/>
                    </a:lnTo>
                    <a:lnTo>
                      <a:pt x="664" y="496"/>
                    </a:lnTo>
                    <a:lnTo>
                      <a:pt x="657" y="512"/>
                    </a:lnTo>
                    <a:lnTo>
                      <a:pt x="649" y="525"/>
                    </a:lnTo>
                    <a:lnTo>
                      <a:pt x="640" y="540"/>
                    </a:lnTo>
                    <a:lnTo>
                      <a:pt x="631" y="554"/>
                    </a:lnTo>
                    <a:lnTo>
                      <a:pt x="621" y="567"/>
                    </a:lnTo>
                    <a:lnTo>
                      <a:pt x="609" y="580"/>
                    </a:lnTo>
                    <a:lnTo>
                      <a:pt x="598" y="592"/>
                    </a:lnTo>
                    <a:lnTo>
                      <a:pt x="586" y="604"/>
                    </a:lnTo>
                    <a:lnTo>
                      <a:pt x="573" y="615"/>
                    </a:lnTo>
                    <a:lnTo>
                      <a:pt x="561" y="626"/>
                    </a:lnTo>
                    <a:lnTo>
                      <a:pt x="547" y="635"/>
                    </a:lnTo>
                    <a:lnTo>
                      <a:pt x="532" y="646"/>
                    </a:lnTo>
                    <a:lnTo>
                      <a:pt x="517" y="654"/>
                    </a:lnTo>
                    <a:lnTo>
                      <a:pt x="501" y="662"/>
                    </a:lnTo>
                    <a:lnTo>
                      <a:pt x="487" y="670"/>
                    </a:lnTo>
                    <a:lnTo>
                      <a:pt x="470" y="675"/>
                    </a:lnTo>
                    <a:lnTo>
                      <a:pt x="453" y="681"/>
                    </a:lnTo>
                    <a:lnTo>
                      <a:pt x="436" y="687"/>
                    </a:lnTo>
                    <a:lnTo>
                      <a:pt x="436" y="687"/>
                    </a:lnTo>
                    <a:lnTo>
                      <a:pt x="418" y="690"/>
                    </a:lnTo>
                    <a:lnTo>
                      <a:pt x="400" y="693"/>
                    </a:lnTo>
                    <a:lnTo>
                      <a:pt x="383" y="696"/>
                    </a:lnTo>
                    <a:lnTo>
                      <a:pt x="366" y="697"/>
                    </a:lnTo>
                    <a:lnTo>
                      <a:pt x="349" y="698"/>
                    </a:lnTo>
                    <a:lnTo>
                      <a:pt x="331" y="697"/>
                    </a:lnTo>
                    <a:lnTo>
                      <a:pt x="314" y="696"/>
                    </a:lnTo>
                    <a:lnTo>
                      <a:pt x="298" y="693"/>
                    </a:lnTo>
                    <a:lnTo>
                      <a:pt x="281" y="691"/>
                    </a:lnTo>
                    <a:lnTo>
                      <a:pt x="264" y="688"/>
                    </a:lnTo>
                    <a:lnTo>
                      <a:pt x="248" y="683"/>
                    </a:lnTo>
                    <a:lnTo>
                      <a:pt x="232" y="677"/>
                    </a:lnTo>
                    <a:lnTo>
                      <a:pt x="216" y="672"/>
                    </a:lnTo>
                    <a:lnTo>
                      <a:pt x="201" y="665"/>
                    </a:lnTo>
                    <a:lnTo>
                      <a:pt x="187" y="657"/>
                    </a:lnTo>
                    <a:lnTo>
                      <a:pt x="172" y="649"/>
                    </a:lnTo>
                    <a:lnTo>
                      <a:pt x="157" y="640"/>
                    </a:lnTo>
                    <a:lnTo>
                      <a:pt x="143" y="631"/>
                    </a:lnTo>
                    <a:lnTo>
                      <a:pt x="130" y="621"/>
                    </a:lnTo>
                    <a:lnTo>
                      <a:pt x="117" y="610"/>
                    </a:lnTo>
                    <a:lnTo>
                      <a:pt x="105" y="599"/>
                    </a:lnTo>
                    <a:lnTo>
                      <a:pt x="93" y="587"/>
                    </a:lnTo>
                    <a:lnTo>
                      <a:pt x="82" y="574"/>
                    </a:lnTo>
                    <a:lnTo>
                      <a:pt x="72" y="560"/>
                    </a:lnTo>
                    <a:lnTo>
                      <a:pt x="62" y="547"/>
                    </a:lnTo>
                    <a:lnTo>
                      <a:pt x="52" y="533"/>
                    </a:lnTo>
                    <a:lnTo>
                      <a:pt x="43" y="518"/>
                    </a:lnTo>
                    <a:lnTo>
                      <a:pt x="35" y="502"/>
                    </a:lnTo>
                    <a:lnTo>
                      <a:pt x="29" y="487"/>
                    </a:lnTo>
                    <a:lnTo>
                      <a:pt x="22" y="471"/>
                    </a:lnTo>
                    <a:lnTo>
                      <a:pt x="16" y="454"/>
                    </a:lnTo>
                    <a:lnTo>
                      <a:pt x="10" y="436"/>
                    </a:lnTo>
                    <a:lnTo>
                      <a:pt x="10" y="436"/>
                    </a:lnTo>
                    <a:lnTo>
                      <a:pt x="7" y="418"/>
                    </a:lnTo>
                    <a:lnTo>
                      <a:pt x="4" y="401"/>
                    </a:lnTo>
                    <a:lnTo>
                      <a:pt x="1" y="384"/>
                    </a:lnTo>
                    <a:lnTo>
                      <a:pt x="0" y="366"/>
                    </a:lnTo>
                    <a:lnTo>
                      <a:pt x="0" y="349"/>
                    </a:lnTo>
                    <a:lnTo>
                      <a:pt x="0" y="332"/>
                    </a:lnTo>
                    <a:lnTo>
                      <a:pt x="1" y="315"/>
                    </a:lnTo>
                    <a:lnTo>
                      <a:pt x="4" y="298"/>
                    </a:lnTo>
                    <a:lnTo>
                      <a:pt x="6" y="282"/>
                    </a:lnTo>
                    <a:lnTo>
                      <a:pt x="10" y="265"/>
                    </a:lnTo>
                    <a:lnTo>
                      <a:pt x="15" y="249"/>
                    </a:lnTo>
                    <a:lnTo>
                      <a:pt x="20" y="233"/>
                    </a:lnTo>
                    <a:lnTo>
                      <a:pt x="25" y="217"/>
                    </a:lnTo>
                    <a:lnTo>
                      <a:pt x="32" y="201"/>
                    </a:lnTo>
                    <a:lnTo>
                      <a:pt x="40" y="186"/>
                    </a:lnTo>
                    <a:lnTo>
                      <a:pt x="48" y="172"/>
                    </a:lnTo>
                    <a:lnTo>
                      <a:pt x="57" y="158"/>
                    </a:lnTo>
                    <a:lnTo>
                      <a:pt x="66" y="144"/>
                    </a:lnTo>
                    <a:lnTo>
                      <a:pt x="76" y="131"/>
                    </a:lnTo>
                    <a:lnTo>
                      <a:pt x="88" y="118"/>
                    </a:lnTo>
                    <a:lnTo>
                      <a:pt x="99" y="106"/>
                    </a:lnTo>
                    <a:lnTo>
                      <a:pt x="110" y="94"/>
                    </a:lnTo>
                    <a:lnTo>
                      <a:pt x="123" y="83"/>
                    </a:lnTo>
                    <a:lnTo>
                      <a:pt x="137" y="72"/>
                    </a:lnTo>
                    <a:lnTo>
                      <a:pt x="150" y="61"/>
                    </a:lnTo>
                    <a:lnTo>
                      <a:pt x="165" y="52"/>
                    </a:lnTo>
                    <a:lnTo>
                      <a:pt x="180" y="44"/>
                    </a:lnTo>
                    <a:lnTo>
                      <a:pt x="195" y="36"/>
                    </a:lnTo>
                    <a:lnTo>
                      <a:pt x="210" y="28"/>
                    </a:lnTo>
                    <a:lnTo>
                      <a:pt x="226" y="22"/>
                    </a:lnTo>
                    <a:lnTo>
                      <a:pt x="243" y="16"/>
                    </a:lnTo>
                    <a:lnTo>
                      <a:pt x="260" y="11"/>
                    </a:lnTo>
                    <a:lnTo>
                      <a:pt x="260" y="11"/>
                    </a:lnTo>
                    <a:lnTo>
                      <a:pt x="279" y="7"/>
                    </a:lnTo>
                    <a:lnTo>
                      <a:pt x="296" y="5"/>
                    </a:lnTo>
                    <a:lnTo>
                      <a:pt x="314" y="2"/>
                    </a:lnTo>
                    <a:lnTo>
                      <a:pt x="331" y="1"/>
                    </a:lnTo>
                    <a:lnTo>
                      <a:pt x="348" y="0"/>
                    </a:lnTo>
                    <a:lnTo>
                      <a:pt x="365" y="1"/>
                    </a:lnTo>
                    <a:lnTo>
                      <a:pt x="382" y="2"/>
                    </a:lnTo>
                    <a:lnTo>
                      <a:pt x="399" y="3"/>
                    </a:lnTo>
                    <a:lnTo>
                      <a:pt x="416" y="7"/>
                    </a:lnTo>
                    <a:lnTo>
                      <a:pt x="432" y="10"/>
                    </a:lnTo>
                    <a:lnTo>
                      <a:pt x="449" y="15"/>
                    </a:lnTo>
                    <a:lnTo>
                      <a:pt x="465" y="20"/>
                    </a:lnTo>
                    <a:lnTo>
                      <a:pt x="480" y="26"/>
                    </a:lnTo>
                    <a:lnTo>
                      <a:pt x="496" y="33"/>
                    </a:lnTo>
                    <a:lnTo>
                      <a:pt x="511" y="40"/>
                    </a:lnTo>
                    <a:lnTo>
                      <a:pt x="525" y="49"/>
                    </a:lnTo>
                    <a:lnTo>
                      <a:pt x="539" y="57"/>
                    </a:lnTo>
                    <a:lnTo>
                      <a:pt x="554" y="67"/>
                    </a:lnTo>
                    <a:lnTo>
                      <a:pt x="566" y="77"/>
                    </a:lnTo>
                    <a:lnTo>
                      <a:pt x="580" y="88"/>
                    </a:lnTo>
                    <a:lnTo>
                      <a:pt x="591" y="99"/>
                    </a:lnTo>
                    <a:lnTo>
                      <a:pt x="604" y="111"/>
                    </a:lnTo>
                    <a:lnTo>
                      <a:pt x="615" y="124"/>
                    </a:lnTo>
                    <a:lnTo>
                      <a:pt x="625" y="138"/>
                    </a:lnTo>
                    <a:lnTo>
                      <a:pt x="636" y="151"/>
                    </a:lnTo>
                    <a:lnTo>
                      <a:pt x="645" y="165"/>
                    </a:lnTo>
                    <a:lnTo>
                      <a:pt x="654" y="180"/>
                    </a:lnTo>
                    <a:lnTo>
                      <a:pt x="662" y="196"/>
                    </a:lnTo>
                    <a:lnTo>
                      <a:pt x="669" y="211"/>
                    </a:lnTo>
                    <a:lnTo>
                      <a:pt x="675" y="227"/>
                    </a:lnTo>
                    <a:lnTo>
                      <a:pt x="681" y="244"/>
                    </a:lnTo>
                    <a:lnTo>
                      <a:pt x="686" y="261"/>
                    </a:lnTo>
                    <a:lnTo>
                      <a:pt x="686" y="261"/>
                    </a:lnTo>
                    <a:close/>
                  </a:path>
                </a:pathLst>
              </a:custGeom>
              <a:solidFill>
                <a:srgbClr val="F5B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endParaRPr lang="zh-CN" altLang="en-US" dirty="0">
                  <a:solidFill>
                    <a:prstClr val="black"/>
                  </a:solidFill>
                </a:endParaRPr>
              </a:p>
            </p:txBody>
          </p:sp>
        </p:grpSp>
        <p:grpSp>
          <p:nvGrpSpPr>
            <p:cNvPr id="68" name="组合 88"/>
            <p:cNvGrpSpPr/>
            <p:nvPr/>
          </p:nvGrpSpPr>
          <p:grpSpPr>
            <a:xfrm>
              <a:off x="3206124" y="1411055"/>
              <a:ext cx="580807" cy="1298080"/>
              <a:chOff x="3033600" y="869872"/>
              <a:chExt cx="636652" cy="1422890"/>
            </a:xfrm>
          </p:grpSpPr>
          <p:sp>
            <p:nvSpPr>
              <p:cNvPr id="69" name="Line 72"/>
              <p:cNvSpPr>
                <a:spLocks noChangeShapeType="1"/>
              </p:cNvSpPr>
              <p:nvPr/>
            </p:nvSpPr>
            <p:spPr bwMode="auto">
              <a:xfrm flipH="1">
                <a:off x="3351014" y="1439028"/>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0" name="Line 73"/>
              <p:cNvSpPr>
                <a:spLocks noChangeShapeType="1"/>
              </p:cNvSpPr>
              <p:nvPr/>
            </p:nvSpPr>
            <p:spPr bwMode="auto">
              <a:xfrm flipH="1">
                <a:off x="3299936" y="1570372"/>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1" name="Line 74"/>
              <p:cNvSpPr>
                <a:spLocks noChangeShapeType="1"/>
              </p:cNvSpPr>
              <p:nvPr/>
            </p:nvSpPr>
            <p:spPr bwMode="auto">
              <a:xfrm flipH="1">
                <a:off x="3248858" y="1701715"/>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2" name="Line 75"/>
              <p:cNvSpPr>
                <a:spLocks noChangeShapeType="1"/>
              </p:cNvSpPr>
              <p:nvPr/>
            </p:nvSpPr>
            <p:spPr bwMode="auto">
              <a:xfrm flipH="1">
                <a:off x="3195955" y="1833059"/>
                <a:ext cx="27363"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3" name="Line 76"/>
              <p:cNvSpPr>
                <a:spLocks noChangeShapeType="1"/>
              </p:cNvSpPr>
              <p:nvPr/>
            </p:nvSpPr>
            <p:spPr bwMode="auto">
              <a:xfrm flipH="1">
                <a:off x="3144877" y="1964403"/>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4" name="Line 77"/>
              <p:cNvSpPr>
                <a:spLocks noChangeShapeType="1"/>
              </p:cNvSpPr>
              <p:nvPr/>
            </p:nvSpPr>
            <p:spPr bwMode="auto">
              <a:xfrm flipH="1">
                <a:off x="3093799" y="2095747"/>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5" name="Line 78"/>
              <p:cNvSpPr>
                <a:spLocks noChangeShapeType="1"/>
              </p:cNvSpPr>
              <p:nvPr/>
            </p:nvSpPr>
            <p:spPr bwMode="auto">
              <a:xfrm flipH="1">
                <a:off x="3042721" y="2227090"/>
                <a:ext cx="25539" cy="65672"/>
              </a:xfrm>
              <a:prstGeom prst="line">
                <a:avLst/>
              </a:prstGeom>
              <a:noFill/>
              <a:ln w="25400">
                <a:solidFill>
                  <a:srgbClr val="675046"/>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ctr" anchorCtr="1" compatLnSpc="1">
                <a:prstTxWarp prst="textNoShape">
                  <a:avLst/>
                </a:prstTxWarp>
              </a:bodyPr>
              <a:lstStyle/>
              <a:p>
                <a:endParaRPr lang="zh-CN" altLang="en-US">
                  <a:solidFill>
                    <a:prstClr val="black"/>
                  </a:solidFill>
                </a:endParaRPr>
              </a:p>
            </p:txBody>
          </p:sp>
          <p:sp>
            <p:nvSpPr>
              <p:cNvPr id="76" name="Freeform 80"/>
              <p:cNvSpPr>
                <a:spLocks/>
              </p:cNvSpPr>
              <p:nvPr/>
            </p:nvSpPr>
            <p:spPr bwMode="auto">
              <a:xfrm>
                <a:off x="3033600" y="869872"/>
                <a:ext cx="636652" cy="634828"/>
              </a:xfrm>
              <a:custGeom>
                <a:avLst/>
                <a:gdLst>
                  <a:gd name="T0" fmla="*/ 692 w 698"/>
                  <a:gd name="T1" fmla="*/ 278 h 697"/>
                  <a:gd name="T2" fmla="*/ 697 w 698"/>
                  <a:gd name="T3" fmla="*/ 331 h 697"/>
                  <a:gd name="T4" fmla="*/ 696 w 698"/>
                  <a:gd name="T5" fmla="*/ 382 h 697"/>
                  <a:gd name="T6" fmla="*/ 688 w 698"/>
                  <a:gd name="T7" fmla="*/ 433 h 697"/>
                  <a:gd name="T8" fmla="*/ 672 w 698"/>
                  <a:gd name="T9" fmla="*/ 481 h 697"/>
                  <a:gd name="T10" fmla="*/ 649 w 698"/>
                  <a:gd name="T11" fmla="*/ 525 h 697"/>
                  <a:gd name="T12" fmla="*/ 621 w 698"/>
                  <a:gd name="T13" fmla="*/ 567 h 697"/>
                  <a:gd name="T14" fmla="*/ 587 w 698"/>
                  <a:gd name="T15" fmla="*/ 603 h 697"/>
                  <a:gd name="T16" fmla="*/ 547 w 698"/>
                  <a:gd name="T17" fmla="*/ 635 h 697"/>
                  <a:gd name="T18" fmla="*/ 503 w 698"/>
                  <a:gd name="T19" fmla="*/ 661 h 697"/>
                  <a:gd name="T20" fmla="*/ 454 w 698"/>
                  <a:gd name="T21" fmla="*/ 681 h 697"/>
                  <a:gd name="T22" fmla="*/ 420 w 698"/>
                  <a:gd name="T23" fmla="*/ 690 h 697"/>
                  <a:gd name="T24" fmla="*/ 368 w 698"/>
                  <a:gd name="T25" fmla="*/ 697 h 697"/>
                  <a:gd name="T26" fmla="*/ 315 w 698"/>
                  <a:gd name="T27" fmla="*/ 695 h 697"/>
                  <a:gd name="T28" fmla="*/ 265 w 698"/>
                  <a:gd name="T29" fmla="*/ 686 h 697"/>
                  <a:gd name="T30" fmla="*/ 218 w 698"/>
                  <a:gd name="T31" fmla="*/ 672 h 697"/>
                  <a:gd name="T32" fmla="*/ 172 w 698"/>
                  <a:gd name="T33" fmla="*/ 649 h 697"/>
                  <a:gd name="T34" fmla="*/ 131 w 698"/>
                  <a:gd name="T35" fmla="*/ 620 h 697"/>
                  <a:gd name="T36" fmla="*/ 95 w 698"/>
                  <a:gd name="T37" fmla="*/ 586 h 697"/>
                  <a:gd name="T38" fmla="*/ 63 w 698"/>
                  <a:gd name="T39" fmla="*/ 547 h 697"/>
                  <a:gd name="T40" fmla="*/ 37 w 698"/>
                  <a:gd name="T41" fmla="*/ 502 h 697"/>
                  <a:gd name="T42" fmla="*/ 18 w 698"/>
                  <a:gd name="T43" fmla="*/ 453 h 697"/>
                  <a:gd name="T44" fmla="*/ 8 w 698"/>
                  <a:gd name="T45" fmla="*/ 418 h 697"/>
                  <a:gd name="T46" fmla="*/ 2 w 698"/>
                  <a:gd name="T47" fmla="*/ 366 h 697"/>
                  <a:gd name="T48" fmla="*/ 3 w 698"/>
                  <a:gd name="T49" fmla="*/ 315 h 697"/>
                  <a:gd name="T50" fmla="*/ 11 w 698"/>
                  <a:gd name="T51" fmla="*/ 265 h 697"/>
                  <a:gd name="T52" fmla="*/ 27 w 698"/>
                  <a:gd name="T53" fmla="*/ 217 h 697"/>
                  <a:gd name="T54" fmla="*/ 49 w 698"/>
                  <a:gd name="T55" fmla="*/ 171 h 697"/>
                  <a:gd name="T56" fmla="*/ 78 w 698"/>
                  <a:gd name="T57" fmla="*/ 131 h 697"/>
                  <a:gd name="T58" fmla="*/ 112 w 698"/>
                  <a:gd name="T59" fmla="*/ 93 h 697"/>
                  <a:gd name="T60" fmla="*/ 152 w 698"/>
                  <a:gd name="T61" fmla="*/ 61 h 697"/>
                  <a:gd name="T62" fmla="*/ 196 w 698"/>
                  <a:gd name="T63" fmla="*/ 35 h 697"/>
                  <a:gd name="T64" fmla="*/ 245 w 698"/>
                  <a:gd name="T65" fmla="*/ 16 h 697"/>
                  <a:gd name="T66" fmla="*/ 280 w 698"/>
                  <a:gd name="T67" fmla="*/ 7 h 697"/>
                  <a:gd name="T68" fmla="*/ 332 w 698"/>
                  <a:gd name="T69" fmla="*/ 0 h 697"/>
                  <a:gd name="T70" fmla="*/ 384 w 698"/>
                  <a:gd name="T71" fmla="*/ 1 h 697"/>
                  <a:gd name="T72" fmla="*/ 434 w 698"/>
                  <a:gd name="T73" fmla="*/ 10 h 697"/>
                  <a:gd name="T74" fmla="*/ 481 w 698"/>
                  <a:gd name="T75" fmla="*/ 26 h 697"/>
                  <a:gd name="T76" fmla="*/ 527 w 698"/>
                  <a:gd name="T77" fmla="*/ 48 h 697"/>
                  <a:gd name="T78" fmla="*/ 568 w 698"/>
                  <a:gd name="T79" fmla="*/ 76 h 697"/>
                  <a:gd name="T80" fmla="*/ 604 w 698"/>
                  <a:gd name="T81" fmla="*/ 110 h 697"/>
                  <a:gd name="T82" fmla="*/ 636 w 698"/>
                  <a:gd name="T83" fmla="*/ 150 h 697"/>
                  <a:gd name="T84" fmla="*/ 662 w 698"/>
                  <a:gd name="T85" fmla="*/ 194 h 697"/>
                  <a:gd name="T86" fmla="*/ 682 w 698"/>
                  <a:gd name="T87" fmla="*/ 24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697">
                    <a:moveTo>
                      <a:pt x="687" y="261"/>
                    </a:moveTo>
                    <a:lnTo>
                      <a:pt x="687" y="261"/>
                    </a:lnTo>
                    <a:lnTo>
                      <a:pt x="692" y="278"/>
                    </a:lnTo>
                    <a:lnTo>
                      <a:pt x="694" y="295"/>
                    </a:lnTo>
                    <a:lnTo>
                      <a:pt x="696" y="314"/>
                    </a:lnTo>
                    <a:lnTo>
                      <a:pt x="697" y="331"/>
                    </a:lnTo>
                    <a:lnTo>
                      <a:pt x="698" y="348"/>
                    </a:lnTo>
                    <a:lnTo>
                      <a:pt x="697" y="365"/>
                    </a:lnTo>
                    <a:lnTo>
                      <a:pt x="696" y="382"/>
                    </a:lnTo>
                    <a:lnTo>
                      <a:pt x="695" y="399"/>
                    </a:lnTo>
                    <a:lnTo>
                      <a:pt x="692" y="416"/>
                    </a:lnTo>
                    <a:lnTo>
                      <a:pt x="688" y="433"/>
                    </a:lnTo>
                    <a:lnTo>
                      <a:pt x="684" y="449"/>
                    </a:lnTo>
                    <a:lnTo>
                      <a:pt x="678" y="465"/>
                    </a:lnTo>
                    <a:lnTo>
                      <a:pt x="672" y="481"/>
                    </a:lnTo>
                    <a:lnTo>
                      <a:pt x="665" y="495"/>
                    </a:lnTo>
                    <a:lnTo>
                      <a:pt x="659" y="510"/>
                    </a:lnTo>
                    <a:lnTo>
                      <a:pt x="649" y="525"/>
                    </a:lnTo>
                    <a:lnTo>
                      <a:pt x="642" y="540"/>
                    </a:lnTo>
                    <a:lnTo>
                      <a:pt x="631" y="553"/>
                    </a:lnTo>
                    <a:lnTo>
                      <a:pt x="621" y="567"/>
                    </a:lnTo>
                    <a:lnTo>
                      <a:pt x="611" y="580"/>
                    </a:lnTo>
                    <a:lnTo>
                      <a:pt x="599" y="592"/>
                    </a:lnTo>
                    <a:lnTo>
                      <a:pt x="587" y="603"/>
                    </a:lnTo>
                    <a:lnTo>
                      <a:pt x="574" y="615"/>
                    </a:lnTo>
                    <a:lnTo>
                      <a:pt x="561" y="625"/>
                    </a:lnTo>
                    <a:lnTo>
                      <a:pt x="547" y="635"/>
                    </a:lnTo>
                    <a:lnTo>
                      <a:pt x="534" y="644"/>
                    </a:lnTo>
                    <a:lnTo>
                      <a:pt x="519" y="653"/>
                    </a:lnTo>
                    <a:lnTo>
                      <a:pt x="503" y="661"/>
                    </a:lnTo>
                    <a:lnTo>
                      <a:pt x="487" y="668"/>
                    </a:lnTo>
                    <a:lnTo>
                      <a:pt x="471" y="675"/>
                    </a:lnTo>
                    <a:lnTo>
                      <a:pt x="454" y="681"/>
                    </a:lnTo>
                    <a:lnTo>
                      <a:pt x="437" y="685"/>
                    </a:lnTo>
                    <a:lnTo>
                      <a:pt x="437" y="685"/>
                    </a:lnTo>
                    <a:lnTo>
                      <a:pt x="420" y="690"/>
                    </a:lnTo>
                    <a:lnTo>
                      <a:pt x="402" y="693"/>
                    </a:lnTo>
                    <a:lnTo>
                      <a:pt x="385" y="695"/>
                    </a:lnTo>
                    <a:lnTo>
                      <a:pt x="368" y="697"/>
                    </a:lnTo>
                    <a:lnTo>
                      <a:pt x="349" y="697"/>
                    </a:lnTo>
                    <a:lnTo>
                      <a:pt x="332" y="697"/>
                    </a:lnTo>
                    <a:lnTo>
                      <a:pt x="315" y="695"/>
                    </a:lnTo>
                    <a:lnTo>
                      <a:pt x="298" y="693"/>
                    </a:lnTo>
                    <a:lnTo>
                      <a:pt x="282" y="691"/>
                    </a:lnTo>
                    <a:lnTo>
                      <a:pt x="265" y="686"/>
                    </a:lnTo>
                    <a:lnTo>
                      <a:pt x="249" y="682"/>
                    </a:lnTo>
                    <a:lnTo>
                      <a:pt x="233" y="677"/>
                    </a:lnTo>
                    <a:lnTo>
                      <a:pt x="218" y="672"/>
                    </a:lnTo>
                    <a:lnTo>
                      <a:pt x="203" y="665"/>
                    </a:lnTo>
                    <a:lnTo>
                      <a:pt x="187" y="657"/>
                    </a:lnTo>
                    <a:lnTo>
                      <a:pt x="172" y="649"/>
                    </a:lnTo>
                    <a:lnTo>
                      <a:pt x="158" y="640"/>
                    </a:lnTo>
                    <a:lnTo>
                      <a:pt x="145" y="631"/>
                    </a:lnTo>
                    <a:lnTo>
                      <a:pt x="131" y="620"/>
                    </a:lnTo>
                    <a:lnTo>
                      <a:pt x="119" y="609"/>
                    </a:lnTo>
                    <a:lnTo>
                      <a:pt x="106" y="598"/>
                    </a:lnTo>
                    <a:lnTo>
                      <a:pt x="95" y="586"/>
                    </a:lnTo>
                    <a:lnTo>
                      <a:pt x="83" y="574"/>
                    </a:lnTo>
                    <a:lnTo>
                      <a:pt x="72" y="560"/>
                    </a:lnTo>
                    <a:lnTo>
                      <a:pt x="63" y="547"/>
                    </a:lnTo>
                    <a:lnTo>
                      <a:pt x="53" y="532"/>
                    </a:lnTo>
                    <a:lnTo>
                      <a:pt x="45" y="517"/>
                    </a:lnTo>
                    <a:lnTo>
                      <a:pt x="37" y="502"/>
                    </a:lnTo>
                    <a:lnTo>
                      <a:pt x="29" y="486"/>
                    </a:lnTo>
                    <a:lnTo>
                      <a:pt x="23" y="469"/>
                    </a:lnTo>
                    <a:lnTo>
                      <a:pt x="18" y="453"/>
                    </a:lnTo>
                    <a:lnTo>
                      <a:pt x="12" y="435"/>
                    </a:lnTo>
                    <a:lnTo>
                      <a:pt x="12" y="435"/>
                    </a:lnTo>
                    <a:lnTo>
                      <a:pt x="8" y="418"/>
                    </a:lnTo>
                    <a:lnTo>
                      <a:pt x="5" y="401"/>
                    </a:lnTo>
                    <a:lnTo>
                      <a:pt x="3" y="383"/>
                    </a:lnTo>
                    <a:lnTo>
                      <a:pt x="2" y="366"/>
                    </a:lnTo>
                    <a:lnTo>
                      <a:pt x="0" y="349"/>
                    </a:lnTo>
                    <a:lnTo>
                      <a:pt x="2" y="332"/>
                    </a:lnTo>
                    <a:lnTo>
                      <a:pt x="3" y="315"/>
                    </a:lnTo>
                    <a:lnTo>
                      <a:pt x="5" y="298"/>
                    </a:lnTo>
                    <a:lnTo>
                      <a:pt x="7" y="281"/>
                    </a:lnTo>
                    <a:lnTo>
                      <a:pt x="11" y="265"/>
                    </a:lnTo>
                    <a:lnTo>
                      <a:pt x="15" y="248"/>
                    </a:lnTo>
                    <a:lnTo>
                      <a:pt x="21" y="232"/>
                    </a:lnTo>
                    <a:lnTo>
                      <a:pt x="27" y="217"/>
                    </a:lnTo>
                    <a:lnTo>
                      <a:pt x="33" y="201"/>
                    </a:lnTo>
                    <a:lnTo>
                      <a:pt x="41" y="186"/>
                    </a:lnTo>
                    <a:lnTo>
                      <a:pt x="49" y="171"/>
                    </a:lnTo>
                    <a:lnTo>
                      <a:pt x="58" y="158"/>
                    </a:lnTo>
                    <a:lnTo>
                      <a:pt x="68" y="143"/>
                    </a:lnTo>
                    <a:lnTo>
                      <a:pt x="78" y="131"/>
                    </a:lnTo>
                    <a:lnTo>
                      <a:pt x="88" y="117"/>
                    </a:lnTo>
                    <a:lnTo>
                      <a:pt x="99" y="106"/>
                    </a:lnTo>
                    <a:lnTo>
                      <a:pt x="112" y="93"/>
                    </a:lnTo>
                    <a:lnTo>
                      <a:pt x="124" y="82"/>
                    </a:lnTo>
                    <a:lnTo>
                      <a:pt x="138" y="71"/>
                    </a:lnTo>
                    <a:lnTo>
                      <a:pt x="152" y="61"/>
                    </a:lnTo>
                    <a:lnTo>
                      <a:pt x="165" y="52"/>
                    </a:lnTo>
                    <a:lnTo>
                      <a:pt x="180" y="43"/>
                    </a:lnTo>
                    <a:lnTo>
                      <a:pt x="196" y="35"/>
                    </a:lnTo>
                    <a:lnTo>
                      <a:pt x="212" y="28"/>
                    </a:lnTo>
                    <a:lnTo>
                      <a:pt x="228" y="21"/>
                    </a:lnTo>
                    <a:lnTo>
                      <a:pt x="245" y="16"/>
                    </a:lnTo>
                    <a:lnTo>
                      <a:pt x="262" y="11"/>
                    </a:lnTo>
                    <a:lnTo>
                      <a:pt x="262" y="11"/>
                    </a:lnTo>
                    <a:lnTo>
                      <a:pt x="280" y="7"/>
                    </a:lnTo>
                    <a:lnTo>
                      <a:pt x="297" y="3"/>
                    </a:lnTo>
                    <a:lnTo>
                      <a:pt x="314" y="1"/>
                    </a:lnTo>
                    <a:lnTo>
                      <a:pt x="332" y="0"/>
                    </a:lnTo>
                    <a:lnTo>
                      <a:pt x="349" y="0"/>
                    </a:lnTo>
                    <a:lnTo>
                      <a:pt x="366" y="0"/>
                    </a:lnTo>
                    <a:lnTo>
                      <a:pt x="384" y="1"/>
                    </a:lnTo>
                    <a:lnTo>
                      <a:pt x="401" y="3"/>
                    </a:lnTo>
                    <a:lnTo>
                      <a:pt x="416" y="7"/>
                    </a:lnTo>
                    <a:lnTo>
                      <a:pt x="434" y="10"/>
                    </a:lnTo>
                    <a:lnTo>
                      <a:pt x="449" y="15"/>
                    </a:lnTo>
                    <a:lnTo>
                      <a:pt x="465" y="19"/>
                    </a:lnTo>
                    <a:lnTo>
                      <a:pt x="481" y="26"/>
                    </a:lnTo>
                    <a:lnTo>
                      <a:pt x="497" y="33"/>
                    </a:lnTo>
                    <a:lnTo>
                      <a:pt x="512" y="40"/>
                    </a:lnTo>
                    <a:lnTo>
                      <a:pt x="527" y="48"/>
                    </a:lnTo>
                    <a:lnTo>
                      <a:pt x="540" y="57"/>
                    </a:lnTo>
                    <a:lnTo>
                      <a:pt x="554" y="66"/>
                    </a:lnTo>
                    <a:lnTo>
                      <a:pt x="568" y="76"/>
                    </a:lnTo>
                    <a:lnTo>
                      <a:pt x="580" y="87"/>
                    </a:lnTo>
                    <a:lnTo>
                      <a:pt x="593" y="99"/>
                    </a:lnTo>
                    <a:lnTo>
                      <a:pt x="604" y="110"/>
                    </a:lnTo>
                    <a:lnTo>
                      <a:pt x="615" y="124"/>
                    </a:lnTo>
                    <a:lnTo>
                      <a:pt x="627" y="136"/>
                    </a:lnTo>
                    <a:lnTo>
                      <a:pt x="636" y="150"/>
                    </a:lnTo>
                    <a:lnTo>
                      <a:pt x="646" y="165"/>
                    </a:lnTo>
                    <a:lnTo>
                      <a:pt x="654" y="179"/>
                    </a:lnTo>
                    <a:lnTo>
                      <a:pt x="662" y="194"/>
                    </a:lnTo>
                    <a:lnTo>
                      <a:pt x="670" y="210"/>
                    </a:lnTo>
                    <a:lnTo>
                      <a:pt x="677" y="227"/>
                    </a:lnTo>
                    <a:lnTo>
                      <a:pt x="682" y="244"/>
                    </a:lnTo>
                    <a:lnTo>
                      <a:pt x="687" y="261"/>
                    </a:lnTo>
                    <a:lnTo>
                      <a:pt x="687" y="261"/>
                    </a:lnTo>
                    <a:close/>
                  </a:path>
                </a:pathLst>
              </a:custGeom>
              <a:solidFill>
                <a:srgbClr val="B6C6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endParaRPr lang="zh-CN" altLang="en-US" dirty="0">
                  <a:solidFill>
                    <a:prstClr val="black"/>
                  </a:solidFill>
                </a:endParaRPr>
              </a:p>
            </p:txBody>
          </p:sp>
        </p:grpSp>
      </p:grpSp>
      <p:pic>
        <p:nvPicPr>
          <p:cNvPr id="78"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媒體</a:t>
            </a:r>
            <a:r>
              <a:rPr lang="zh-TW" altLang="en-US" sz="2800" dirty="0" smtClean="0">
                <a:solidFill>
                  <a:srgbClr val="767171"/>
                </a:solidFill>
                <a:latin typeface="Hiragino Sans GB W6"/>
                <a:ea typeface="Hiragino Sans GB W6"/>
                <a:cs typeface="Hiragino Sans GB W6"/>
              </a:rPr>
              <a:t>露出</a:t>
            </a:r>
            <a:endParaRPr lang="zh-CN" altLang="en-US" sz="2800" dirty="0">
              <a:solidFill>
                <a:srgbClr val="767171"/>
              </a:solidFill>
              <a:latin typeface="Hiragino Sans GB W6"/>
              <a:ea typeface="Hiragino Sans GB W6"/>
              <a:cs typeface="Hiragino Sans GB W6"/>
            </a:endParaRPr>
          </a:p>
        </p:txBody>
      </p:sp>
      <p:sp>
        <p:nvSpPr>
          <p:cNvPr id="99" name="文本框 155"/>
          <p:cNvSpPr>
            <a:spLocks noChangeArrowheads="1"/>
          </p:cNvSpPr>
          <p:nvPr/>
        </p:nvSpPr>
        <p:spPr bwMode="auto">
          <a:xfrm>
            <a:off x="5328592" y="530455"/>
            <a:ext cx="6603023"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smtClean="0">
                <a:solidFill>
                  <a:srgbClr val="595959"/>
                </a:solidFill>
                <a:latin typeface="Calibri" charset="0"/>
                <a:ea typeface="微软雅黑" charset="0"/>
                <a:cs typeface="微软雅黑" charset="0"/>
                <a:sym typeface="Calibri" charset="0"/>
              </a:rPr>
              <a:t>大賽官方網站、微信公眾號、官方微博、臉書、騰訊</a:t>
            </a:r>
            <a:r>
              <a:rPr lang="en-US" altLang="zh-CN" dirty="0" smtClean="0">
                <a:solidFill>
                  <a:srgbClr val="595959"/>
                </a:solidFill>
                <a:latin typeface="Calibri" charset="0"/>
                <a:ea typeface="微软雅黑" charset="0"/>
                <a:cs typeface="微软雅黑" charset="0"/>
                <a:sym typeface="Calibri" charset="0"/>
              </a:rPr>
              <a:t>…</a:t>
            </a:r>
            <a:r>
              <a:rPr lang="zh-CN" altLang="en-US" dirty="0">
                <a:solidFill>
                  <a:srgbClr val="595959"/>
                </a:solidFill>
                <a:latin typeface="Calibri" charset="0"/>
                <a:ea typeface="微软雅黑" charset="0"/>
                <a:cs typeface="微软雅黑" charset="0"/>
                <a:sym typeface="Calibri" charset="0"/>
              </a:rPr>
              <a:t>等</a:t>
            </a:r>
          </a:p>
        </p:txBody>
      </p:sp>
      <p:sp>
        <p:nvSpPr>
          <p:cNvPr id="100" name="圓角矩形 99"/>
          <p:cNvSpPr/>
          <p:nvPr/>
        </p:nvSpPr>
        <p:spPr bwMode="auto">
          <a:xfrm>
            <a:off x="5328592" y="1136136"/>
            <a:ext cx="1487488" cy="461665"/>
          </a:xfrm>
          <a:prstGeom prst="roundRect">
            <a:avLst/>
          </a:prstGeom>
          <a:solidFill>
            <a:srgbClr val="4E899D">
              <a:alpha val="58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2000" dirty="0" smtClean="0">
                <a:solidFill>
                  <a:schemeClr val="bg2">
                    <a:lumMod val="25000"/>
                  </a:schemeClr>
                </a:solidFill>
                <a:latin typeface="Heiti SC Light"/>
                <a:ea typeface="Heiti SC Light"/>
                <a:cs typeface="Heiti SC Light"/>
              </a:rPr>
              <a:t>平面媒體</a:t>
            </a:r>
            <a:endParaRPr kumimoji="0" lang="zh-TW" altLang="en-US" sz="2000" u="none" strike="noStrike" cap="none" normalizeH="0" baseline="0" dirty="0" smtClean="0">
              <a:ln>
                <a:noFill/>
              </a:ln>
              <a:solidFill>
                <a:schemeClr val="bg2">
                  <a:lumMod val="25000"/>
                </a:schemeClr>
              </a:solidFill>
              <a:effectLst/>
              <a:latin typeface="Heiti SC Light"/>
              <a:ea typeface="Heiti SC Light"/>
              <a:cs typeface="Heiti SC Light"/>
            </a:endParaRPr>
          </a:p>
        </p:txBody>
      </p:sp>
      <p:sp>
        <p:nvSpPr>
          <p:cNvPr id="102" name="圓角矩形 101"/>
          <p:cNvSpPr/>
          <p:nvPr/>
        </p:nvSpPr>
        <p:spPr bwMode="auto">
          <a:xfrm>
            <a:off x="5362128" y="4552046"/>
            <a:ext cx="2894111" cy="461665"/>
          </a:xfrm>
          <a:prstGeom prst="roundRect">
            <a:avLst/>
          </a:prstGeom>
          <a:solidFill>
            <a:srgbClr val="F5BD1B">
              <a:alpha val="6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2000" dirty="0" smtClean="0">
                <a:solidFill>
                  <a:schemeClr val="bg2">
                    <a:lumMod val="25000"/>
                  </a:schemeClr>
                </a:solidFill>
                <a:latin typeface="Heiti SC Light"/>
                <a:ea typeface="Heiti SC Light"/>
                <a:cs typeface="Heiti SC Light"/>
              </a:rPr>
              <a:t>網路、廣播、戶外媒體</a:t>
            </a:r>
            <a:endParaRPr kumimoji="0" lang="zh-TW" altLang="en-US" sz="2000" u="none" strike="noStrike" cap="none" normalizeH="0" baseline="0" dirty="0" smtClean="0">
              <a:ln>
                <a:noFill/>
              </a:ln>
              <a:solidFill>
                <a:schemeClr val="bg2">
                  <a:lumMod val="25000"/>
                </a:schemeClr>
              </a:solidFill>
              <a:effectLst/>
              <a:latin typeface="Heiti SC Light"/>
              <a:ea typeface="Heiti SC Light"/>
              <a:cs typeface="Heiti SC Light"/>
            </a:endParaRPr>
          </a:p>
        </p:txBody>
      </p:sp>
      <p:sp>
        <p:nvSpPr>
          <p:cNvPr id="103" name="圓角矩形 102"/>
          <p:cNvSpPr/>
          <p:nvPr/>
        </p:nvSpPr>
        <p:spPr bwMode="auto">
          <a:xfrm>
            <a:off x="5362128" y="2967870"/>
            <a:ext cx="1456491" cy="461665"/>
          </a:xfrm>
          <a:prstGeom prst="roundRect">
            <a:avLst/>
          </a:prstGeom>
          <a:solidFill>
            <a:srgbClr val="608F60">
              <a:alpha val="48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lang="zh-CN" altLang="en-US" sz="2000" dirty="0" smtClean="0">
                <a:solidFill>
                  <a:schemeClr val="bg2">
                    <a:lumMod val="25000"/>
                  </a:schemeClr>
                </a:solidFill>
                <a:latin typeface="Heiti SC Light"/>
                <a:ea typeface="Heiti SC Light"/>
                <a:cs typeface="Heiti SC Light"/>
              </a:rPr>
              <a:t>電視</a:t>
            </a:r>
            <a:r>
              <a:rPr kumimoji="0" lang="zh-CN" altLang="en-US" sz="2000" u="none" strike="noStrike" cap="none" normalizeH="0" baseline="0" dirty="0" smtClean="0">
                <a:ln>
                  <a:noFill/>
                </a:ln>
                <a:solidFill>
                  <a:schemeClr val="bg2">
                    <a:lumMod val="25000"/>
                  </a:schemeClr>
                </a:solidFill>
                <a:effectLst/>
                <a:latin typeface="Heiti SC Light"/>
                <a:ea typeface="Heiti SC Light"/>
                <a:cs typeface="Heiti SC Light"/>
              </a:rPr>
              <a:t>媒體</a:t>
            </a:r>
            <a:endParaRPr kumimoji="0" lang="zh-TW" altLang="en-US" sz="2000" u="none" strike="noStrike" cap="none" normalizeH="0" baseline="0" dirty="0" smtClean="0">
              <a:ln>
                <a:noFill/>
              </a:ln>
              <a:solidFill>
                <a:schemeClr val="bg2">
                  <a:lumMod val="25000"/>
                </a:schemeClr>
              </a:solidFill>
              <a:effectLst/>
              <a:latin typeface="Heiti SC Light"/>
              <a:ea typeface="Heiti SC Light"/>
              <a:cs typeface="Heiti SC Light"/>
            </a:endParaRPr>
          </a:p>
        </p:txBody>
      </p:sp>
      <p:sp>
        <p:nvSpPr>
          <p:cNvPr id="104" name="文本框 155"/>
          <p:cNvSpPr>
            <a:spLocks noChangeArrowheads="1"/>
          </p:cNvSpPr>
          <p:nvPr/>
        </p:nvSpPr>
        <p:spPr bwMode="auto">
          <a:xfrm>
            <a:off x="5334025" y="1640948"/>
            <a:ext cx="673863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TW" altLang="en-US" dirty="0" smtClean="0">
                <a:solidFill>
                  <a:srgbClr val="595959"/>
                </a:solidFill>
                <a:latin typeface="Calibri" charset="0"/>
                <a:ea typeface="微软雅黑" charset="0"/>
                <a:cs typeface="微软雅黑" charset="0"/>
              </a:rPr>
              <a:t>報紙</a:t>
            </a:r>
            <a:r>
              <a:rPr lang="zh-CN" altLang="zh-CN" dirty="0" smtClean="0">
                <a:solidFill>
                  <a:srgbClr val="595959"/>
                </a:solidFill>
                <a:latin typeface="Calibri" charset="0"/>
                <a:ea typeface="微软雅黑" charset="0"/>
                <a:cs typeface="微软雅黑" charset="0"/>
              </a:rPr>
              <a:t>：</a:t>
            </a:r>
            <a:r>
              <a:rPr lang="zh-TW" altLang="en-US" dirty="0" smtClean="0">
                <a:solidFill>
                  <a:srgbClr val="595959"/>
                </a:solidFill>
                <a:latin typeface="Calibri" charset="0"/>
                <a:ea typeface="微软雅黑" charset="0"/>
                <a:cs typeface="微软雅黑" charset="0"/>
              </a:rPr>
              <a:t>中國時報、</a:t>
            </a:r>
            <a:r>
              <a:rPr lang="zh-CN" altLang="en-US" dirty="0" smtClean="0">
                <a:solidFill>
                  <a:srgbClr val="595959"/>
                </a:solidFill>
                <a:latin typeface="Calibri" charset="0"/>
                <a:ea typeface="微软雅黑" charset="0"/>
                <a:cs typeface="微软雅黑" charset="0"/>
              </a:rPr>
              <a:t>工商時報</a:t>
            </a:r>
            <a:r>
              <a:rPr lang="zh-TW" altLang="en-US" dirty="0" smtClean="0">
                <a:solidFill>
                  <a:srgbClr val="595959"/>
                </a:solidFill>
                <a:latin typeface="Calibri" charset="0"/>
                <a:ea typeface="微软雅黑" charset="0"/>
                <a:cs typeface="微软雅黑" charset="0"/>
              </a:rPr>
              <a:t>、</a:t>
            </a:r>
            <a:r>
              <a:rPr lang="zh-CN" altLang="en-US" dirty="0" smtClean="0">
                <a:solidFill>
                  <a:srgbClr val="595959"/>
                </a:solidFill>
                <a:latin typeface="Calibri" charset="0"/>
                <a:ea typeface="微软雅黑" charset="0"/>
                <a:cs typeface="微软雅黑" charset="0"/>
              </a:rPr>
              <a:t>經濟日報</a:t>
            </a:r>
            <a:r>
              <a:rPr lang="zh-TW" altLang="en-US" dirty="0" smtClean="0">
                <a:solidFill>
                  <a:srgbClr val="595959"/>
                </a:solidFill>
                <a:latin typeface="Calibri" charset="0"/>
                <a:ea typeface="微软雅黑" charset="0"/>
                <a:cs typeface="微软雅黑" charset="0"/>
              </a:rPr>
              <a:t>、聯合報</a:t>
            </a:r>
            <a:r>
              <a:rPr lang="zh-CN" altLang="zh-TW" dirty="0" smtClean="0">
                <a:solidFill>
                  <a:srgbClr val="595959"/>
                </a:solidFill>
                <a:latin typeface="Calibri" charset="0"/>
                <a:ea typeface="微软雅黑" charset="0"/>
                <a:cs typeface="微软雅黑" charset="0"/>
              </a:rPr>
              <a:t>、</a:t>
            </a:r>
            <a:r>
              <a:rPr lang="zh-TW" altLang="en-US" dirty="0" smtClean="0">
                <a:solidFill>
                  <a:srgbClr val="595959"/>
                </a:solidFill>
                <a:latin typeface="Calibri" charset="0"/>
                <a:ea typeface="微软雅黑" charset="0"/>
                <a:cs typeface="微软雅黑" charset="0"/>
              </a:rPr>
              <a:t>旺報、</a:t>
            </a:r>
            <a:endParaRPr lang="en-US" altLang="zh-TW" dirty="0">
              <a:solidFill>
                <a:srgbClr val="595959"/>
              </a:solidFill>
              <a:latin typeface="Calibri" charset="0"/>
              <a:ea typeface="微软雅黑" charset="0"/>
              <a:cs typeface="微软雅黑" charset="0"/>
            </a:endParaRPr>
          </a:p>
          <a:p>
            <a:r>
              <a:rPr lang="en-US" altLang="zh-TW" dirty="0" smtClean="0">
                <a:solidFill>
                  <a:srgbClr val="595959"/>
                </a:solidFill>
                <a:latin typeface="Calibri" charset="0"/>
                <a:ea typeface="微软雅黑" charset="0"/>
                <a:cs typeface="微软雅黑" charset="0"/>
              </a:rPr>
              <a:t>             </a:t>
            </a:r>
            <a:r>
              <a:rPr lang="zh-TW" altLang="en-US" dirty="0" smtClean="0">
                <a:solidFill>
                  <a:srgbClr val="595959"/>
                </a:solidFill>
                <a:latin typeface="Calibri" charset="0"/>
                <a:ea typeface="微软雅黑" charset="0"/>
                <a:cs typeface="微软雅黑" charset="0"/>
              </a:rPr>
              <a:t>民眾日報、臺灣</a:t>
            </a:r>
            <a:r>
              <a:rPr lang="zh-CN" altLang="en-US" dirty="0" smtClean="0">
                <a:solidFill>
                  <a:srgbClr val="595959"/>
                </a:solidFill>
                <a:latin typeface="Calibri" charset="0"/>
                <a:ea typeface="微软雅黑" charset="0"/>
                <a:cs typeface="微软雅黑" charset="0"/>
              </a:rPr>
              <a:t>新生</a:t>
            </a:r>
            <a:r>
              <a:rPr lang="zh-TW" altLang="en-US" dirty="0" smtClean="0">
                <a:solidFill>
                  <a:srgbClr val="595959"/>
                </a:solidFill>
                <a:latin typeface="Calibri" charset="0"/>
                <a:ea typeface="微软雅黑" charset="0"/>
                <a:cs typeface="微软雅黑" charset="0"/>
              </a:rPr>
              <a:t>報</a:t>
            </a:r>
            <a:endParaRPr lang="en-US" altLang="zh-CN" dirty="0">
              <a:solidFill>
                <a:srgbClr val="595959"/>
              </a:solidFill>
              <a:latin typeface="Calibri" charset="0"/>
              <a:ea typeface="微软雅黑" charset="0"/>
              <a:cs typeface="微软雅黑" charset="0"/>
            </a:endParaRPr>
          </a:p>
          <a:p>
            <a:r>
              <a:rPr lang="zh-TW" altLang="en-US" dirty="0" smtClean="0">
                <a:solidFill>
                  <a:srgbClr val="595959"/>
                </a:solidFill>
                <a:latin typeface="Calibri" charset="0"/>
                <a:ea typeface="微软雅黑" charset="0"/>
                <a:cs typeface="微软雅黑" charset="0"/>
              </a:rPr>
              <a:t>雜誌</a:t>
            </a:r>
            <a:r>
              <a:rPr lang="zh-CN" altLang="zh-CN" dirty="0" smtClean="0">
                <a:solidFill>
                  <a:srgbClr val="595959"/>
                </a:solidFill>
                <a:latin typeface="Calibri" charset="0"/>
                <a:ea typeface="微软雅黑" charset="0"/>
                <a:cs typeface="微软雅黑" charset="0"/>
              </a:rPr>
              <a:t>：</a:t>
            </a:r>
            <a:r>
              <a:rPr lang="zh-TW" altLang="en-US" dirty="0" smtClean="0">
                <a:solidFill>
                  <a:srgbClr val="595959"/>
                </a:solidFill>
                <a:latin typeface="Calibri" charset="0"/>
                <a:ea typeface="微软雅黑" charset="0"/>
                <a:cs typeface="微软雅黑" charset="0"/>
              </a:rPr>
              <a:t>商業週刊、今週刊</a:t>
            </a:r>
            <a:r>
              <a:rPr lang="zh-TW" altLang="en-US" dirty="0" smtClean="0">
                <a:solidFill>
                  <a:srgbClr val="595959"/>
                </a:solidFill>
                <a:latin typeface="Calibri" charset="0"/>
                <a:ea typeface="微软雅黑" charset="0"/>
                <a:cs typeface="微软雅黑" charset="0"/>
                <a:sym typeface="Calibri" charset="0"/>
              </a:rPr>
              <a:t>、非凡商業週刊、先探週刊、財</a:t>
            </a:r>
            <a:endParaRPr lang="en-US" altLang="zh-TW" dirty="0" smtClean="0">
              <a:solidFill>
                <a:srgbClr val="595959"/>
              </a:solidFill>
              <a:latin typeface="Calibri" charset="0"/>
              <a:ea typeface="微软雅黑" charset="0"/>
              <a:cs typeface="微软雅黑" charset="0"/>
              <a:sym typeface="Calibri" charset="0"/>
            </a:endParaRPr>
          </a:p>
          <a:p>
            <a:r>
              <a:rPr lang="en-US" altLang="zh-TW" dirty="0">
                <a:solidFill>
                  <a:srgbClr val="595959"/>
                </a:solidFill>
                <a:latin typeface="Calibri" charset="0"/>
                <a:ea typeface="微软雅黑" charset="0"/>
                <a:cs typeface="微软雅黑" charset="0"/>
                <a:sym typeface="Calibri" charset="0"/>
              </a:rPr>
              <a:t> </a:t>
            </a:r>
            <a:r>
              <a:rPr lang="en-US" altLang="zh-TW" dirty="0" smtClean="0">
                <a:solidFill>
                  <a:srgbClr val="595959"/>
                </a:solidFill>
                <a:latin typeface="Calibri" charset="0"/>
                <a:ea typeface="微软雅黑" charset="0"/>
                <a:cs typeface="微软雅黑" charset="0"/>
                <a:sym typeface="Calibri" charset="0"/>
              </a:rPr>
              <a:t>            </a:t>
            </a:r>
            <a:r>
              <a:rPr lang="zh-TW" altLang="en-US" dirty="0" smtClean="0">
                <a:solidFill>
                  <a:srgbClr val="595959"/>
                </a:solidFill>
                <a:latin typeface="Calibri" charset="0"/>
                <a:ea typeface="微软雅黑" charset="0"/>
                <a:cs typeface="微软雅黑" charset="0"/>
                <a:sym typeface="Calibri" charset="0"/>
              </a:rPr>
              <a:t>訊週刊、</a:t>
            </a:r>
            <a:r>
              <a:rPr lang="en-US" altLang="zh-CN" dirty="0" smtClean="0">
                <a:solidFill>
                  <a:srgbClr val="595959"/>
                </a:solidFill>
                <a:latin typeface="Calibri" charset="0"/>
                <a:ea typeface="微软雅黑" charset="0"/>
                <a:cs typeface="微软雅黑" charset="0"/>
              </a:rPr>
              <a:t>stuff </a:t>
            </a:r>
            <a:r>
              <a:rPr lang="zh-CN" altLang="en-US" dirty="0" smtClean="0">
                <a:solidFill>
                  <a:srgbClr val="595959"/>
                </a:solidFill>
                <a:latin typeface="Calibri" charset="0"/>
                <a:ea typeface="微软雅黑" charset="0"/>
                <a:cs typeface="微软雅黑" charset="0"/>
              </a:rPr>
              <a:t>雜誌創克頻道</a:t>
            </a:r>
            <a:r>
              <a:rPr lang="zh-TW" altLang="en-US" dirty="0" smtClean="0">
                <a:solidFill>
                  <a:srgbClr val="595959"/>
                </a:solidFill>
                <a:latin typeface="Calibri" charset="0"/>
                <a:ea typeface="微软雅黑" charset="0"/>
                <a:cs typeface="微软雅黑" charset="0"/>
              </a:rPr>
              <a:t>、</a:t>
            </a:r>
            <a:r>
              <a:rPr lang="zh-CN" altLang="en-US" dirty="0" smtClean="0">
                <a:solidFill>
                  <a:srgbClr val="595959"/>
                </a:solidFill>
                <a:latin typeface="Calibri" charset="0"/>
                <a:ea typeface="微软雅黑" charset="0"/>
                <a:cs typeface="微软雅黑" charset="0"/>
              </a:rPr>
              <a:t>旅讀</a:t>
            </a:r>
            <a:r>
              <a:rPr lang="zh-TW" altLang="en-US" dirty="0" smtClean="0">
                <a:solidFill>
                  <a:srgbClr val="595959"/>
                </a:solidFill>
                <a:latin typeface="Calibri" charset="0"/>
                <a:ea typeface="微软雅黑" charset="0"/>
                <a:cs typeface="微软雅黑" charset="0"/>
              </a:rPr>
              <a:t>中國</a:t>
            </a:r>
            <a:endParaRPr lang="en-US" altLang="zh-CN" dirty="0">
              <a:solidFill>
                <a:srgbClr val="595959"/>
              </a:solidFill>
              <a:latin typeface="Calibri" charset="0"/>
              <a:ea typeface="微软雅黑" charset="0"/>
              <a:cs typeface="微软雅黑" charset="0"/>
            </a:endParaRPr>
          </a:p>
        </p:txBody>
      </p:sp>
      <p:sp>
        <p:nvSpPr>
          <p:cNvPr id="105" name="文本框 155"/>
          <p:cNvSpPr>
            <a:spLocks noChangeArrowheads="1"/>
          </p:cNvSpPr>
          <p:nvPr/>
        </p:nvSpPr>
        <p:spPr bwMode="auto">
          <a:xfrm>
            <a:off x="5328593" y="3357527"/>
            <a:ext cx="6603022"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dirty="0" smtClean="0">
                <a:solidFill>
                  <a:srgbClr val="595959"/>
                </a:solidFill>
                <a:latin typeface="Calibri" charset="0"/>
                <a:ea typeface="微软雅黑" charset="0"/>
                <a:cs typeface="微软雅黑" charset="0"/>
                <a:sym typeface="Calibri" charset="0"/>
              </a:rPr>
              <a:t>CCTV-4</a:t>
            </a:r>
            <a:r>
              <a:rPr lang="zh-TW" altLang="en-US" dirty="0" smtClean="0">
                <a:solidFill>
                  <a:srgbClr val="595959"/>
                </a:solidFill>
                <a:latin typeface="Calibri" charset="0"/>
                <a:ea typeface="微软雅黑" charset="0"/>
                <a:cs typeface="微软雅黑" charset="0"/>
                <a:sym typeface="Calibri" charset="0"/>
              </a:rPr>
              <a:t> 中國中央電視臺</a:t>
            </a:r>
            <a:r>
              <a:rPr lang="zh-CN" altLang="en-US" dirty="0" smtClean="0">
                <a:solidFill>
                  <a:srgbClr val="595959"/>
                </a:solidFill>
                <a:latin typeface="Calibri" charset="0"/>
                <a:ea typeface="微软雅黑" charset="0"/>
                <a:cs typeface="微软雅黑" charset="0"/>
                <a:sym typeface="Calibri" charset="0"/>
              </a:rPr>
              <a:t>、東南衛視、北京電視、</a:t>
            </a:r>
            <a:r>
              <a:rPr lang="zh-CN" altLang="en-US" dirty="0" smtClean="0">
                <a:solidFill>
                  <a:srgbClr val="595959"/>
                </a:solidFill>
                <a:latin typeface="Calibri" charset="0"/>
                <a:ea typeface="微软雅黑" charset="0"/>
                <a:cs typeface="微软雅黑" charset="0"/>
              </a:rPr>
              <a:t>中國國際廣播電視網路台</a:t>
            </a:r>
            <a:r>
              <a:rPr lang="zh-TW" altLang="en-US" dirty="0" smtClean="0">
                <a:solidFill>
                  <a:srgbClr val="595959"/>
                </a:solidFill>
                <a:latin typeface="Calibri" charset="0"/>
                <a:ea typeface="微软雅黑" charset="0"/>
                <a:cs typeface="微软雅黑" charset="0"/>
                <a:sym typeface="Calibri" charset="0"/>
              </a:rPr>
              <a:t>、海峽衛視、中天電視</a:t>
            </a:r>
            <a:r>
              <a:rPr lang="zh-CN" altLang="en-US" dirty="0" smtClean="0">
                <a:solidFill>
                  <a:srgbClr val="595959"/>
                </a:solidFill>
                <a:latin typeface="Calibri" charset="0"/>
                <a:ea typeface="微软雅黑" charset="0"/>
                <a:cs typeface="微软雅黑" charset="0"/>
                <a:sym typeface="Calibri" charset="0"/>
              </a:rPr>
              <a:t>、東森</a:t>
            </a:r>
            <a:r>
              <a:rPr lang="zh-TW" altLang="en-US" dirty="0" smtClean="0">
                <a:solidFill>
                  <a:srgbClr val="595959"/>
                </a:solidFill>
                <a:latin typeface="Calibri" charset="0"/>
                <a:ea typeface="微软雅黑" charset="0"/>
                <a:cs typeface="微软雅黑" charset="0"/>
                <a:sym typeface="Calibri" charset="0"/>
              </a:rPr>
              <a:t>電視</a:t>
            </a:r>
            <a:r>
              <a:rPr lang="zh-CN" altLang="en-US" dirty="0" smtClean="0">
                <a:solidFill>
                  <a:srgbClr val="595959"/>
                </a:solidFill>
                <a:latin typeface="Calibri" charset="0"/>
                <a:ea typeface="微软雅黑" charset="0"/>
                <a:cs typeface="微软雅黑" charset="0"/>
                <a:sym typeface="Calibri" charset="0"/>
              </a:rPr>
              <a:t>、</a:t>
            </a:r>
            <a:r>
              <a:rPr lang="en-US" altLang="zh-CN" dirty="0" smtClean="0">
                <a:solidFill>
                  <a:srgbClr val="595959"/>
                </a:solidFill>
                <a:latin typeface="Calibri" charset="0"/>
                <a:ea typeface="微软雅黑" charset="0"/>
                <a:cs typeface="微软雅黑" charset="0"/>
                <a:sym typeface="Calibri" charset="0"/>
              </a:rPr>
              <a:t>TVBS</a:t>
            </a:r>
            <a:r>
              <a:rPr lang="zh-TW" altLang="en-US" dirty="0" smtClean="0">
                <a:solidFill>
                  <a:srgbClr val="595959"/>
                </a:solidFill>
                <a:latin typeface="Calibri" charset="0"/>
                <a:ea typeface="微软雅黑" charset="0"/>
                <a:cs typeface="微软雅黑" charset="0"/>
                <a:sym typeface="Calibri" charset="0"/>
              </a:rPr>
              <a:t>電視臺</a:t>
            </a:r>
            <a:r>
              <a:rPr lang="zh-CN" altLang="en-US" dirty="0" smtClean="0">
                <a:solidFill>
                  <a:srgbClr val="595959"/>
                </a:solidFill>
                <a:latin typeface="Calibri" charset="0"/>
                <a:ea typeface="微软雅黑" charset="0"/>
                <a:cs typeface="微软雅黑" charset="0"/>
                <a:sym typeface="Calibri" charset="0"/>
              </a:rPr>
              <a:t>、非凡</a:t>
            </a:r>
            <a:r>
              <a:rPr lang="zh-TW" altLang="en-US" dirty="0" smtClean="0">
                <a:solidFill>
                  <a:srgbClr val="595959"/>
                </a:solidFill>
                <a:latin typeface="Calibri" charset="0"/>
                <a:ea typeface="微软雅黑" charset="0"/>
                <a:cs typeface="微软雅黑" charset="0"/>
                <a:sym typeface="Calibri" charset="0"/>
              </a:rPr>
              <a:t>電視、八大電視、聯合報</a:t>
            </a:r>
            <a:r>
              <a:rPr lang="en-US" altLang="zh-TW" dirty="0" smtClean="0">
                <a:solidFill>
                  <a:srgbClr val="595959"/>
                </a:solidFill>
                <a:latin typeface="Calibri" charset="0"/>
                <a:ea typeface="微软雅黑" charset="0"/>
                <a:cs typeface="微软雅黑" charset="0"/>
                <a:sym typeface="Calibri" charset="0"/>
              </a:rPr>
              <a:t>UDN </a:t>
            </a:r>
            <a:r>
              <a:rPr lang="en-US" altLang="zh-TW" dirty="0">
                <a:solidFill>
                  <a:srgbClr val="595959"/>
                </a:solidFill>
                <a:latin typeface="Calibri" charset="0"/>
                <a:ea typeface="微软雅黑" charset="0"/>
                <a:cs typeface="微软雅黑" charset="0"/>
                <a:sym typeface="Calibri" charset="0"/>
              </a:rPr>
              <a:t>TV</a:t>
            </a:r>
            <a:r>
              <a:rPr lang="is-IS" altLang="zh-CN" dirty="0">
                <a:solidFill>
                  <a:srgbClr val="595959"/>
                </a:solidFill>
                <a:latin typeface="Calibri" charset="0"/>
                <a:ea typeface="微软雅黑" charset="0"/>
                <a:cs typeface="微软雅黑" charset="0"/>
                <a:sym typeface="Calibri" charset="0"/>
              </a:rPr>
              <a:t>…</a:t>
            </a:r>
            <a:r>
              <a:rPr lang="zh-CN" altLang="en-US" dirty="0">
                <a:solidFill>
                  <a:srgbClr val="595959"/>
                </a:solidFill>
                <a:latin typeface="Calibri" charset="0"/>
                <a:ea typeface="微软雅黑" charset="0"/>
                <a:cs typeface="微软雅黑" charset="0"/>
                <a:sym typeface="Calibri" charset="0"/>
              </a:rPr>
              <a:t>等</a:t>
            </a:r>
          </a:p>
        </p:txBody>
      </p:sp>
      <p:sp>
        <p:nvSpPr>
          <p:cNvPr id="106" name="文本框 155"/>
          <p:cNvSpPr>
            <a:spLocks noChangeArrowheads="1"/>
          </p:cNvSpPr>
          <p:nvPr/>
        </p:nvSpPr>
        <p:spPr bwMode="auto">
          <a:xfrm>
            <a:off x="5328592" y="5013711"/>
            <a:ext cx="7104112" cy="1689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dirty="0" smtClean="0">
                <a:solidFill>
                  <a:srgbClr val="595959"/>
                </a:solidFill>
                <a:latin typeface="Calibri" charset="0"/>
                <a:ea typeface="微软雅黑" charset="0"/>
                <a:cs typeface="微软雅黑" charset="0"/>
                <a:sym typeface="Calibri" charset="0"/>
              </a:rPr>
              <a:t>網路：</a:t>
            </a:r>
            <a:r>
              <a:rPr lang="zh-CN" altLang="en-US" dirty="0" smtClean="0">
                <a:solidFill>
                  <a:srgbClr val="595959"/>
                </a:solidFill>
                <a:latin typeface="Calibri" charset="0"/>
                <a:ea typeface="微软雅黑" charset="0"/>
                <a:cs typeface="微软雅黑" charset="0"/>
                <a:sym typeface="Calibri" charset="0"/>
              </a:rPr>
              <a:t>中國臺灣網、中國新華網、</a:t>
            </a:r>
            <a:r>
              <a:rPr lang="zh-TW" altLang="en-US" dirty="0" smtClean="0">
                <a:solidFill>
                  <a:srgbClr val="595959"/>
                </a:solidFill>
                <a:latin typeface="Calibri" charset="0"/>
                <a:ea typeface="微软雅黑" charset="0"/>
                <a:cs typeface="微软雅黑" charset="0"/>
                <a:sym typeface="Calibri" charset="0"/>
              </a:rPr>
              <a:t>中國新聞網、中央社、中評網、</a:t>
            </a:r>
            <a:endParaRPr lang="en-US" altLang="zh-TW" dirty="0" smtClean="0">
              <a:solidFill>
                <a:srgbClr val="595959"/>
              </a:solidFill>
              <a:latin typeface="Calibri" charset="0"/>
              <a:ea typeface="微软雅黑" charset="0"/>
              <a:cs typeface="微软雅黑" charset="0"/>
              <a:sym typeface="Calibri" charset="0"/>
            </a:endParaRPr>
          </a:p>
          <a:p>
            <a:pPr>
              <a:lnSpc>
                <a:spcPct val="120000"/>
              </a:lnSpc>
            </a:pPr>
            <a:r>
              <a:rPr lang="en-US" altLang="zh-TW" dirty="0" smtClean="0">
                <a:solidFill>
                  <a:srgbClr val="595959"/>
                </a:solidFill>
                <a:latin typeface="Calibri" charset="0"/>
                <a:ea typeface="微软雅黑" charset="0"/>
                <a:cs typeface="微软雅黑" charset="0"/>
                <a:sym typeface="Calibri" charset="0"/>
              </a:rPr>
              <a:t>             </a:t>
            </a:r>
            <a:r>
              <a:rPr lang="zh-TW" altLang="en-US" dirty="0" smtClean="0">
                <a:solidFill>
                  <a:srgbClr val="595959"/>
                </a:solidFill>
                <a:latin typeface="Calibri" charset="0"/>
                <a:ea typeface="微软雅黑" charset="0"/>
                <a:cs typeface="微软雅黑" charset="0"/>
                <a:sym typeface="Calibri" charset="0"/>
              </a:rPr>
              <a:t>聯合新聞網、巨亨網</a:t>
            </a:r>
            <a:r>
              <a:rPr lang="zh-CN" altLang="en-US" dirty="0" smtClean="0">
                <a:solidFill>
                  <a:srgbClr val="595959"/>
                </a:solidFill>
                <a:latin typeface="Calibri" charset="0"/>
                <a:ea typeface="微软雅黑" charset="0"/>
                <a:cs typeface="微软雅黑" charset="0"/>
                <a:sym typeface="Calibri" charset="0"/>
              </a:rPr>
              <a:t>、</a:t>
            </a:r>
            <a:r>
              <a:rPr lang="zh-TW" altLang="en-US" dirty="0" smtClean="0">
                <a:solidFill>
                  <a:srgbClr val="595959"/>
                </a:solidFill>
                <a:latin typeface="Calibri" charset="0"/>
                <a:ea typeface="微软雅黑" charset="0"/>
                <a:cs typeface="微软雅黑" charset="0"/>
                <a:sym typeface="Calibri" charset="0"/>
              </a:rPr>
              <a:t>精實財經</a:t>
            </a:r>
            <a:r>
              <a:rPr lang="en-US" altLang="zh-TW" dirty="0" smtClean="0">
                <a:solidFill>
                  <a:srgbClr val="595959"/>
                </a:solidFill>
                <a:latin typeface="Calibri" charset="0"/>
                <a:ea typeface="微软雅黑" charset="0"/>
                <a:cs typeface="微软雅黑" charset="0"/>
              </a:rPr>
              <a:t>MONEY DJ</a:t>
            </a:r>
            <a:r>
              <a:rPr lang="zh-TW" altLang="en-US" dirty="0" smtClean="0">
                <a:solidFill>
                  <a:srgbClr val="595959"/>
                </a:solidFill>
                <a:latin typeface="Calibri" charset="0"/>
                <a:ea typeface="微软雅黑" charset="0"/>
                <a:cs typeface="微软雅黑" charset="0"/>
                <a:sym typeface="Calibri" charset="0"/>
              </a:rPr>
              <a:t>、中時電子報、</a:t>
            </a:r>
            <a:r>
              <a:rPr lang="en-US" altLang="zh-TW" dirty="0" smtClean="0">
                <a:solidFill>
                  <a:srgbClr val="595959"/>
                </a:solidFill>
                <a:latin typeface="Calibri" charset="0"/>
                <a:ea typeface="微软雅黑" charset="0"/>
                <a:cs typeface="微软雅黑" charset="0"/>
                <a:sym typeface="Calibri" charset="0"/>
              </a:rPr>
              <a:t>  </a:t>
            </a:r>
          </a:p>
          <a:p>
            <a:pPr>
              <a:lnSpc>
                <a:spcPct val="120000"/>
              </a:lnSpc>
            </a:pPr>
            <a:r>
              <a:rPr lang="en-US" altLang="zh-CN" dirty="0">
                <a:solidFill>
                  <a:srgbClr val="595959"/>
                </a:solidFill>
                <a:latin typeface="Calibri" charset="0"/>
                <a:ea typeface="微软雅黑" charset="0"/>
                <a:cs typeface="微软雅黑" charset="0"/>
                <a:sym typeface="Calibri" charset="0"/>
              </a:rPr>
              <a:t> </a:t>
            </a:r>
            <a:r>
              <a:rPr lang="en-US" altLang="zh-CN" dirty="0" smtClean="0">
                <a:solidFill>
                  <a:srgbClr val="595959"/>
                </a:solidFill>
                <a:latin typeface="Calibri" charset="0"/>
                <a:ea typeface="微软雅黑" charset="0"/>
                <a:cs typeface="微软雅黑" charset="0"/>
                <a:sym typeface="Calibri" charset="0"/>
              </a:rPr>
              <a:t>            </a:t>
            </a:r>
            <a:r>
              <a:rPr lang="zh-CN" altLang="en-US" dirty="0" smtClean="0">
                <a:solidFill>
                  <a:srgbClr val="595959"/>
                </a:solidFill>
                <a:latin typeface="Calibri" charset="0"/>
                <a:ea typeface="微软雅黑" charset="0"/>
                <a:cs typeface="微软雅黑" charset="0"/>
                <a:sym typeface="Calibri" charset="0"/>
              </a:rPr>
              <a:t>電子時報</a:t>
            </a:r>
            <a:r>
              <a:rPr lang="en-US" altLang="zh-TW" dirty="0" err="1" smtClean="0">
                <a:solidFill>
                  <a:srgbClr val="595959"/>
                </a:solidFill>
                <a:latin typeface="Calibri" charset="0"/>
                <a:ea typeface="微软雅黑" charset="0"/>
                <a:cs typeface="微软雅黑" charset="0"/>
                <a:sym typeface="Calibri" charset="0"/>
              </a:rPr>
              <a:t>Digitimes</a:t>
            </a:r>
            <a:endParaRPr lang="en-US" altLang="zh-TW" dirty="0" smtClean="0">
              <a:solidFill>
                <a:srgbClr val="595959"/>
              </a:solidFill>
              <a:latin typeface="Calibri" charset="0"/>
              <a:ea typeface="微软雅黑" charset="0"/>
              <a:cs typeface="微软雅黑" charset="0"/>
              <a:sym typeface="Calibri" charset="0"/>
            </a:endParaRPr>
          </a:p>
          <a:p>
            <a:r>
              <a:rPr lang="zh-TW" altLang="en-US" dirty="0" smtClean="0">
                <a:solidFill>
                  <a:srgbClr val="595959"/>
                </a:solidFill>
                <a:latin typeface="Calibri" charset="0"/>
                <a:ea typeface="微软雅黑" charset="0"/>
                <a:cs typeface="微软雅黑" charset="0"/>
                <a:sym typeface="Calibri" charset="0"/>
              </a:rPr>
              <a:t>廣</a:t>
            </a:r>
            <a:r>
              <a:rPr lang="zh-TW" altLang="en-US" dirty="0">
                <a:solidFill>
                  <a:srgbClr val="595959"/>
                </a:solidFill>
                <a:latin typeface="Calibri" charset="0"/>
                <a:ea typeface="微软雅黑" charset="0"/>
                <a:cs typeface="微软雅黑" charset="0"/>
                <a:sym typeface="Calibri" charset="0"/>
              </a:rPr>
              <a:t>播</a:t>
            </a:r>
            <a:r>
              <a:rPr lang="zh-TW" altLang="en-US" dirty="0" smtClean="0">
                <a:solidFill>
                  <a:srgbClr val="595959"/>
                </a:solidFill>
                <a:latin typeface="Calibri" charset="0"/>
                <a:ea typeface="微软雅黑" charset="0"/>
                <a:cs typeface="微软雅黑" charset="0"/>
                <a:sym typeface="Calibri" charset="0"/>
              </a:rPr>
              <a:t>：</a:t>
            </a:r>
            <a:r>
              <a:rPr lang="zh-CN" altLang="en-US" dirty="0" smtClean="0">
                <a:solidFill>
                  <a:srgbClr val="595959"/>
                </a:solidFill>
                <a:latin typeface="Calibri" charset="0"/>
                <a:ea typeface="微软雅黑" charset="0"/>
                <a:cs typeface="微软雅黑" charset="0"/>
              </a:rPr>
              <a:t>中央人民廣播電臺</a:t>
            </a:r>
            <a:r>
              <a:rPr lang="zh-TW" altLang="en-US" dirty="0" smtClean="0">
                <a:solidFill>
                  <a:srgbClr val="595959"/>
                </a:solidFill>
                <a:latin typeface="Calibri" charset="0"/>
                <a:ea typeface="微软雅黑" charset="0"/>
                <a:cs typeface="微软雅黑" charset="0"/>
              </a:rPr>
              <a:t>、</a:t>
            </a:r>
            <a:r>
              <a:rPr lang="zh-CN" altLang="en-US" dirty="0" smtClean="0">
                <a:solidFill>
                  <a:srgbClr val="595959"/>
                </a:solidFill>
                <a:latin typeface="Calibri" charset="0"/>
                <a:ea typeface="微软雅黑" charset="0"/>
                <a:cs typeface="微软雅黑" charset="0"/>
              </a:rPr>
              <a:t>中國國際廣播電臺</a:t>
            </a:r>
            <a:endParaRPr lang="en-US" altLang="zh-CN" dirty="0">
              <a:solidFill>
                <a:srgbClr val="595959"/>
              </a:solidFill>
              <a:latin typeface="Calibri" charset="0"/>
              <a:ea typeface="微软雅黑" charset="0"/>
              <a:cs typeface="微软雅黑" charset="0"/>
              <a:sym typeface="Calibri" charset="0"/>
            </a:endParaRPr>
          </a:p>
          <a:p>
            <a:pPr>
              <a:lnSpc>
                <a:spcPct val="120000"/>
              </a:lnSpc>
            </a:pPr>
            <a:r>
              <a:rPr lang="zh-TW" altLang="en-US" dirty="0" smtClean="0">
                <a:solidFill>
                  <a:srgbClr val="595959"/>
                </a:solidFill>
                <a:latin typeface="Calibri" charset="0"/>
                <a:ea typeface="微软雅黑" charset="0"/>
                <a:cs typeface="微软雅黑" charset="0"/>
                <a:sym typeface="Calibri" charset="0"/>
              </a:rPr>
              <a:t>其它：</a:t>
            </a:r>
            <a:r>
              <a:rPr lang="zh-CN" altLang="en-US" dirty="0" smtClean="0">
                <a:solidFill>
                  <a:srgbClr val="595959"/>
                </a:solidFill>
                <a:latin typeface="Calibri" charset="0"/>
                <a:ea typeface="微软雅黑" charset="0"/>
                <a:cs typeface="微软雅黑" charset="0"/>
                <a:sym typeface="Calibri" charset="0"/>
              </a:rPr>
              <a:t>各城市及高校內的道路旗幟、橫幅、戶外大屏等</a:t>
            </a:r>
            <a:endParaRPr lang="zh-CN" altLang="en-US" dirty="0">
              <a:solidFill>
                <a:srgbClr val="595959"/>
              </a:solidFill>
              <a:latin typeface="Calibri" charset="0"/>
              <a:ea typeface="微软雅黑" charset="0"/>
              <a:cs typeface="微软雅黑" charset="0"/>
              <a:sym typeface="Calibri" charset="0"/>
            </a:endParaRPr>
          </a:p>
        </p:txBody>
      </p:sp>
      <p:sp>
        <p:nvSpPr>
          <p:cNvPr id="77" name="投影片編號版面配置區 76"/>
          <p:cNvSpPr>
            <a:spLocks noGrp="1"/>
          </p:cNvSpPr>
          <p:nvPr>
            <p:ph type="sldNum" sz="quarter" idx="12"/>
          </p:nvPr>
        </p:nvSpPr>
        <p:spPr/>
        <p:txBody>
          <a:bodyPr/>
          <a:lstStyle/>
          <a:p>
            <a:pPr>
              <a:defRPr/>
            </a:pPr>
            <a:fld id="{80E1403C-2ACC-4EA5-B3F6-D5A6709EB2A9}" type="slidenum">
              <a:rPr lang="zh-CN" altLang="en-US" smtClean="0"/>
              <a:pPr>
                <a:defRPr/>
              </a:pPr>
              <a:t>36</a:t>
            </a:fld>
            <a:endParaRPr lang="zh-CN" altLang="en-US" dirty="0"/>
          </a:p>
        </p:txBody>
      </p:sp>
    </p:spTree>
    <p:extLst>
      <p:ext uri="{BB962C8B-B14F-4D97-AF65-F5344CB8AC3E}">
        <p14:creationId xmlns="" xmlns:p14="http://schemas.microsoft.com/office/powerpoint/2010/main" val="3519887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群組 1"/>
          <p:cNvGrpSpPr/>
          <p:nvPr/>
        </p:nvGrpSpPr>
        <p:grpSpPr>
          <a:xfrm>
            <a:off x="2395195" y="2701925"/>
            <a:ext cx="7949277" cy="1571625"/>
            <a:chOff x="3573463" y="2701925"/>
            <a:chExt cx="7949277" cy="1571625"/>
          </a:xfrm>
        </p:grpSpPr>
        <p:sp>
          <p:nvSpPr>
            <p:cNvPr id="15363" name="矩形 16"/>
            <p:cNvSpPr>
              <a:spLocks noChangeArrowheads="1"/>
            </p:cNvSpPr>
            <p:nvPr/>
          </p:nvSpPr>
          <p:spPr bwMode="auto">
            <a:xfrm>
              <a:off x="3594100" y="2701925"/>
              <a:ext cx="744538" cy="744538"/>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4" name="矩形 17"/>
            <p:cNvSpPr>
              <a:spLocks noChangeArrowheads="1"/>
            </p:cNvSpPr>
            <p:nvPr/>
          </p:nvSpPr>
          <p:spPr bwMode="auto">
            <a:xfrm>
              <a:off x="4406900" y="2701925"/>
              <a:ext cx="744538" cy="744538"/>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5" name="矩形 18"/>
            <p:cNvSpPr>
              <a:spLocks noChangeArrowheads="1"/>
            </p:cNvSpPr>
            <p:nvPr/>
          </p:nvSpPr>
          <p:spPr bwMode="auto">
            <a:xfrm>
              <a:off x="3573463" y="3529013"/>
              <a:ext cx="744537" cy="744537"/>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6" name="矩形 19"/>
            <p:cNvSpPr>
              <a:spLocks noChangeArrowheads="1"/>
            </p:cNvSpPr>
            <p:nvPr/>
          </p:nvSpPr>
          <p:spPr bwMode="auto">
            <a:xfrm>
              <a:off x="4406900" y="3529013"/>
              <a:ext cx="744538" cy="744537"/>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7" name="文本框 20"/>
            <p:cNvSpPr txBox="1">
              <a:spLocks noChangeArrowheads="1"/>
            </p:cNvSpPr>
            <p:nvPr/>
          </p:nvSpPr>
          <p:spPr bwMode="auto">
            <a:xfrm>
              <a:off x="3573463" y="2701925"/>
              <a:ext cx="155403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9600" b="1" dirty="0" smtClean="0">
                  <a:solidFill>
                    <a:schemeClr val="bg1"/>
                  </a:solidFill>
                  <a:latin typeface="Arial" pitchFamily="34" charset="0"/>
                  <a:cs typeface="Arial" pitchFamily="34" charset="0"/>
                </a:rPr>
                <a:t>02</a:t>
              </a:r>
              <a:endParaRPr lang="zh-CN" altLang="en-US" sz="9600" b="1" dirty="0">
                <a:solidFill>
                  <a:schemeClr val="bg1"/>
                </a:solidFill>
                <a:latin typeface="Arial" pitchFamily="34" charset="0"/>
                <a:cs typeface="Arial" pitchFamily="34" charset="0"/>
              </a:endParaRPr>
            </a:p>
          </p:txBody>
        </p:sp>
        <p:sp>
          <p:nvSpPr>
            <p:cNvPr id="15368" name="文本框 21"/>
            <p:cNvSpPr txBox="1">
              <a:spLocks noChangeArrowheads="1"/>
            </p:cNvSpPr>
            <p:nvPr/>
          </p:nvSpPr>
          <p:spPr bwMode="auto">
            <a:xfrm>
              <a:off x="5241618" y="2819400"/>
              <a:ext cx="492443" cy="1412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dirty="0" smtClean="0">
                  <a:solidFill>
                    <a:srgbClr val="767171"/>
                  </a:solidFill>
                  <a:latin typeface="Arial" pitchFamily="34" charset="0"/>
                  <a:cs typeface="Arial" pitchFamily="34" charset="0"/>
                </a:rPr>
                <a:t>PART TWO</a:t>
              </a:r>
              <a:endParaRPr lang="zh-CN" altLang="en-US" sz="2000" dirty="0">
                <a:solidFill>
                  <a:srgbClr val="767171"/>
                </a:solidFill>
                <a:latin typeface="Arial" pitchFamily="34" charset="0"/>
                <a:cs typeface="Arial" pitchFamily="34" charset="0"/>
              </a:endParaRPr>
            </a:p>
          </p:txBody>
        </p:sp>
        <p:sp>
          <p:nvSpPr>
            <p:cNvPr id="15369" name="文本框 22"/>
            <p:cNvSpPr txBox="1">
              <a:spLocks noChangeArrowheads="1"/>
            </p:cNvSpPr>
            <p:nvPr/>
          </p:nvSpPr>
          <p:spPr bwMode="auto">
            <a:xfrm>
              <a:off x="5951984" y="2967038"/>
              <a:ext cx="557075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6000" b="1" dirty="0" smtClean="0">
                  <a:solidFill>
                    <a:srgbClr val="767171"/>
                  </a:solidFill>
                  <a:latin typeface="黑体"/>
                  <a:ea typeface="黑体"/>
                  <a:cs typeface="黑体"/>
                </a:rPr>
                <a:t>臺灣初賽、複賽</a:t>
              </a:r>
              <a:endParaRPr lang="zh-CN" altLang="en-US" sz="6000" b="1" dirty="0">
                <a:solidFill>
                  <a:srgbClr val="767171"/>
                </a:solidFill>
                <a:latin typeface="黑体"/>
                <a:ea typeface="黑体"/>
                <a:cs typeface="黑体"/>
              </a:endParaRPr>
            </a:p>
          </p:txBody>
        </p:sp>
      </p:grpSp>
      <p:sp>
        <p:nvSpPr>
          <p:cNvPr id="3" name="投影片編號版面配置區 2"/>
          <p:cNvSpPr>
            <a:spLocks noGrp="1"/>
          </p:cNvSpPr>
          <p:nvPr>
            <p:ph type="sldNum" sz="quarter" idx="12"/>
          </p:nvPr>
        </p:nvSpPr>
        <p:spPr/>
        <p:txBody>
          <a:bodyPr/>
          <a:lstStyle/>
          <a:p>
            <a:pPr>
              <a:defRPr/>
            </a:pPr>
            <a:fld id="{80E1403C-2ACC-4EA5-B3F6-D5A6709EB2A9}" type="slidenum">
              <a:rPr lang="zh-CN" altLang="en-US" smtClean="0"/>
              <a:pPr>
                <a:defRPr/>
              </a:pPr>
              <a:t>37</a:t>
            </a:fld>
            <a:endParaRPr lang="zh-CN" altLang="en-US" dirty="0"/>
          </a:p>
        </p:txBody>
      </p:sp>
    </p:spTree>
    <p:extLst>
      <p:ext uri="{BB962C8B-B14F-4D97-AF65-F5344CB8AC3E}">
        <p14:creationId xmlns="" xmlns:p14="http://schemas.microsoft.com/office/powerpoint/2010/main" val="2726011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3"/>
          <p:cNvGrpSpPr/>
          <p:nvPr/>
        </p:nvGrpSpPr>
        <p:grpSpPr>
          <a:xfrm>
            <a:off x="1713425" y="3717032"/>
            <a:ext cx="3662495" cy="3157325"/>
            <a:chOff x="2285015" y="2004337"/>
            <a:chExt cx="2145078" cy="1849206"/>
          </a:xfrm>
        </p:grpSpPr>
        <p:sp>
          <p:nvSpPr>
            <p:cNvPr id="5" name="Isosceles Triangle 7"/>
            <p:cNvSpPr/>
            <p:nvPr/>
          </p:nvSpPr>
          <p:spPr>
            <a:xfrm>
              <a:off x="2285015" y="2004337"/>
              <a:ext cx="2145078" cy="1849206"/>
            </a:xfrm>
            <a:prstGeom prst="triangle">
              <a:avLst/>
            </a:prstGeom>
            <a:solidFill>
              <a:srgbClr val="A5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AutoShape 112"/>
            <p:cNvSpPr>
              <a:spLocks/>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7" name="Rectangle 39"/>
            <p:cNvSpPr/>
            <p:nvPr/>
          </p:nvSpPr>
          <p:spPr>
            <a:xfrm>
              <a:off x="2799698" y="3249674"/>
              <a:ext cx="954068" cy="378548"/>
            </a:xfrm>
            <a:prstGeom prst="rect">
              <a:avLst/>
            </a:prstGeom>
          </p:spPr>
          <p:txBody>
            <a:bodyPr wrap="none">
              <a:spAutoFit/>
            </a:bodyPr>
            <a:lstStyle/>
            <a:p>
              <a:pPr algn="ctr"/>
              <a:r>
                <a:rPr lang="zh-CN" altLang="en-US" sz="3600" b="1" dirty="0" smtClean="0">
                  <a:solidFill>
                    <a:schemeClr val="bg1"/>
                  </a:solidFill>
                  <a:latin typeface="Heiti SC Light"/>
                  <a:ea typeface="Heiti SC Light"/>
                  <a:cs typeface="Heiti SC Light"/>
                </a:rPr>
                <a:t>新創組</a:t>
              </a:r>
              <a:endParaRPr lang="en-US" sz="3600" b="1" dirty="0">
                <a:solidFill>
                  <a:schemeClr val="bg1"/>
                </a:solidFill>
                <a:latin typeface="Heiti SC Light"/>
                <a:ea typeface="Heiti SC Light"/>
                <a:cs typeface="Heiti SC Light"/>
              </a:endParaRPr>
            </a:p>
          </p:txBody>
        </p:sp>
      </p:grpSp>
      <p:grpSp>
        <p:nvGrpSpPr>
          <p:cNvPr id="10" name="Group 31"/>
          <p:cNvGrpSpPr/>
          <p:nvPr/>
        </p:nvGrpSpPr>
        <p:grpSpPr>
          <a:xfrm>
            <a:off x="7114025" y="3717032"/>
            <a:ext cx="3662495" cy="3157325"/>
            <a:chOff x="4572000" y="2004337"/>
            <a:chExt cx="2145078" cy="1849206"/>
          </a:xfrm>
        </p:grpSpPr>
        <p:sp>
          <p:nvSpPr>
            <p:cNvPr id="11" name="Isosceles Triangle 9"/>
            <p:cNvSpPr/>
            <p:nvPr/>
          </p:nvSpPr>
          <p:spPr>
            <a:xfrm>
              <a:off x="4572000" y="2004337"/>
              <a:ext cx="2145078" cy="1849206"/>
            </a:xfrm>
            <a:prstGeom prst="triangle">
              <a:avLst/>
            </a:prstGeom>
            <a:solidFill>
              <a:srgbClr val="FFC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AutoShape 59"/>
            <p:cNvSpPr>
              <a:spLocks/>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13" name="Rectangle 40"/>
            <p:cNvSpPr/>
            <p:nvPr/>
          </p:nvSpPr>
          <p:spPr>
            <a:xfrm>
              <a:off x="5190756" y="3250694"/>
              <a:ext cx="919330" cy="378548"/>
            </a:xfrm>
            <a:prstGeom prst="rect">
              <a:avLst/>
            </a:prstGeom>
          </p:spPr>
          <p:txBody>
            <a:bodyPr wrap="none">
              <a:spAutoFit/>
            </a:bodyPr>
            <a:lstStyle/>
            <a:p>
              <a:pPr algn="ctr"/>
              <a:r>
                <a:rPr lang="zh-CN" altLang="en-US" sz="3600" dirty="0" smtClean="0">
                  <a:solidFill>
                    <a:schemeClr val="bg1"/>
                  </a:solidFill>
                  <a:latin typeface="Heiti SC Medium"/>
                  <a:ea typeface="Heiti SC Medium"/>
                  <a:cs typeface="Heiti SC Medium"/>
                </a:rPr>
                <a:t>企業組</a:t>
              </a:r>
              <a:endParaRPr lang="en-US" altLang="zh-CN" sz="3600" dirty="0" smtClean="0">
                <a:solidFill>
                  <a:schemeClr val="bg1"/>
                </a:solidFill>
                <a:latin typeface="Heiti SC Medium"/>
                <a:ea typeface="Heiti SC Medium"/>
                <a:cs typeface="Heiti SC Medium"/>
              </a:endParaRPr>
            </a:p>
          </p:txBody>
        </p:sp>
      </p:grpSp>
      <p:sp>
        <p:nvSpPr>
          <p:cNvPr id="18" name="Isosceles Triangle 8"/>
          <p:cNvSpPr/>
          <p:nvPr/>
        </p:nvSpPr>
        <p:spPr>
          <a:xfrm>
            <a:off x="5623375" y="5801845"/>
            <a:ext cx="1264713" cy="1090269"/>
          </a:xfrm>
          <a:prstGeom prst="triangle">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9"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參賽條件</a:t>
            </a:r>
            <a:endParaRPr lang="zh-CN" altLang="en-US" sz="2800" dirty="0">
              <a:solidFill>
                <a:srgbClr val="767171"/>
              </a:solidFill>
              <a:latin typeface="Hiragino Sans GB W6"/>
              <a:ea typeface="Hiragino Sans GB W6"/>
              <a:cs typeface="Hiragino Sans GB W6"/>
            </a:endParaRPr>
          </a:p>
        </p:txBody>
      </p:sp>
      <p:sp>
        <p:nvSpPr>
          <p:cNvPr id="33" name="矩形 32"/>
          <p:cNvSpPr/>
          <p:nvPr/>
        </p:nvSpPr>
        <p:spPr>
          <a:xfrm>
            <a:off x="6528048" y="1124744"/>
            <a:ext cx="5328592" cy="2554545"/>
          </a:xfrm>
          <a:prstGeom prst="rect">
            <a:avLst/>
          </a:prstGeom>
        </p:spPr>
        <p:txBody>
          <a:bodyPr wrap="square">
            <a:spAutoFit/>
          </a:bodyPr>
          <a:lstStyle/>
          <a:p>
            <a:pPr marL="342900" indent="-342900">
              <a:buClr>
                <a:srgbClr val="FFC353"/>
              </a:buClr>
              <a:buFont typeface="Wingdings" charset="2"/>
              <a:buChar char="n"/>
            </a:pPr>
            <a:r>
              <a:rPr lang="zh-CN" altLang="en-US" sz="2000" b="1" dirty="0" smtClean="0">
                <a:solidFill>
                  <a:srgbClr val="445469"/>
                </a:solidFill>
                <a:latin typeface="Arial" pitchFamily="34" charset="0"/>
                <a:ea typeface="微软雅黑" pitchFamily="34" charset="-122"/>
              </a:rPr>
              <a:t>擁有科技創新能力和高成長潛力</a:t>
            </a:r>
            <a:endParaRPr lang="en-US" altLang="zh-CN" sz="2000" b="1" dirty="0">
              <a:solidFill>
                <a:srgbClr val="445469"/>
              </a:solidFill>
              <a:latin typeface="Arial" pitchFamily="34" charset="0"/>
              <a:ea typeface="微软雅黑" pitchFamily="34" charset="-122"/>
            </a:endParaRPr>
          </a:p>
          <a:p>
            <a:pPr marL="342900" indent="-342900">
              <a:buClr>
                <a:srgbClr val="FFC353"/>
              </a:buClr>
              <a:buFont typeface="Wingdings" charset="2"/>
              <a:buChar char="n"/>
            </a:pPr>
            <a:endParaRPr lang="en-US" altLang="zh-CN" sz="2000" b="1" dirty="0" smtClean="0">
              <a:solidFill>
                <a:srgbClr val="445469"/>
              </a:solidFill>
              <a:latin typeface="Arial" pitchFamily="34" charset="0"/>
              <a:ea typeface="微软雅黑" pitchFamily="34" charset="-122"/>
            </a:endParaRPr>
          </a:p>
          <a:p>
            <a:pPr marL="342900" indent="-342900">
              <a:buClr>
                <a:srgbClr val="FFC353"/>
              </a:buClr>
              <a:buFont typeface="Wingdings" charset="2"/>
              <a:buChar char="n"/>
            </a:pPr>
            <a:r>
              <a:rPr lang="zh-CN" altLang="en-US" sz="2000" b="1" dirty="0" smtClean="0">
                <a:solidFill>
                  <a:srgbClr val="445469"/>
                </a:solidFill>
                <a:latin typeface="Arial" pitchFamily="34" charset="0"/>
                <a:ea typeface="微软雅黑" pitchFamily="34" charset="-122"/>
              </a:rPr>
              <a:t>成立不超過</a:t>
            </a:r>
            <a:r>
              <a:rPr lang="en-US" altLang="zh-CN" sz="2000" b="1" dirty="0" smtClean="0">
                <a:solidFill>
                  <a:srgbClr val="445469"/>
                </a:solidFill>
                <a:latin typeface="Arial" pitchFamily="34" charset="0"/>
                <a:ea typeface="微软雅黑" pitchFamily="34" charset="-122"/>
              </a:rPr>
              <a:t>5</a:t>
            </a:r>
            <a:r>
              <a:rPr lang="zh-CN" altLang="en-US" sz="2000" b="1" dirty="0">
                <a:solidFill>
                  <a:srgbClr val="445469"/>
                </a:solidFill>
                <a:latin typeface="Arial" pitchFamily="34" charset="0"/>
                <a:ea typeface="微软雅黑" pitchFamily="34" charset="-122"/>
              </a:rPr>
              <a:t>年</a:t>
            </a:r>
            <a:endParaRPr lang="en-US" altLang="zh-CN" sz="2000" b="1" dirty="0">
              <a:solidFill>
                <a:srgbClr val="445469"/>
              </a:solidFill>
              <a:latin typeface="Arial" pitchFamily="34" charset="0"/>
              <a:ea typeface="微软雅黑" pitchFamily="34" charset="-122"/>
            </a:endParaRPr>
          </a:p>
          <a:p>
            <a:pPr>
              <a:buClr>
                <a:srgbClr val="FFC353"/>
              </a:buClr>
            </a:pPr>
            <a:endParaRPr lang="en-US" altLang="zh-CN" sz="2000" b="1" dirty="0">
              <a:solidFill>
                <a:srgbClr val="445469"/>
              </a:solidFill>
              <a:latin typeface="Arial" pitchFamily="34" charset="0"/>
              <a:ea typeface="微软雅黑" pitchFamily="34" charset="-122"/>
            </a:endParaRPr>
          </a:p>
          <a:p>
            <a:pPr marL="342900" indent="-342900">
              <a:buClr>
                <a:srgbClr val="FFC353"/>
              </a:buClr>
              <a:buFont typeface="Wingdings" charset="2"/>
              <a:buChar char="n"/>
            </a:pPr>
            <a:r>
              <a:rPr lang="zh-CN" altLang="en-US" sz="2000" b="1" dirty="0" smtClean="0">
                <a:solidFill>
                  <a:srgbClr val="445469"/>
                </a:solidFill>
                <a:latin typeface="Arial" pitchFamily="34" charset="0"/>
                <a:ea typeface="微软雅黑" pitchFamily="34" charset="-122"/>
              </a:rPr>
              <a:t>企業經營無不良記錄、與其它任何企業無產權糾紛</a:t>
            </a:r>
            <a:endParaRPr lang="en-US" altLang="zh-CN" sz="2000" b="1" dirty="0">
              <a:solidFill>
                <a:srgbClr val="445469"/>
              </a:solidFill>
              <a:latin typeface="Arial" pitchFamily="34" charset="0"/>
              <a:ea typeface="微软雅黑" pitchFamily="34" charset="-122"/>
            </a:endParaRPr>
          </a:p>
          <a:p>
            <a:pPr>
              <a:buClr>
                <a:srgbClr val="FFC353"/>
              </a:buClr>
            </a:pPr>
            <a:endParaRPr lang="zh-CN" altLang="en-US" sz="2000" b="1" dirty="0">
              <a:solidFill>
                <a:srgbClr val="445469"/>
              </a:solidFill>
              <a:latin typeface="Arial" pitchFamily="34" charset="0"/>
              <a:ea typeface="微软雅黑" pitchFamily="34" charset="-122"/>
            </a:endParaRPr>
          </a:p>
          <a:p>
            <a:pPr marL="342900" indent="-342900">
              <a:buClr>
                <a:srgbClr val="FFC353"/>
              </a:buClr>
              <a:buFont typeface="Wingdings" charset="2"/>
              <a:buChar char="n"/>
            </a:pPr>
            <a:r>
              <a:rPr lang="en-US" altLang="zh-CN" sz="2000" b="1" dirty="0" smtClean="0">
                <a:solidFill>
                  <a:srgbClr val="445469"/>
                </a:solidFill>
                <a:latin typeface="Arial" pitchFamily="34" charset="0"/>
                <a:ea typeface="微软雅黑" pitchFamily="34" charset="-122"/>
              </a:rPr>
              <a:t>2016</a:t>
            </a:r>
            <a:r>
              <a:rPr lang="zh-CN" altLang="en-US" sz="2000" b="1" dirty="0" smtClean="0">
                <a:solidFill>
                  <a:srgbClr val="445469"/>
                </a:solidFill>
                <a:latin typeface="Arial" pitchFamily="34" charset="0"/>
                <a:ea typeface="微软雅黑" pitchFamily="34" charset="-122"/>
              </a:rPr>
              <a:t>年銷售額不超過一千萬元人民幣</a:t>
            </a:r>
            <a:endParaRPr lang="zh-CN" altLang="en-US" sz="2000" b="1" dirty="0">
              <a:solidFill>
                <a:srgbClr val="445469"/>
              </a:solidFill>
              <a:latin typeface="Arial" pitchFamily="34" charset="0"/>
              <a:ea typeface="微软雅黑" pitchFamily="34" charset="-122"/>
            </a:endParaRPr>
          </a:p>
        </p:txBody>
      </p:sp>
      <p:sp>
        <p:nvSpPr>
          <p:cNvPr id="35" name="矩形 34"/>
          <p:cNvSpPr/>
          <p:nvPr/>
        </p:nvSpPr>
        <p:spPr>
          <a:xfrm>
            <a:off x="873298" y="1556792"/>
            <a:ext cx="5330718" cy="1938992"/>
          </a:xfrm>
          <a:prstGeom prst="rect">
            <a:avLst/>
          </a:prstGeom>
        </p:spPr>
        <p:txBody>
          <a:bodyPr wrap="square">
            <a:spAutoFit/>
          </a:bodyPr>
          <a:lstStyle/>
          <a:p>
            <a:pPr marL="342900" lvl="0" indent="-342900">
              <a:buClr>
                <a:srgbClr val="A5779E"/>
              </a:buClr>
              <a:buFont typeface="Wingdings" charset="2"/>
              <a:buChar char="n"/>
            </a:pPr>
            <a:r>
              <a:rPr lang="zh-CN" altLang="en-US" sz="2000" b="1" dirty="0" smtClean="0">
                <a:solidFill>
                  <a:srgbClr val="445469"/>
                </a:solidFill>
                <a:latin typeface="Arial" pitchFamily="34" charset="0"/>
                <a:ea typeface="微软雅黑" pitchFamily="34" charset="-122"/>
              </a:rPr>
              <a:t>擁有科技創新</a:t>
            </a:r>
            <a:r>
              <a:rPr lang="zh-CN" altLang="en-US" sz="2000" b="1" dirty="0">
                <a:solidFill>
                  <a:srgbClr val="445469"/>
                </a:solidFill>
                <a:latin typeface="Arial" pitchFamily="34" charset="0"/>
                <a:ea typeface="微软雅黑" pitchFamily="34" charset="-122"/>
              </a:rPr>
              <a:t>成果</a:t>
            </a:r>
            <a:endParaRPr lang="en-US" altLang="zh-CN" sz="2000" b="1" dirty="0">
              <a:solidFill>
                <a:srgbClr val="445469"/>
              </a:solidFill>
              <a:latin typeface="Arial" pitchFamily="34" charset="0"/>
              <a:ea typeface="微软雅黑" pitchFamily="34" charset="-122"/>
            </a:endParaRPr>
          </a:p>
          <a:p>
            <a:pPr marL="342900" lvl="0" indent="-342900">
              <a:buClr>
                <a:srgbClr val="A5779E"/>
              </a:buClr>
              <a:buFont typeface="Wingdings" charset="2"/>
              <a:buChar char="n"/>
            </a:pPr>
            <a:endParaRPr lang="en-US" altLang="zh-CN" sz="2000" b="1" dirty="0">
              <a:solidFill>
                <a:srgbClr val="445469"/>
              </a:solidFill>
              <a:latin typeface="Arial" pitchFamily="34" charset="0"/>
              <a:ea typeface="微软雅黑" pitchFamily="34" charset="-122"/>
            </a:endParaRPr>
          </a:p>
          <a:p>
            <a:pPr marL="342900" lvl="0" indent="-342900">
              <a:buClr>
                <a:srgbClr val="A5779E"/>
              </a:buClr>
              <a:buFont typeface="Wingdings" charset="2"/>
              <a:buChar char="n"/>
            </a:pPr>
            <a:r>
              <a:rPr lang="zh-CN" altLang="en-US" sz="2000" b="1" dirty="0" smtClean="0">
                <a:solidFill>
                  <a:srgbClr val="445469"/>
                </a:solidFill>
                <a:latin typeface="Arial" pitchFamily="34" charset="0"/>
                <a:ea typeface="微软雅黑" pitchFamily="34" charset="-122"/>
              </a:rPr>
              <a:t>參賽專案的產品、技術及相關專利歸屬參賽團隊，與其它任何企業無產權糾紛</a:t>
            </a:r>
            <a:endParaRPr lang="en-US" altLang="zh-CN" sz="2000" b="1" dirty="0">
              <a:solidFill>
                <a:srgbClr val="445469"/>
              </a:solidFill>
              <a:latin typeface="Arial" pitchFamily="34" charset="0"/>
              <a:ea typeface="微软雅黑" pitchFamily="34" charset="-122"/>
            </a:endParaRPr>
          </a:p>
          <a:p>
            <a:pPr marL="342900" lvl="0" indent="-342900">
              <a:buClr>
                <a:srgbClr val="A5779E"/>
              </a:buClr>
              <a:buFont typeface="Wingdings" charset="2"/>
              <a:buChar char="n"/>
            </a:pPr>
            <a:endParaRPr lang="zh-CN" altLang="en-US" sz="2000" b="1" dirty="0">
              <a:solidFill>
                <a:srgbClr val="445469"/>
              </a:solidFill>
              <a:latin typeface="Arial" pitchFamily="34" charset="0"/>
              <a:ea typeface="微软雅黑" pitchFamily="34" charset="-122"/>
            </a:endParaRPr>
          </a:p>
          <a:p>
            <a:pPr marL="342900" lvl="0" indent="-342900">
              <a:buClr>
                <a:srgbClr val="A5779E"/>
              </a:buClr>
              <a:buFont typeface="Wingdings" charset="2"/>
              <a:buChar char="n"/>
            </a:pPr>
            <a:r>
              <a:rPr lang="zh-CN" altLang="en-US" sz="2000" b="1" dirty="0" smtClean="0">
                <a:solidFill>
                  <a:srgbClr val="445469"/>
                </a:solidFill>
                <a:latin typeface="Arial" pitchFamily="34" charset="0"/>
                <a:ea typeface="微软雅黑" pitchFamily="34" charset="-122"/>
              </a:rPr>
              <a:t>核心成員不少於</a:t>
            </a:r>
            <a:r>
              <a:rPr lang="en-US" altLang="zh-CN" sz="2000" b="1" dirty="0" smtClean="0">
                <a:solidFill>
                  <a:srgbClr val="445469"/>
                </a:solidFill>
                <a:latin typeface="Arial" pitchFamily="34" charset="0"/>
                <a:ea typeface="微软雅黑" pitchFamily="34" charset="-122"/>
              </a:rPr>
              <a:t>3</a:t>
            </a:r>
            <a:r>
              <a:rPr lang="zh-CN" altLang="en-US" sz="2000" b="1" dirty="0" smtClean="0">
                <a:solidFill>
                  <a:srgbClr val="445469"/>
                </a:solidFill>
                <a:latin typeface="Arial" pitchFamily="34" charset="0"/>
                <a:ea typeface="微软雅黑" pitchFamily="34" charset="-122"/>
              </a:rPr>
              <a:t>人，平均年齡不超過</a:t>
            </a:r>
            <a:r>
              <a:rPr lang="en-US" altLang="zh-CN" sz="2000" b="1" dirty="0" smtClean="0">
                <a:solidFill>
                  <a:srgbClr val="445469"/>
                </a:solidFill>
                <a:latin typeface="Arial" pitchFamily="34" charset="0"/>
                <a:ea typeface="微软雅黑" pitchFamily="34" charset="-122"/>
              </a:rPr>
              <a:t>40</a:t>
            </a:r>
            <a:r>
              <a:rPr lang="zh-CN" altLang="en-US" sz="2000" b="1" dirty="0" smtClean="0">
                <a:solidFill>
                  <a:srgbClr val="445469"/>
                </a:solidFill>
                <a:latin typeface="Arial" pitchFamily="34" charset="0"/>
                <a:ea typeface="微软雅黑" pitchFamily="34" charset="-122"/>
              </a:rPr>
              <a:t>歲</a:t>
            </a:r>
            <a:endParaRPr lang="en-US" altLang="zh-CN" sz="2000" b="1" dirty="0">
              <a:solidFill>
                <a:srgbClr val="445469"/>
              </a:solidFill>
              <a:latin typeface="Arial" pitchFamily="34" charset="0"/>
              <a:ea typeface="微软雅黑" pitchFamily="34" charset="-122"/>
            </a:endParaRPr>
          </a:p>
        </p:txBody>
      </p:sp>
      <p:cxnSp>
        <p:nvCxnSpPr>
          <p:cNvPr id="37" name="直線接點 36"/>
          <p:cNvCxnSpPr/>
          <p:nvPr/>
        </p:nvCxnSpPr>
        <p:spPr bwMode="auto">
          <a:xfrm>
            <a:off x="6240016" y="1268760"/>
            <a:ext cx="0" cy="4425739"/>
          </a:xfrm>
          <a:prstGeom prst="line">
            <a:avLst/>
          </a:prstGeom>
          <a:solidFill>
            <a:schemeClr val="accent1"/>
          </a:solidFill>
          <a:ln w="9525" cap="flat" cmpd="sng" algn="ctr">
            <a:solidFill>
              <a:srgbClr val="FF6E55"/>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38</a:t>
            </a:fld>
            <a:endParaRPr lang="zh-CN" altLang="en-US" dirty="0"/>
          </a:p>
        </p:txBody>
      </p:sp>
    </p:spTree>
    <p:extLst>
      <p:ext uri="{BB962C8B-B14F-4D97-AF65-F5344CB8AC3E}">
        <p14:creationId xmlns="" xmlns:p14="http://schemas.microsoft.com/office/powerpoint/2010/main" val="3414568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群組 3"/>
          <p:cNvGrpSpPr/>
          <p:nvPr/>
        </p:nvGrpSpPr>
        <p:grpSpPr>
          <a:xfrm>
            <a:off x="3067325" y="1324432"/>
            <a:ext cx="5227340" cy="5090678"/>
            <a:chOff x="3067325" y="1324432"/>
            <a:chExt cx="5227340" cy="5090678"/>
          </a:xfrm>
        </p:grpSpPr>
        <p:sp>
          <p:nvSpPr>
            <p:cNvPr id="45059" name="Freeform 5"/>
            <p:cNvSpPr>
              <a:spLocks/>
            </p:cNvSpPr>
            <p:nvPr/>
          </p:nvSpPr>
          <p:spPr bwMode="auto">
            <a:xfrm>
              <a:off x="4723353" y="1324432"/>
              <a:ext cx="1744456" cy="2502130"/>
            </a:xfrm>
            <a:custGeom>
              <a:avLst/>
              <a:gdLst>
                <a:gd name="T0" fmla="*/ 2147483647 w 224"/>
                <a:gd name="T1" fmla="*/ 2147483647 h 322"/>
                <a:gd name="T2" fmla="*/ 2147483647 w 224"/>
                <a:gd name="T3" fmla="*/ 2147483647 h 322"/>
                <a:gd name="T4" fmla="*/ 2147483647 w 224"/>
                <a:gd name="T5" fmla="*/ 2147483647 h 322"/>
                <a:gd name="T6" fmla="*/ 2147483647 w 224"/>
                <a:gd name="T7" fmla="*/ 2147483647 h 322"/>
                <a:gd name="T8" fmla="*/ 2147483647 w 224"/>
                <a:gd name="T9" fmla="*/ 2147483647 h 322"/>
                <a:gd name="T10" fmla="*/ 2147483647 w 224"/>
                <a:gd name="T11" fmla="*/ 2147483647 h 322"/>
                <a:gd name="T12" fmla="*/ 2147483647 w 224"/>
                <a:gd name="T13" fmla="*/ 2147483647 h 322"/>
                <a:gd name="T14" fmla="*/ 2147483647 w 224"/>
                <a:gd name="T15" fmla="*/ 2147483647 h 322"/>
                <a:gd name="T16" fmla="*/ 2147483647 w 224"/>
                <a:gd name="T17" fmla="*/ 2147483647 h 322"/>
                <a:gd name="T18" fmla="*/ 2147483647 w 224"/>
                <a:gd name="T19" fmla="*/ 2147483647 h 322"/>
                <a:gd name="T20" fmla="*/ 2147483647 w 224"/>
                <a:gd name="T21" fmla="*/ 2147483647 h 322"/>
                <a:gd name="T22" fmla="*/ 2147483647 w 224"/>
                <a:gd name="T23" fmla="*/ 2147483647 h 322"/>
                <a:gd name="T24" fmla="*/ 2043450638 w 224"/>
                <a:gd name="T25" fmla="*/ 2147483647 h 322"/>
                <a:gd name="T26" fmla="*/ 1210935078 w 224"/>
                <a:gd name="T27" fmla="*/ 2147483647 h 322"/>
                <a:gd name="T28" fmla="*/ 340575106 w 224"/>
                <a:gd name="T29" fmla="*/ 2147483647 h 322"/>
                <a:gd name="T30" fmla="*/ 0 w 224"/>
                <a:gd name="T31" fmla="*/ 2147483647 h 322"/>
                <a:gd name="T32" fmla="*/ 340575106 w 224"/>
                <a:gd name="T33" fmla="*/ 2147483647 h 322"/>
                <a:gd name="T34" fmla="*/ 1210935078 w 224"/>
                <a:gd name="T35" fmla="*/ 2147483647 h 322"/>
                <a:gd name="T36" fmla="*/ 1248779491 w 224"/>
                <a:gd name="T37" fmla="*/ 2147483647 h 322"/>
                <a:gd name="T38" fmla="*/ 567623127 w 224"/>
                <a:gd name="T39" fmla="*/ 2147483647 h 322"/>
                <a:gd name="T40" fmla="*/ 2147483647 w 224"/>
                <a:gd name="T41" fmla="*/ 0 h 322"/>
                <a:gd name="T42" fmla="*/ 2147483647 w 224"/>
                <a:gd name="T43" fmla="*/ 2147483647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DE4477"/>
            </a:solidFill>
            <a:ln w="19050" cmpd="sng">
              <a:solidFill>
                <a:srgbClr val="FFFFFF"/>
              </a:solidFill>
              <a:bevel/>
              <a:headEnd/>
              <a:tailEnd/>
            </a:ln>
          </p:spPr>
          <p:txBody>
            <a:bodyPr lIns="121682" tIns="60841" rIns="121682" bIns="60841"/>
            <a:lstStyle/>
            <a:p>
              <a:endParaRPr lang="zh-CN" altLang="en-US"/>
            </a:p>
          </p:txBody>
        </p:sp>
        <p:sp>
          <p:nvSpPr>
            <p:cNvPr id="45060" name="Freeform 6"/>
            <p:cNvSpPr>
              <a:spLocks/>
            </p:cNvSpPr>
            <p:nvPr/>
          </p:nvSpPr>
          <p:spPr bwMode="auto">
            <a:xfrm>
              <a:off x="3067325" y="2918158"/>
              <a:ext cx="2449876" cy="1794699"/>
            </a:xfrm>
            <a:custGeom>
              <a:avLst/>
              <a:gdLst>
                <a:gd name="T0" fmla="*/ 2147483647 w 315"/>
                <a:gd name="T1" fmla="*/ 2147483647 h 231"/>
                <a:gd name="T2" fmla="*/ 2147483647 w 315"/>
                <a:gd name="T3" fmla="*/ 2147483647 h 231"/>
                <a:gd name="T4" fmla="*/ 2147483647 w 315"/>
                <a:gd name="T5" fmla="*/ 2147483647 h 231"/>
                <a:gd name="T6" fmla="*/ 2147483647 w 315"/>
                <a:gd name="T7" fmla="*/ 2147483647 h 231"/>
                <a:gd name="T8" fmla="*/ 2147483647 w 315"/>
                <a:gd name="T9" fmla="*/ 2147483647 h 231"/>
                <a:gd name="T10" fmla="*/ 2147483647 w 315"/>
                <a:gd name="T11" fmla="*/ 2147483647 h 231"/>
                <a:gd name="T12" fmla="*/ 2147483647 w 315"/>
                <a:gd name="T13" fmla="*/ 2147483647 h 231"/>
                <a:gd name="T14" fmla="*/ 2147483647 w 315"/>
                <a:gd name="T15" fmla="*/ 2147483647 h 231"/>
                <a:gd name="T16" fmla="*/ 2147483647 w 315"/>
                <a:gd name="T17" fmla="*/ 2147483647 h 231"/>
                <a:gd name="T18" fmla="*/ 2147483647 w 315"/>
                <a:gd name="T19" fmla="*/ 2147483647 h 231"/>
                <a:gd name="T20" fmla="*/ 2147483647 w 315"/>
                <a:gd name="T21" fmla="*/ 2147483647 h 231"/>
                <a:gd name="T22" fmla="*/ 2147483647 w 315"/>
                <a:gd name="T23" fmla="*/ 2147483647 h 231"/>
                <a:gd name="T24" fmla="*/ 0 w 315"/>
                <a:gd name="T25" fmla="*/ 1355837846 h 231"/>
                <a:gd name="T26" fmla="*/ 2147483647 w 315"/>
                <a:gd name="T27" fmla="*/ 0 h 231"/>
                <a:gd name="T28" fmla="*/ 2147483647 w 315"/>
                <a:gd name="T29" fmla="*/ 903893943 h 231"/>
                <a:gd name="T30" fmla="*/ 2147483647 w 315"/>
                <a:gd name="T31" fmla="*/ 903893943 h 231"/>
                <a:gd name="T32" fmla="*/ 2147483647 w 315"/>
                <a:gd name="T33" fmla="*/ 1242856473 h 231"/>
                <a:gd name="T34" fmla="*/ 2147483647 w 315"/>
                <a:gd name="T35" fmla="*/ 2109087913 h 231"/>
                <a:gd name="T36" fmla="*/ 2147483647 w 315"/>
                <a:gd name="T37" fmla="*/ 2147483647 h 231"/>
                <a:gd name="T38" fmla="*/ 2147483647 w 315"/>
                <a:gd name="T39" fmla="*/ 2147483647 h 231"/>
                <a:gd name="T40" fmla="*/ 2147483647 w 315"/>
                <a:gd name="T41" fmla="*/ 2147483647 h 231"/>
                <a:gd name="T42" fmla="*/ 2147483647 w 315"/>
                <a:gd name="T43" fmla="*/ 2147483647 h 231"/>
                <a:gd name="T44" fmla="*/ 2147483647 w 315"/>
                <a:gd name="T45" fmla="*/ 2147483647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513087"/>
            </a:solidFill>
            <a:ln w="19050" cmpd="sng">
              <a:solidFill>
                <a:srgbClr val="FFFFFF"/>
              </a:solidFill>
              <a:bevel/>
              <a:headEnd/>
              <a:tailEnd/>
            </a:ln>
          </p:spPr>
          <p:txBody>
            <a:bodyPr lIns="121682" tIns="60841" rIns="121682" bIns="60841"/>
            <a:lstStyle/>
            <a:p>
              <a:endParaRPr lang="zh-CN" altLang="en-US"/>
            </a:p>
          </p:txBody>
        </p:sp>
        <p:sp>
          <p:nvSpPr>
            <p:cNvPr id="45061" name="Freeform 7"/>
            <p:cNvSpPr>
              <a:spLocks/>
            </p:cNvSpPr>
            <p:nvPr/>
          </p:nvSpPr>
          <p:spPr bwMode="auto">
            <a:xfrm>
              <a:off x="3953622" y="4128023"/>
              <a:ext cx="2086112" cy="2287087"/>
            </a:xfrm>
            <a:custGeom>
              <a:avLst/>
              <a:gdLst>
                <a:gd name="T0" fmla="*/ 2147483647 w 268"/>
                <a:gd name="T1" fmla="*/ 0 h 294"/>
                <a:gd name="T2" fmla="*/ 2147483647 w 268"/>
                <a:gd name="T3" fmla="*/ 1736898966 h 294"/>
                <a:gd name="T4" fmla="*/ 2147483647 w 268"/>
                <a:gd name="T5" fmla="*/ 906212431 h 294"/>
                <a:gd name="T6" fmla="*/ 2147483647 w 268"/>
                <a:gd name="T7" fmla="*/ 2147483647 h 294"/>
                <a:gd name="T8" fmla="*/ 2147483647 w 268"/>
                <a:gd name="T9" fmla="*/ 2147483647 h 294"/>
                <a:gd name="T10" fmla="*/ 2147483647 w 268"/>
                <a:gd name="T11" fmla="*/ 2147483647 h 294"/>
                <a:gd name="T12" fmla="*/ 2147483647 w 268"/>
                <a:gd name="T13" fmla="*/ 2147483647 h 294"/>
                <a:gd name="T14" fmla="*/ 2147483647 w 268"/>
                <a:gd name="T15" fmla="*/ 2147483647 h 294"/>
                <a:gd name="T16" fmla="*/ 2147483647 w 268"/>
                <a:gd name="T17" fmla="*/ 2147483647 h 294"/>
                <a:gd name="T18" fmla="*/ 2147483647 w 268"/>
                <a:gd name="T19" fmla="*/ 2147483647 h 294"/>
                <a:gd name="T20" fmla="*/ 2147483647 w 268"/>
                <a:gd name="T21" fmla="*/ 2147483647 h 294"/>
                <a:gd name="T22" fmla="*/ 0 w 268"/>
                <a:gd name="T23" fmla="*/ 2147483647 h 294"/>
                <a:gd name="T24" fmla="*/ 1965873671 w 268"/>
                <a:gd name="T25" fmla="*/ 1812418717 h 294"/>
                <a:gd name="T26" fmla="*/ 2147483647 w 268"/>
                <a:gd name="T27" fmla="*/ 1472592128 h 294"/>
                <a:gd name="T28" fmla="*/ 2147483647 w 268"/>
                <a:gd name="T29" fmla="*/ 1623625485 h 294"/>
                <a:gd name="T30" fmla="*/ 2147483647 w 268"/>
                <a:gd name="T31" fmla="*/ 2147483647 h 294"/>
                <a:gd name="T32" fmla="*/ 2147483647 w 268"/>
                <a:gd name="T33" fmla="*/ 2147483647 h 294"/>
                <a:gd name="T34" fmla="*/ 2147483647 w 268"/>
                <a:gd name="T35" fmla="*/ 2147483647 h 294"/>
                <a:gd name="T36" fmla="*/ 2147483647 w 268"/>
                <a:gd name="T37" fmla="*/ 1623625485 h 294"/>
                <a:gd name="T38" fmla="*/ 2147483647 w 268"/>
                <a:gd name="T39" fmla="*/ 755172929 h 294"/>
                <a:gd name="T40" fmla="*/ 2147483647 w 268"/>
                <a:gd name="T41" fmla="*/ 755172929 h 294"/>
                <a:gd name="T42" fmla="*/ 2147483647 w 268"/>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DE4477"/>
            </a:solidFill>
            <a:ln w="19050" cmpd="sng">
              <a:solidFill>
                <a:srgbClr val="FFFFFF"/>
              </a:solidFill>
              <a:bevel/>
              <a:headEnd/>
              <a:tailEnd/>
            </a:ln>
          </p:spPr>
          <p:txBody>
            <a:bodyPr lIns="121682" tIns="60841" rIns="121682" bIns="60841"/>
            <a:lstStyle/>
            <a:p>
              <a:endParaRPr lang="zh-CN" altLang="en-US"/>
            </a:p>
          </p:txBody>
        </p:sp>
        <p:sp>
          <p:nvSpPr>
            <p:cNvPr id="45062" name="Freeform 8"/>
            <p:cNvSpPr>
              <a:spLocks/>
            </p:cNvSpPr>
            <p:nvPr/>
          </p:nvSpPr>
          <p:spPr bwMode="auto">
            <a:xfrm>
              <a:off x="5649844" y="4029545"/>
              <a:ext cx="1718329" cy="2369487"/>
            </a:xfrm>
            <a:custGeom>
              <a:avLst/>
              <a:gdLst>
                <a:gd name="T0" fmla="*/ 113160514 w 221"/>
                <a:gd name="T1" fmla="*/ 1393339576 h 305"/>
                <a:gd name="T2" fmla="*/ 1659691634 w 221"/>
                <a:gd name="T3" fmla="*/ 2147483647 h 305"/>
                <a:gd name="T4" fmla="*/ 1320210091 w 221"/>
                <a:gd name="T5" fmla="*/ 451893087 h 305"/>
                <a:gd name="T6" fmla="*/ 2147483647 w 221"/>
                <a:gd name="T7" fmla="*/ 1205050279 h 305"/>
                <a:gd name="T8" fmla="*/ 2147483647 w 221"/>
                <a:gd name="T9" fmla="*/ 1205050279 h 305"/>
                <a:gd name="T10" fmla="*/ 2147483647 w 221"/>
                <a:gd name="T11" fmla="*/ 338918281 h 305"/>
                <a:gd name="T12" fmla="*/ 2147483647 w 221"/>
                <a:gd name="T13" fmla="*/ 0 h 305"/>
                <a:gd name="T14" fmla="*/ 2147483647 w 221"/>
                <a:gd name="T15" fmla="*/ 338918281 h 305"/>
                <a:gd name="T16" fmla="*/ 2147483647 w 221"/>
                <a:gd name="T17" fmla="*/ 1205050279 h 305"/>
                <a:gd name="T18" fmla="*/ 2147483647 w 221"/>
                <a:gd name="T19" fmla="*/ 1920553292 h 305"/>
                <a:gd name="T20" fmla="*/ 2147483647 w 221"/>
                <a:gd name="T21" fmla="*/ 2147483647 h 305"/>
                <a:gd name="T22" fmla="*/ 2147483647 w 221"/>
                <a:gd name="T23" fmla="*/ 2147483647 h 305"/>
                <a:gd name="T24" fmla="*/ 2147483647 w 221"/>
                <a:gd name="T25" fmla="*/ 2147483647 h 305"/>
                <a:gd name="T26" fmla="*/ 2147483647 w 221"/>
                <a:gd name="T27" fmla="*/ 2147483647 h 305"/>
                <a:gd name="T28" fmla="*/ 0 w 221"/>
                <a:gd name="T29" fmla="*/ 2147483647 h 305"/>
                <a:gd name="T30" fmla="*/ 0 w 221"/>
                <a:gd name="T31" fmla="*/ 2147483647 h 305"/>
                <a:gd name="T32" fmla="*/ 678963084 w 221"/>
                <a:gd name="T33" fmla="*/ 2147483647 h 305"/>
                <a:gd name="T34" fmla="*/ 1508808901 w 221"/>
                <a:gd name="T35" fmla="*/ 2147483647 h 305"/>
                <a:gd name="T36" fmla="*/ 1886012662 w 221"/>
                <a:gd name="T37" fmla="*/ 2147483647 h 305"/>
                <a:gd name="T38" fmla="*/ 1508808901 w 221"/>
                <a:gd name="T39" fmla="*/ 2147483647 h 305"/>
                <a:gd name="T40" fmla="*/ 678963084 w 221"/>
                <a:gd name="T41" fmla="*/ 2147483647 h 305"/>
                <a:gd name="T42" fmla="*/ 37722219 w 221"/>
                <a:gd name="T43" fmla="*/ 2147483647 h 305"/>
                <a:gd name="T44" fmla="*/ 113160514 w 221"/>
                <a:gd name="T45" fmla="*/ 1393339576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513087"/>
            </a:solidFill>
            <a:ln w="19050" cmpd="sng">
              <a:solidFill>
                <a:srgbClr val="FFFFFF"/>
              </a:solidFill>
              <a:bevel/>
              <a:headEnd/>
              <a:tailEnd/>
            </a:ln>
          </p:spPr>
          <p:txBody>
            <a:bodyPr lIns="121682" tIns="60841" rIns="121682" bIns="60841"/>
            <a:lstStyle/>
            <a:p>
              <a:endParaRPr lang="zh-CN" altLang="en-US"/>
            </a:p>
          </p:txBody>
        </p:sp>
        <p:sp>
          <p:nvSpPr>
            <p:cNvPr id="45063" name="Freeform 9"/>
            <p:cNvSpPr>
              <a:spLocks/>
            </p:cNvSpPr>
            <p:nvPr/>
          </p:nvSpPr>
          <p:spPr bwMode="auto">
            <a:xfrm>
              <a:off x="5820672" y="2918158"/>
              <a:ext cx="2473993" cy="1569608"/>
            </a:xfrm>
            <a:custGeom>
              <a:avLst/>
              <a:gdLst>
                <a:gd name="T0" fmla="*/ 490943781 w 318"/>
                <a:gd name="T1" fmla="*/ 2147483647 h 202"/>
                <a:gd name="T2" fmla="*/ 1699427871 w 318"/>
                <a:gd name="T3" fmla="*/ 2147483647 h 202"/>
                <a:gd name="T4" fmla="*/ 0 w 318"/>
                <a:gd name="T5" fmla="*/ 2147483647 h 202"/>
                <a:gd name="T6" fmla="*/ 1284010121 w 318"/>
                <a:gd name="T7" fmla="*/ 2147483647 h 202"/>
                <a:gd name="T8" fmla="*/ 566475957 w 318"/>
                <a:gd name="T9" fmla="*/ 2147483647 h 202"/>
                <a:gd name="T10" fmla="*/ 226590383 w 318"/>
                <a:gd name="T11" fmla="*/ 1431563675 h 202"/>
                <a:gd name="T12" fmla="*/ 566475957 w 318"/>
                <a:gd name="T13" fmla="*/ 565089471 h 202"/>
                <a:gd name="T14" fmla="*/ 1435068328 w 318"/>
                <a:gd name="T15" fmla="*/ 226037016 h 202"/>
                <a:gd name="T16" fmla="*/ 2147483647 w 318"/>
                <a:gd name="T17" fmla="*/ 565089471 h 202"/>
                <a:gd name="T18" fmla="*/ 2147483647 w 318"/>
                <a:gd name="T19" fmla="*/ 904141926 h 202"/>
                <a:gd name="T20" fmla="*/ 2147483647 w 318"/>
                <a:gd name="T21" fmla="*/ 0 h 202"/>
                <a:gd name="T22" fmla="*/ 2147483647 w 318"/>
                <a:gd name="T23" fmla="*/ 1356215957 h 202"/>
                <a:gd name="T24" fmla="*/ 2147483647 w 318"/>
                <a:gd name="T25" fmla="*/ 2147483647 h 202"/>
                <a:gd name="T26" fmla="*/ 2147483647 w 318"/>
                <a:gd name="T27" fmla="*/ 2147483647 h 202"/>
                <a:gd name="T28" fmla="*/ 2147483647 w 318"/>
                <a:gd name="T29" fmla="*/ 2147483647 h 202"/>
                <a:gd name="T30" fmla="*/ 2147483647 w 318"/>
                <a:gd name="T31" fmla="*/ 2147483647 h 202"/>
                <a:gd name="T32" fmla="*/ 2147483647 w 318"/>
                <a:gd name="T33" fmla="*/ 2147483647 h 202"/>
                <a:gd name="T34" fmla="*/ 2147483647 w 318"/>
                <a:gd name="T35" fmla="*/ 2147483647 h 202"/>
                <a:gd name="T36" fmla="*/ 2147483647 w 318"/>
                <a:gd name="T37" fmla="*/ 2147483647 h 202"/>
                <a:gd name="T38" fmla="*/ 2147483647 w 318"/>
                <a:gd name="T39" fmla="*/ 2147483647 h 202"/>
                <a:gd name="T40" fmla="*/ 490943781 w 318"/>
                <a:gd name="T41" fmla="*/ 2147483647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767171"/>
            </a:solidFill>
            <a:ln w="19050" cmpd="sng">
              <a:solidFill>
                <a:srgbClr val="FFFFFF"/>
              </a:solidFill>
              <a:bevel/>
              <a:headEnd/>
              <a:tailEnd/>
            </a:ln>
          </p:spPr>
          <p:txBody>
            <a:bodyPr lIns="121682" tIns="60841" rIns="121682" bIns="60841"/>
            <a:lstStyle/>
            <a:p>
              <a:endParaRPr lang="zh-CN" altLang="en-US"/>
            </a:p>
          </p:txBody>
        </p:sp>
        <p:sp>
          <p:nvSpPr>
            <p:cNvPr id="45064" name="Freeform 206"/>
            <p:cNvSpPr>
              <a:spLocks noEditPoints="1"/>
            </p:cNvSpPr>
            <p:nvPr/>
          </p:nvSpPr>
          <p:spPr bwMode="auto">
            <a:xfrm>
              <a:off x="5368480" y="2287099"/>
              <a:ext cx="540620" cy="540620"/>
            </a:xfrm>
            <a:custGeom>
              <a:avLst/>
              <a:gdLst>
                <a:gd name="T0" fmla="*/ 692867533 w 256"/>
                <a:gd name="T1" fmla="*/ 598258820 h 256"/>
                <a:gd name="T2" fmla="*/ 712346091 w 256"/>
                <a:gd name="T3" fmla="*/ 645563176 h 256"/>
                <a:gd name="T4" fmla="*/ 645563176 w 256"/>
                <a:gd name="T5" fmla="*/ 712346091 h 256"/>
                <a:gd name="T6" fmla="*/ 598258820 w 256"/>
                <a:gd name="T7" fmla="*/ 692867533 h 256"/>
                <a:gd name="T8" fmla="*/ 403476568 w 256"/>
                <a:gd name="T9" fmla="*/ 498085281 h 256"/>
                <a:gd name="T10" fmla="*/ 267129993 w 256"/>
                <a:gd name="T11" fmla="*/ 534259985 h 256"/>
                <a:gd name="T12" fmla="*/ 0 w 256"/>
                <a:gd name="T13" fmla="*/ 267129993 h 256"/>
                <a:gd name="T14" fmla="*/ 267129993 w 256"/>
                <a:gd name="T15" fmla="*/ 0 h 256"/>
                <a:gd name="T16" fmla="*/ 534259985 w 256"/>
                <a:gd name="T17" fmla="*/ 267129993 h 256"/>
                <a:gd name="T18" fmla="*/ 498085281 w 256"/>
                <a:gd name="T19" fmla="*/ 403476568 h 256"/>
                <a:gd name="T20" fmla="*/ 692867533 w 256"/>
                <a:gd name="T21" fmla="*/ 598258820 h 256"/>
                <a:gd name="T22" fmla="*/ 267129993 w 256"/>
                <a:gd name="T23" fmla="*/ 66782915 h 256"/>
                <a:gd name="T24" fmla="*/ 66782915 w 256"/>
                <a:gd name="T25" fmla="*/ 267129993 h 256"/>
                <a:gd name="T26" fmla="*/ 267129993 w 256"/>
                <a:gd name="T27" fmla="*/ 467477070 h 256"/>
                <a:gd name="T28" fmla="*/ 467477070 w 256"/>
                <a:gd name="T29" fmla="*/ 267129993 h 256"/>
                <a:gd name="T30" fmla="*/ 267129993 w 256"/>
                <a:gd name="T31" fmla="*/ 66782915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45065" name="Freeform 170"/>
            <p:cNvSpPr>
              <a:spLocks noEditPoints="1"/>
            </p:cNvSpPr>
            <p:nvPr/>
          </p:nvSpPr>
          <p:spPr bwMode="auto">
            <a:xfrm>
              <a:off x="6924021" y="3332165"/>
              <a:ext cx="528562" cy="446163"/>
            </a:xfrm>
            <a:custGeom>
              <a:avLst/>
              <a:gdLst>
                <a:gd name="T0" fmla="*/ 649004464 w 256"/>
                <a:gd name="T1" fmla="*/ 575015651 h 216"/>
                <a:gd name="T2" fmla="*/ 31918466 w 256"/>
                <a:gd name="T3" fmla="*/ 575015651 h 216"/>
                <a:gd name="T4" fmla="*/ 0 w 256"/>
                <a:gd name="T5" fmla="*/ 543070609 h 216"/>
                <a:gd name="T6" fmla="*/ 0 w 256"/>
                <a:gd name="T7" fmla="*/ 31945042 h 216"/>
                <a:gd name="T8" fmla="*/ 31918466 w 256"/>
                <a:gd name="T9" fmla="*/ 0 h 216"/>
                <a:gd name="T10" fmla="*/ 63836932 w 256"/>
                <a:gd name="T11" fmla="*/ 31945042 h 216"/>
                <a:gd name="T12" fmla="*/ 63836932 w 256"/>
                <a:gd name="T13" fmla="*/ 436586048 h 216"/>
                <a:gd name="T14" fmla="*/ 63836932 w 256"/>
                <a:gd name="T15" fmla="*/ 511125567 h 216"/>
                <a:gd name="T16" fmla="*/ 649004464 w 256"/>
                <a:gd name="T17" fmla="*/ 511125567 h 216"/>
                <a:gd name="T18" fmla="*/ 680922930 w 256"/>
                <a:gd name="T19" fmla="*/ 543070609 h 216"/>
                <a:gd name="T20" fmla="*/ 649004464 w 256"/>
                <a:gd name="T21" fmla="*/ 575015651 h 216"/>
                <a:gd name="T22" fmla="*/ 574529130 w 256"/>
                <a:gd name="T23" fmla="*/ 479180525 h 216"/>
                <a:gd name="T24" fmla="*/ 510692198 w 256"/>
                <a:gd name="T25" fmla="*/ 479180525 h 216"/>
                <a:gd name="T26" fmla="*/ 478773731 w 256"/>
                <a:gd name="T27" fmla="*/ 447233851 h 216"/>
                <a:gd name="T28" fmla="*/ 478773731 w 256"/>
                <a:gd name="T29" fmla="*/ 223616926 h 216"/>
                <a:gd name="T30" fmla="*/ 510692198 w 256"/>
                <a:gd name="T31" fmla="*/ 191671884 h 216"/>
                <a:gd name="T32" fmla="*/ 574529130 w 256"/>
                <a:gd name="T33" fmla="*/ 191671884 h 216"/>
                <a:gd name="T34" fmla="*/ 606447596 w 256"/>
                <a:gd name="T35" fmla="*/ 223616926 h 216"/>
                <a:gd name="T36" fmla="*/ 606447596 w 256"/>
                <a:gd name="T37" fmla="*/ 447233851 h 216"/>
                <a:gd name="T38" fmla="*/ 574529130 w 256"/>
                <a:gd name="T39" fmla="*/ 479180525 h 216"/>
                <a:gd name="T40" fmla="*/ 393658365 w 256"/>
                <a:gd name="T41" fmla="*/ 479180525 h 216"/>
                <a:gd name="T42" fmla="*/ 329821433 w 256"/>
                <a:gd name="T43" fmla="*/ 479180525 h 216"/>
                <a:gd name="T44" fmla="*/ 297904597 w 256"/>
                <a:gd name="T45" fmla="*/ 447233851 h 216"/>
                <a:gd name="T46" fmla="*/ 297904597 w 256"/>
                <a:gd name="T47" fmla="*/ 95836758 h 216"/>
                <a:gd name="T48" fmla="*/ 329821433 w 256"/>
                <a:gd name="T49" fmla="*/ 63890084 h 216"/>
                <a:gd name="T50" fmla="*/ 393658365 w 256"/>
                <a:gd name="T51" fmla="*/ 63890084 h 216"/>
                <a:gd name="T52" fmla="*/ 425576831 w 256"/>
                <a:gd name="T53" fmla="*/ 95836758 h 216"/>
                <a:gd name="T54" fmla="*/ 425576831 w 256"/>
                <a:gd name="T55" fmla="*/ 447233851 h 216"/>
                <a:gd name="T56" fmla="*/ 393658365 w 256"/>
                <a:gd name="T57" fmla="*/ 479180525 h 216"/>
                <a:gd name="T58" fmla="*/ 212789231 w 256"/>
                <a:gd name="T59" fmla="*/ 479180525 h 216"/>
                <a:gd name="T60" fmla="*/ 148952299 w 256"/>
                <a:gd name="T61" fmla="*/ 479180525 h 216"/>
                <a:gd name="T62" fmla="*/ 117033833 w 256"/>
                <a:gd name="T63" fmla="*/ 447233851 h 216"/>
                <a:gd name="T64" fmla="*/ 117033833 w 256"/>
                <a:gd name="T65" fmla="*/ 383343767 h 216"/>
                <a:gd name="T66" fmla="*/ 148952299 w 256"/>
                <a:gd name="T67" fmla="*/ 351398725 h 216"/>
                <a:gd name="T68" fmla="*/ 212789231 w 256"/>
                <a:gd name="T69" fmla="*/ 351398725 h 216"/>
                <a:gd name="T70" fmla="*/ 244706066 w 256"/>
                <a:gd name="T71" fmla="*/ 383343767 h 216"/>
                <a:gd name="T72" fmla="*/ 244706066 w 256"/>
                <a:gd name="T73" fmla="*/ 447233851 h 216"/>
                <a:gd name="T74" fmla="*/ 212789231 w 256"/>
                <a:gd name="T75" fmla="*/ 479180525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45066" name="Freeform 5"/>
            <p:cNvSpPr>
              <a:spLocks noEditPoints="1"/>
            </p:cNvSpPr>
            <p:nvPr/>
          </p:nvSpPr>
          <p:spPr bwMode="auto">
            <a:xfrm>
              <a:off x="4008756" y="3333170"/>
              <a:ext cx="552678" cy="536601"/>
            </a:xfrm>
            <a:custGeom>
              <a:avLst/>
              <a:gdLst>
                <a:gd name="T0" fmla="*/ 274140482 w 683"/>
                <a:gd name="T1" fmla="*/ 29926450 h 662"/>
                <a:gd name="T2" fmla="*/ 232467667 w 683"/>
                <a:gd name="T3" fmla="*/ 10248881 h 662"/>
                <a:gd name="T4" fmla="*/ 235327372 w 683"/>
                <a:gd name="T5" fmla="*/ 1639744 h 662"/>
                <a:gd name="T6" fmla="*/ 231650791 w 683"/>
                <a:gd name="T7" fmla="*/ 0 h 662"/>
                <a:gd name="T8" fmla="*/ 45349396 w 683"/>
                <a:gd name="T9" fmla="*/ 409776 h 662"/>
                <a:gd name="T10" fmla="*/ 43715644 w 683"/>
                <a:gd name="T11" fmla="*/ 7379169 h 662"/>
                <a:gd name="T12" fmla="*/ 42081253 w 683"/>
                <a:gd name="T13" fmla="*/ 29926450 h 662"/>
                <a:gd name="T14" fmla="*/ 1634391 w 683"/>
                <a:gd name="T15" fmla="*/ 31566194 h 662"/>
                <a:gd name="T16" fmla="*/ 27373013 w 683"/>
                <a:gd name="T17" fmla="*/ 104127911 h 662"/>
                <a:gd name="T18" fmla="*/ 98461669 w 683"/>
                <a:gd name="T19" fmla="*/ 160701323 h 662"/>
                <a:gd name="T20" fmla="*/ 110718643 w 683"/>
                <a:gd name="T21" fmla="*/ 182018636 h 662"/>
                <a:gd name="T22" fmla="*/ 119297757 w 683"/>
                <a:gd name="T23" fmla="*/ 241871536 h 662"/>
                <a:gd name="T24" fmla="*/ 103772641 w 683"/>
                <a:gd name="T25" fmla="*/ 243511280 h 662"/>
                <a:gd name="T26" fmla="*/ 83344991 w 683"/>
                <a:gd name="T27" fmla="*/ 257859841 h 662"/>
                <a:gd name="T28" fmla="*/ 87022211 w 683"/>
                <a:gd name="T29" fmla="*/ 271388210 h 662"/>
                <a:gd name="T30" fmla="*/ 195698025 w 683"/>
                <a:gd name="T31" fmla="*/ 268108722 h 662"/>
                <a:gd name="T32" fmla="*/ 192837681 w 683"/>
                <a:gd name="T33" fmla="*/ 252940609 h 662"/>
                <a:gd name="T34" fmla="*/ 169141888 w 683"/>
                <a:gd name="T35" fmla="*/ 241871536 h 662"/>
                <a:gd name="T36" fmla="*/ 169958764 w 683"/>
                <a:gd name="T37" fmla="*/ 186528092 h 662"/>
                <a:gd name="T38" fmla="*/ 165873106 w 683"/>
                <a:gd name="T39" fmla="*/ 179148924 h 662"/>
                <a:gd name="T40" fmla="*/ 176087251 w 683"/>
                <a:gd name="T41" fmla="*/ 162750843 h 662"/>
                <a:gd name="T42" fmla="*/ 185892318 w 683"/>
                <a:gd name="T43" fmla="*/ 146352762 h 662"/>
                <a:gd name="T44" fmla="*/ 279043016 w 683"/>
                <a:gd name="T45" fmla="*/ 34845682 h 662"/>
                <a:gd name="T46" fmla="*/ 59649198 w 683"/>
                <a:gd name="T47" fmla="*/ 118066056 h 662"/>
                <a:gd name="T48" fmla="*/ 38812471 w 683"/>
                <a:gd name="T49" fmla="*/ 100028231 h 662"/>
                <a:gd name="T50" fmla="*/ 33093061 w 683"/>
                <a:gd name="T51" fmla="*/ 93879030 h 662"/>
                <a:gd name="T52" fmla="*/ 31867108 w 683"/>
                <a:gd name="T53" fmla="*/ 91829510 h 662"/>
                <a:gd name="T54" fmla="*/ 17567945 w 683"/>
                <a:gd name="T55" fmla="*/ 68052261 h 662"/>
                <a:gd name="T56" fmla="*/ 16751069 w 683"/>
                <a:gd name="T57" fmla="*/ 66002100 h 662"/>
                <a:gd name="T58" fmla="*/ 12256334 w 683"/>
                <a:gd name="T59" fmla="*/ 53293924 h 662"/>
                <a:gd name="T60" fmla="*/ 9396630 w 683"/>
                <a:gd name="T61" fmla="*/ 39765555 h 662"/>
                <a:gd name="T62" fmla="*/ 73539924 w 683"/>
                <a:gd name="T63" fmla="*/ 125855000 h 662"/>
                <a:gd name="T64" fmla="*/ 185075442 w 683"/>
                <a:gd name="T65" fmla="*/ 57803380 h 662"/>
                <a:gd name="T66" fmla="*/ 168733450 w 683"/>
                <a:gd name="T67" fmla="*/ 109047143 h 662"/>
                <a:gd name="T68" fmla="*/ 139726047 w 683"/>
                <a:gd name="T69" fmla="*/ 91009318 h 662"/>
                <a:gd name="T70" fmla="*/ 110718643 w 683"/>
                <a:gd name="T71" fmla="*/ 109047143 h 662"/>
                <a:gd name="T72" fmla="*/ 93967574 w 683"/>
                <a:gd name="T73" fmla="*/ 57803380 h 662"/>
                <a:gd name="T74" fmla="*/ 128285949 w 683"/>
                <a:gd name="T75" fmla="*/ 55343444 h 662"/>
                <a:gd name="T76" fmla="*/ 140951360 w 683"/>
                <a:gd name="T77" fmla="*/ 23367474 h 662"/>
                <a:gd name="T78" fmla="*/ 184667004 w 683"/>
                <a:gd name="T79" fmla="*/ 55343444 h 662"/>
                <a:gd name="T80" fmla="*/ 266786682 w 683"/>
                <a:gd name="T81" fmla="*/ 42224851 h 662"/>
                <a:gd name="T82" fmla="*/ 260658195 w 683"/>
                <a:gd name="T83" fmla="*/ 63952580 h 662"/>
                <a:gd name="T84" fmla="*/ 259432242 w 683"/>
                <a:gd name="T85" fmla="*/ 66822292 h 662"/>
                <a:gd name="T86" fmla="*/ 256164099 w 683"/>
                <a:gd name="T87" fmla="*/ 73381269 h 662"/>
                <a:gd name="T88" fmla="*/ 244315563 w 683"/>
                <a:gd name="T89" fmla="*/ 92649062 h 662"/>
                <a:gd name="T90" fmla="*/ 241455859 w 683"/>
                <a:gd name="T91" fmla="*/ 95928550 h 662"/>
                <a:gd name="T92" fmla="*/ 230016400 w 683"/>
                <a:gd name="T93" fmla="*/ 107817175 h 662"/>
                <a:gd name="T94" fmla="*/ 203051825 w 683"/>
                <a:gd name="T95" fmla="*/ 125855000 h 662"/>
                <a:gd name="T96" fmla="*/ 267195119 w 683"/>
                <a:gd name="T97" fmla="*/ 39765555 h 662"/>
                <a:gd name="T98" fmla="*/ 266786682 w 683"/>
                <a:gd name="T99" fmla="*/ 42224851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45067" name="Freeform 45"/>
            <p:cNvSpPr>
              <a:spLocks noEditPoints="1"/>
            </p:cNvSpPr>
            <p:nvPr/>
          </p:nvSpPr>
          <p:spPr bwMode="auto">
            <a:xfrm>
              <a:off x="6266835" y="4907803"/>
              <a:ext cx="621011" cy="673263"/>
            </a:xfrm>
            <a:custGeom>
              <a:avLst/>
              <a:gdLst>
                <a:gd name="T0" fmla="*/ 238398709 w 889"/>
                <a:gd name="T1" fmla="*/ 246614175 h 965"/>
                <a:gd name="T2" fmla="*/ 208256280 w 889"/>
                <a:gd name="T3" fmla="*/ 213509567 h 965"/>
                <a:gd name="T4" fmla="*/ 212518829 w 889"/>
                <a:gd name="T5" fmla="*/ 179797646 h 965"/>
                <a:gd name="T6" fmla="*/ 205211523 w 889"/>
                <a:gd name="T7" fmla="*/ 146693038 h 965"/>
                <a:gd name="T8" fmla="*/ 187856741 w 889"/>
                <a:gd name="T9" fmla="*/ 117536514 h 965"/>
                <a:gd name="T10" fmla="*/ 161976862 w 889"/>
                <a:gd name="T11" fmla="*/ 95669397 h 965"/>
                <a:gd name="T12" fmla="*/ 130312606 w 889"/>
                <a:gd name="T13" fmla="*/ 83520937 h 965"/>
                <a:gd name="T14" fmla="*/ 96211662 w 889"/>
                <a:gd name="T15" fmla="*/ 82002104 h 965"/>
                <a:gd name="T16" fmla="*/ 63633649 w 889"/>
                <a:gd name="T17" fmla="*/ 92024418 h 965"/>
                <a:gd name="T18" fmla="*/ 36231942 w 889"/>
                <a:gd name="T19" fmla="*/ 111462284 h 965"/>
                <a:gd name="T20" fmla="*/ 16441024 w 889"/>
                <a:gd name="T21" fmla="*/ 139099975 h 965"/>
                <a:gd name="T22" fmla="*/ 6698134 w 889"/>
                <a:gd name="T23" fmla="*/ 171597271 h 965"/>
                <a:gd name="T24" fmla="*/ 8220512 w 889"/>
                <a:gd name="T25" fmla="*/ 205612848 h 965"/>
                <a:gd name="T26" fmla="*/ 20703573 w 889"/>
                <a:gd name="T27" fmla="*/ 237199174 h 965"/>
                <a:gd name="T28" fmla="*/ 42625490 w 889"/>
                <a:gd name="T29" fmla="*/ 263014376 h 965"/>
                <a:gd name="T30" fmla="*/ 71854713 w 889"/>
                <a:gd name="T31" fmla="*/ 280326096 h 965"/>
                <a:gd name="T32" fmla="*/ 105041346 w 889"/>
                <a:gd name="T33" fmla="*/ 287007639 h 965"/>
                <a:gd name="T34" fmla="*/ 138837704 w 889"/>
                <a:gd name="T35" fmla="*/ 282755898 h 965"/>
                <a:gd name="T36" fmla="*/ 169284167 w 889"/>
                <a:gd name="T37" fmla="*/ 267873980 h 965"/>
                <a:gd name="T38" fmla="*/ 184203365 w 889"/>
                <a:gd name="T39" fmla="*/ 248132457 h 965"/>
                <a:gd name="T40" fmla="*/ 234136160 w 889"/>
                <a:gd name="T41" fmla="*/ 286400326 h 965"/>
                <a:gd name="T42" fmla="*/ 256666697 w 889"/>
                <a:gd name="T43" fmla="*/ 248436114 h 965"/>
                <a:gd name="T44" fmla="*/ 138837704 w 889"/>
                <a:gd name="T45" fmla="*/ 187693814 h 965"/>
                <a:gd name="T46" fmla="*/ 96516248 w 889"/>
                <a:gd name="T47" fmla="*/ 165523041 h 965"/>
                <a:gd name="T48" fmla="*/ 116002581 w 889"/>
                <a:gd name="T49" fmla="*/ 191338242 h 965"/>
                <a:gd name="T50" fmla="*/ 84033187 w 889"/>
                <a:gd name="T51" fmla="*/ 186479189 h 965"/>
                <a:gd name="T52" fmla="*/ 123918507 w 889"/>
                <a:gd name="T53" fmla="*/ 212598047 h 965"/>
                <a:gd name="T54" fmla="*/ 124223093 w 889"/>
                <a:gd name="T55" fmla="*/ 244184373 h 965"/>
                <a:gd name="T56" fmla="*/ 93471492 w 889"/>
                <a:gd name="T57" fmla="*/ 124218057 h 965"/>
                <a:gd name="T58" fmla="*/ 167457203 w 889"/>
                <a:gd name="T59" fmla="*/ 204701879 h 965"/>
                <a:gd name="T60" fmla="*/ 175373681 w 889"/>
                <a:gd name="T61" fmla="*/ 209257276 h 965"/>
                <a:gd name="T62" fmla="*/ 91035907 w 889"/>
                <a:gd name="T63" fmla="*/ 115106712 h 965"/>
                <a:gd name="T64" fmla="*/ 126354091 w 889"/>
                <a:gd name="T65" fmla="*/ 252992062 h 965"/>
                <a:gd name="T66" fmla="*/ 165630790 w 889"/>
                <a:gd name="T67" fmla="*/ 237199174 h 965"/>
                <a:gd name="T68" fmla="*/ 33187186 w 889"/>
                <a:gd name="T69" fmla="*/ 203486702 h 965"/>
                <a:gd name="T70" fmla="*/ 184203365 w 889"/>
                <a:gd name="T71" fmla="*/ 164915728 h 965"/>
                <a:gd name="T72" fmla="*/ 255448905 w 889"/>
                <a:gd name="T73" fmla="*/ 273340346 h 965"/>
                <a:gd name="T74" fmla="*/ 235353952 w 889"/>
                <a:gd name="T75" fmla="*/ 273340346 h 965"/>
                <a:gd name="T76" fmla="*/ 245706015 w 889"/>
                <a:gd name="T77" fmla="*/ 255725520 h 965"/>
                <a:gd name="T78" fmla="*/ 255448905 w 889"/>
                <a:gd name="T79" fmla="*/ 273340346 h 965"/>
                <a:gd name="T80" fmla="*/ 165326204 w 889"/>
                <a:gd name="T81" fmla="*/ 68639018 h 965"/>
                <a:gd name="T82" fmla="*/ 173546716 w 889"/>
                <a:gd name="T83" fmla="*/ 88987303 h 965"/>
                <a:gd name="T84" fmla="*/ 188769948 w 889"/>
                <a:gd name="T85" fmla="*/ 94757876 h 965"/>
                <a:gd name="T86" fmla="*/ 209169486 w 889"/>
                <a:gd name="T87" fmla="*/ 103261908 h 965"/>
                <a:gd name="T88" fmla="*/ 224088684 w 889"/>
                <a:gd name="T89" fmla="*/ 96580366 h 965"/>
                <a:gd name="T90" fmla="*/ 244183636 w 889"/>
                <a:gd name="T91" fmla="*/ 88076334 h 965"/>
                <a:gd name="T92" fmla="*/ 249968564 w 889"/>
                <a:gd name="T93" fmla="*/ 72890759 h 965"/>
                <a:gd name="T94" fmla="*/ 258493662 w 889"/>
                <a:gd name="T95" fmla="*/ 52541923 h 965"/>
                <a:gd name="T96" fmla="*/ 251794976 w 889"/>
                <a:gd name="T97" fmla="*/ 37660005 h 965"/>
                <a:gd name="T98" fmla="*/ 243574464 w 889"/>
                <a:gd name="T99" fmla="*/ 17615377 h 965"/>
                <a:gd name="T100" fmla="*/ 228046647 w 889"/>
                <a:gd name="T101" fmla="*/ 11844803 h 965"/>
                <a:gd name="T102" fmla="*/ 207951694 w 889"/>
                <a:gd name="T103" fmla="*/ 3340771 h 965"/>
                <a:gd name="T104" fmla="*/ 193032497 w 889"/>
                <a:gd name="T105" fmla="*/ 10022314 h 965"/>
                <a:gd name="T106" fmla="*/ 172633510 w 889"/>
                <a:gd name="T107" fmla="*/ 18222690 h 965"/>
                <a:gd name="T108" fmla="*/ 166848583 w 889"/>
                <a:gd name="T109" fmla="*/ 33711921 h 965"/>
                <a:gd name="T110" fmla="*/ 158628071 w 889"/>
                <a:gd name="T111" fmla="*/ 53757100 h 965"/>
                <a:gd name="T112" fmla="*/ 208560866 w 889"/>
                <a:gd name="T113" fmla="*/ 28245004 h 965"/>
                <a:gd name="T114" fmla="*/ 208560866 w 889"/>
                <a:gd name="T115" fmla="*/ 78357676 h 965"/>
                <a:gd name="T116" fmla="*/ 208560866 w 889"/>
                <a:gd name="T117" fmla="*/ 28245004 h 965"/>
                <a:gd name="T118" fmla="*/ 208560866 w 889"/>
                <a:gd name="T119" fmla="*/ 28245004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45068" name="Freeform 177"/>
            <p:cNvSpPr>
              <a:spLocks noEditPoints="1"/>
            </p:cNvSpPr>
            <p:nvPr/>
          </p:nvSpPr>
          <p:spPr bwMode="auto">
            <a:xfrm>
              <a:off x="4549767" y="5002395"/>
              <a:ext cx="556699" cy="586845"/>
            </a:xfrm>
            <a:custGeom>
              <a:avLst/>
              <a:gdLst>
                <a:gd name="T0" fmla="*/ 522216969 w 360"/>
                <a:gd name="T1" fmla="*/ 267853828 h 380"/>
                <a:gd name="T2" fmla="*/ 14920555 w 360"/>
                <a:gd name="T3" fmla="*/ 267853828 h 380"/>
                <a:gd name="T4" fmla="*/ 7459667 w 360"/>
                <a:gd name="T5" fmla="*/ 254462113 h 380"/>
                <a:gd name="T6" fmla="*/ 253648207 w 360"/>
                <a:gd name="T7" fmla="*/ 11904696 h 380"/>
                <a:gd name="T8" fmla="*/ 281996650 w 360"/>
                <a:gd name="T9" fmla="*/ 13392935 h 380"/>
                <a:gd name="T10" fmla="*/ 373012644 w 360"/>
                <a:gd name="T11" fmla="*/ 102677545 h 380"/>
                <a:gd name="T12" fmla="*/ 373012644 w 360"/>
                <a:gd name="T13" fmla="*/ 66963457 h 380"/>
                <a:gd name="T14" fmla="*/ 419265753 w 360"/>
                <a:gd name="T15" fmla="*/ 66963457 h 380"/>
                <a:gd name="T16" fmla="*/ 419265753 w 360"/>
                <a:gd name="T17" fmla="*/ 148808089 h 380"/>
                <a:gd name="T18" fmla="*/ 526693747 w 360"/>
                <a:gd name="T19" fmla="*/ 254462113 h 380"/>
                <a:gd name="T20" fmla="*/ 522216969 w 360"/>
                <a:gd name="T21" fmla="*/ 267853828 h 380"/>
                <a:gd name="T22" fmla="*/ 468502973 w 360"/>
                <a:gd name="T23" fmla="*/ 546125333 h 380"/>
                <a:gd name="T24" fmla="*/ 447614196 w 360"/>
                <a:gd name="T25" fmla="*/ 565470007 h 380"/>
                <a:gd name="T26" fmla="*/ 289457539 w 360"/>
                <a:gd name="T27" fmla="*/ 565470007 h 380"/>
                <a:gd name="T28" fmla="*/ 289457539 w 360"/>
                <a:gd name="T29" fmla="*/ 449399526 h 380"/>
                <a:gd name="T30" fmla="*/ 217838876 w 360"/>
                <a:gd name="T31" fmla="*/ 449399526 h 380"/>
                <a:gd name="T32" fmla="*/ 217838876 w 360"/>
                <a:gd name="T33" fmla="*/ 565470007 h 380"/>
                <a:gd name="T34" fmla="*/ 86539217 w 360"/>
                <a:gd name="T35" fmla="*/ 565470007 h 380"/>
                <a:gd name="T36" fmla="*/ 65650440 w 360"/>
                <a:gd name="T37" fmla="*/ 544637094 h 380"/>
                <a:gd name="T38" fmla="*/ 65650440 w 360"/>
                <a:gd name="T39" fmla="*/ 279758524 h 380"/>
                <a:gd name="T40" fmla="*/ 468502973 w 360"/>
                <a:gd name="T41" fmla="*/ 279758524 h 380"/>
                <a:gd name="T42" fmla="*/ 468502973 w 360"/>
                <a:gd name="T43" fmla="*/ 546125333 h 380"/>
                <a:gd name="T44" fmla="*/ 407329309 w 360"/>
                <a:gd name="T45" fmla="*/ 360114917 h 380"/>
                <a:gd name="T46" fmla="*/ 335710647 w 360"/>
                <a:gd name="T47" fmla="*/ 360114917 h 380"/>
                <a:gd name="T48" fmla="*/ 335710647 w 360"/>
                <a:gd name="T49" fmla="*/ 419638396 h 380"/>
                <a:gd name="T50" fmla="*/ 407329309 w 360"/>
                <a:gd name="T51" fmla="*/ 419638396 h 380"/>
                <a:gd name="T52" fmla="*/ 407329309 w 360"/>
                <a:gd name="T53" fmla="*/ 36011491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121682" tIns="60841" rIns="121682" bIns="60841"/>
            <a:lstStyle/>
            <a:p>
              <a:endParaRPr lang="zh-CN" altLang="en-US"/>
            </a:p>
          </p:txBody>
        </p:sp>
      </p:grpSp>
      <p:sp>
        <p:nvSpPr>
          <p:cNvPr id="24"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參賽</a:t>
            </a:r>
            <a:r>
              <a:rPr lang="zh-TW" altLang="en-US" sz="2800" dirty="0" smtClean="0">
                <a:solidFill>
                  <a:srgbClr val="767171"/>
                </a:solidFill>
                <a:latin typeface="Hiragino Sans GB W6"/>
                <a:ea typeface="Hiragino Sans GB W6"/>
                <a:cs typeface="Hiragino Sans GB W6"/>
              </a:rPr>
              <a:t>組別</a:t>
            </a:r>
            <a:endParaRPr lang="zh-CN" altLang="en-US" sz="2800" dirty="0">
              <a:solidFill>
                <a:srgbClr val="767171"/>
              </a:solidFill>
              <a:latin typeface="Hiragino Sans GB W6"/>
              <a:ea typeface="Hiragino Sans GB W6"/>
              <a:cs typeface="Hiragino Sans GB W6"/>
            </a:endParaRPr>
          </a:p>
        </p:txBody>
      </p:sp>
      <p:sp>
        <p:nvSpPr>
          <p:cNvPr id="25" name="TextBox 13"/>
          <p:cNvSpPr txBox="1">
            <a:spLocks noChangeArrowheads="1"/>
          </p:cNvSpPr>
          <p:nvPr/>
        </p:nvSpPr>
        <p:spPr bwMode="auto">
          <a:xfrm>
            <a:off x="8328248" y="3707209"/>
            <a:ext cx="3688805" cy="5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ts val="2060"/>
              </a:lnSpc>
              <a:spcBef>
                <a:spcPct val="20000"/>
              </a:spcBef>
            </a:pPr>
            <a:r>
              <a:rPr lang="zh-CN" altLang="en-US" sz="1600" dirty="0" smtClean="0">
                <a:solidFill>
                  <a:srgbClr val="445469"/>
                </a:solidFill>
                <a:latin typeface="Arial" pitchFamily="34" charset="0"/>
                <a:ea typeface="微软雅黑" pitchFamily="34" charset="-122"/>
                <a:sym typeface="Arial" pitchFamily="34" charset="0"/>
              </a:rPr>
              <a:t>與</a:t>
            </a:r>
            <a:r>
              <a:rPr lang="en-US" altLang="zh-TW" sz="1600" dirty="0" smtClean="0">
                <a:solidFill>
                  <a:srgbClr val="445469"/>
                </a:solidFill>
                <a:latin typeface="Arial" pitchFamily="34" charset="0"/>
                <a:ea typeface="微软雅黑" pitchFamily="34" charset="-122"/>
                <a:sym typeface="Arial" pitchFamily="34" charset="0"/>
              </a:rPr>
              <a:t>TBIA</a:t>
            </a:r>
            <a:r>
              <a:rPr lang="zh-TW" altLang="en-US" sz="1600" dirty="0" smtClean="0">
                <a:solidFill>
                  <a:srgbClr val="445469"/>
                </a:solidFill>
                <a:latin typeface="Arial" pitchFamily="34" charset="0"/>
                <a:ea typeface="微软雅黑" pitchFamily="34" charset="-122"/>
                <a:sym typeface="Arial" pitchFamily="34" charset="0"/>
              </a:rPr>
              <a:t>臺灣中區育成中心聯盟合辦</a:t>
            </a:r>
            <a:endParaRPr lang="en-US" altLang="zh-TW" sz="1600" dirty="0" smtClean="0">
              <a:solidFill>
                <a:srgbClr val="445469"/>
              </a:solidFill>
              <a:latin typeface="Arial" pitchFamily="34" charset="0"/>
              <a:ea typeface="微软雅黑" pitchFamily="34" charset="-122"/>
              <a:sym typeface="Arial" pitchFamily="34" charset="0"/>
            </a:endParaRPr>
          </a:p>
          <a:p>
            <a:pPr eaLnBrk="1" hangingPunct="1">
              <a:lnSpc>
                <a:spcPts val="2060"/>
              </a:lnSpc>
              <a:spcBef>
                <a:spcPct val="20000"/>
              </a:spcBef>
            </a:pPr>
            <a:r>
              <a:rPr lang="zh-TW" altLang="en-US" sz="1600" dirty="0">
                <a:solidFill>
                  <a:srgbClr val="445469"/>
                </a:solidFill>
                <a:latin typeface="Arial" pitchFamily="34" charset="0"/>
                <a:ea typeface="微软雅黑" pitchFamily="34" charset="-122"/>
                <a:sym typeface="Arial" pitchFamily="34" charset="0"/>
              </a:rPr>
              <a:t>鞋</a:t>
            </a:r>
            <a:r>
              <a:rPr lang="zh-TW" altLang="en-US" sz="1600" dirty="0" smtClean="0">
                <a:solidFill>
                  <a:srgbClr val="445469"/>
                </a:solidFill>
                <a:latin typeface="Arial" pitchFamily="34" charset="0"/>
                <a:ea typeface="微软雅黑" pitchFamily="34" charset="-122"/>
                <a:sym typeface="Arial" pitchFamily="34" charset="0"/>
              </a:rPr>
              <a:t>技</a:t>
            </a:r>
            <a:r>
              <a:rPr lang="zh-TW" altLang="en-US" sz="1600" dirty="0">
                <a:solidFill>
                  <a:srgbClr val="445469"/>
                </a:solidFill>
                <a:latin typeface="Arial" pitchFamily="34" charset="0"/>
                <a:ea typeface="微软雅黑" pitchFamily="34" charset="-122"/>
                <a:sym typeface="Arial" pitchFamily="34" charset="0"/>
              </a:rPr>
              <a:t>育</a:t>
            </a:r>
            <a:r>
              <a:rPr lang="zh-TW" altLang="en-US" sz="1600" dirty="0" smtClean="0">
                <a:solidFill>
                  <a:srgbClr val="445469"/>
                </a:solidFill>
                <a:latin typeface="Arial" pitchFamily="34" charset="0"/>
                <a:ea typeface="微软雅黑" pitchFamily="34" charset="-122"/>
                <a:sym typeface="Arial" pitchFamily="34" charset="0"/>
              </a:rPr>
              <a:t>成承辦</a:t>
            </a:r>
            <a:endParaRPr lang="zh-TW" altLang="en-US" sz="1600" dirty="0">
              <a:solidFill>
                <a:srgbClr val="445469"/>
              </a:solidFill>
              <a:latin typeface="Arial" pitchFamily="34" charset="0"/>
              <a:ea typeface="微软雅黑" pitchFamily="34" charset="-122"/>
              <a:sym typeface="Arial" pitchFamily="34" charset="0"/>
            </a:endParaRPr>
          </a:p>
        </p:txBody>
      </p:sp>
      <p:sp>
        <p:nvSpPr>
          <p:cNvPr id="26" name="TextBox 13"/>
          <p:cNvSpPr txBox="1">
            <a:spLocks noChangeArrowheads="1"/>
          </p:cNvSpPr>
          <p:nvPr/>
        </p:nvSpPr>
        <p:spPr bwMode="auto">
          <a:xfrm>
            <a:off x="8360047" y="2839736"/>
            <a:ext cx="3496593"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創新農業、文創設計、</a:t>
            </a:r>
            <a:endParaRPr lang="en-US" altLang="zh-CN" sz="24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跨境電商</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8" name="TextBox 13"/>
          <p:cNvSpPr txBox="1">
            <a:spLocks noChangeArrowheads="1"/>
          </p:cNvSpPr>
          <p:nvPr/>
        </p:nvSpPr>
        <p:spPr bwMode="auto">
          <a:xfrm>
            <a:off x="7591771" y="5943934"/>
            <a:ext cx="3688805" cy="58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ts val="2060"/>
              </a:lnSpc>
              <a:spcBef>
                <a:spcPct val="20000"/>
              </a:spcBef>
            </a:pPr>
            <a:r>
              <a:rPr lang="zh-TW" altLang="en-US" sz="1600" dirty="0" smtClean="0">
                <a:solidFill>
                  <a:srgbClr val="445469"/>
                </a:solidFill>
                <a:latin typeface="Arial" pitchFamily="34" charset="0"/>
                <a:ea typeface="微软雅黑" pitchFamily="34" charset="-122"/>
                <a:sym typeface="Arial" pitchFamily="34" charset="0"/>
              </a:rPr>
              <a:t>南台科技大學合辦</a:t>
            </a:r>
            <a:r>
              <a:rPr lang="en-US" altLang="zh-TW" sz="1600" dirty="0" smtClean="0">
                <a:solidFill>
                  <a:srgbClr val="445469"/>
                </a:solidFill>
                <a:latin typeface="Arial" pitchFamily="34" charset="0"/>
                <a:ea typeface="微软雅黑" pitchFamily="34" charset="-122"/>
                <a:sym typeface="Arial" pitchFamily="34" charset="0"/>
              </a:rPr>
              <a:t>/</a:t>
            </a:r>
            <a:r>
              <a:rPr lang="zh-TW" altLang="en-US" sz="1600" dirty="0" smtClean="0">
                <a:solidFill>
                  <a:srgbClr val="445469"/>
                </a:solidFill>
                <a:latin typeface="Arial" pitchFamily="34" charset="0"/>
                <a:ea typeface="微软雅黑" pitchFamily="34" charset="-122"/>
                <a:sym typeface="Arial" pitchFamily="34" charset="0"/>
              </a:rPr>
              <a:t>承辦</a:t>
            </a:r>
          </a:p>
          <a:p>
            <a:pPr eaLnBrk="1" hangingPunct="1">
              <a:lnSpc>
                <a:spcPts val="2060"/>
              </a:lnSpc>
              <a:spcBef>
                <a:spcPct val="20000"/>
              </a:spcBef>
            </a:pPr>
            <a:endParaRPr lang="zh-TW" altLang="en-US" sz="1600" dirty="0">
              <a:solidFill>
                <a:srgbClr val="445469"/>
              </a:solidFill>
              <a:latin typeface="Arial" pitchFamily="34" charset="0"/>
              <a:ea typeface="微软雅黑" pitchFamily="34" charset="-122"/>
              <a:sym typeface="Arial" pitchFamily="34" charset="0"/>
            </a:endParaRPr>
          </a:p>
        </p:txBody>
      </p:sp>
      <p:sp>
        <p:nvSpPr>
          <p:cNvPr id="29" name="TextBox 13"/>
          <p:cNvSpPr txBox="1">
            <a:spLocks noChangeArrowheads="1"/>
          </p:cNvSpPr>
          <p:nvPr/>
        </p:nvSpPr>
        <p:spPr bwMode="auto">
          <a:xfrm>
            <a:off x="7580202" y="5076461"/>
            <a:ext cx="3496593"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前沿科技</a:t>
            </a:r>
            <a:r>
              <a:rPr lang="zh-CN" altLang="zh-CN" sz="2400" b="1" dirty="0" smtClean="0">
                <a:solidFill>
                  <a:srgbClr val="445469"/>
                </a:solidFill>
                <a:latin typeface="Arial" pitchFamily="34" charset="0"/>
                <a:ea typeface="微软雅黑" pitchFamily="34" charset="-122"/>
                <a:sym typeface="Arial" pitchFamily="34" charset="0"/>
              </a:rPr>
              <a:t>、</a:t>
            </a:r>
            <a:r>
              <a:rPr lang="zh-CN" altLang="en-US" sz="2400" b="1" dirty="0" smtClean="0">
                <a:solidFill>
                  <a:srgbClr val="445469"/>
                </a:solidFill>
                <a:latin typeface="Arial" pitchFamily="34" charset="0"/>
                <a:ea typeface="微软雅黑" pitchFamily="34" charset="-122"/>
                <a:sym typeface="Arial" pitchFamily="34" charset="0"/>
              </a:rPr>
              <a:t>人工</a:t>
            </a:r>
            <a:r>
              <a:rPr lang="zh-CN" altLang="en-US" sz="2400" b="1" dirty="0">
                <a:solidFill>
                  <a:srgbClr val="445469"/>
                </a:solidFill>
                <a:latin typeface="Arial" pitchFamily="34" charset="0"/>
                <a:ea typeface="微软雅黑" pitchFamily="34" charset="-122"/>
                <a:sym typeface="Arial" pitchFamily="34" charset="0"/>
              </a:rPr>
              <a:t>智能</a:t>
            </a:r>
            <a:r>
              <a:rPr lang="zh-CN" altLang="en-US" sz="2400" b="1" dirty="0" smtClean="0">
                <a:solidFill>
                  <a:srgbClr val="445469"/>
                </a:solidFill>
                <a:latin typeface="Arial" pitchFamily="34" charset="0"/>
                <a:ea typeface="微软雅黑" pitchFamily="34" charset="-122"/>
                <a:sym typeface="Arial" pitchFamily="34" charset="0"/>
              </a:rPr>
              <a:t>、</a:t>
            </a:r>
            <a:endParaRPr lang="en-US" altLang="zh-CN" sz="2400" b="1" dirty="0" smtClean="0">
              <a:solidFill>
                <a:srgbClr val="445469"/>
              </a:solidFill>
              <a:latin typeface="Arial" pitchFamily="34" charset="0"/>
              <a:ea typeface="微软雅黑" pitchFamily="34" charset="-122"/>
              <a:sym typeface="Arial" pitchFamily="34" charset="0"/>
            </a:endParaRPr>
          </a:p>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生技醫療</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30" name="TextBox 13"/>
          <p:cNvSpPr txBox="1">
            <a:spLocks noChangeArrowheads="1"/>
          </p:cNvSpPr>
          <p:nvPr/>
        </p:nvSpPr>
        <p:spPr bwMode="auto">
          <a:xfrm>
            <a:off x="1317131" y="5958763"/>
            <a:ext cx="3688805" cy="250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ts val="2060"/>
              </a:lnSpc>
              <a:spcBef>
                <a:spcPct val="20000"/>
              </a:spcBef>
            </a:pPr>
            <a:r>
              <a:rPr lang="zh-TW" altLang="en-US" sz="1600" dirty="0" smtClean="0">
                <a:solidFill>
                  <a:srgbClr val="445469"/>
                </a:solidFill>
                <a:latin typeface="Arial" pitchFamily="34" charset="0"/>
                <a:ea typeface="微软雅黑" pitchFamily="34" charset="-122"/>
                <a:sym typeface="Arial" pitchFamily="34" charset="0"/>
              </a:rPr>
              <a:t>中華</a:t>
            </a:r>
            <a:r>
              <a:rPr lang="zh-TW" altLang="en-US" sz="1600" dirty="0">
                <a:solidFill>
                  <a:srgbClr val="445469"/>
                </a:solidFill>
                <a:latin typeface="Arial" pitchFamily="34" charset="0"/>
                <a:ea typeface="微软雅黑" pitchFamily="34" charset="-122"/>
                <a:sym typeface="Arial" pitchFamily="34" charset="0"/>
              </a:rPr>
              <a:t>創業育成協會</a:t>
            </a:r>
            <a:r>
              <a:rPr lang="zh-CN" altLang="en-US" sz="1600" dirty="0" smtClean="0">
                <a:solidFill>
                  <a:srgbClr val="445469"/>
                </a:solidFill>
                <a:latin typeface="Arial" pitchFamily="34" charset="0"/>
                <a:ea typeface="微软雅黑" pitchFamily="34" charset="-122"/>
                <a:sym typeface="Arial" pitchFamily="34" charset="0"/>
              </a:rPr>
              <a:t>合辦</a:t>
            </a:r>
            <a:r>
              <a:rPr lang="en-US" altLang="zh-CN" sz="1600" dirty="0" smtClean="0">
                <a:solidFill>
                  <a:srgbClr val="445469"/>
                </a:solidFill>
                <a:latin typeface="Arial" pitchFamily="34" charset="0"/>
                <a:ea typeface="微软雅黑" pitchFamily="34" charset="-122"/>
                <a:sym typeface="Arial" pitchFamily="34" charset="0"/>
              </a:rPr>
              <a:t>/</a:t>
            </a:r>
            <a:r>
              <a:rPr lang="zh-TW" altLang="en-US" sz="1600" dirty="0" smtClean="0">
                <a:solidFill>
                  <a:srgbClr val="445469"/>
                </a:solidFill>
                <a:latin typeface="Arial" pitchFamily="34" charset="0"/>
                <a:ea typeface="微软雅黑" pitchFamily="34" charset="-122"/>
                <a:sym typeface="Arial" pitchFamily="34" charset="0"/>
              </a:rPr>
              <a:t>承辦</a:t>
            </a:r>
            <a:endParaRPr lang="en-US" altLang="zh-CN" sz="1600" dirty="0">
              <a:solidFill>
                <a:srgbClr val="445469"/>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295151" y="5013176"/>
            <a:ext cx="3496593"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a:solidFill>
                  <a:srgbClr val="445469"/>
                </a:solidFill>
                <a:latin typeface="Arial" pitchFamily="34" charset="0"/>
                <a:ea typeface="微软雅黑" pitchFamily="34" charset="-122"/>
                <a:sym typeface="Arial" pitchFamily="34" charset="0"/>
              </a:rPr>
              <a:t>智慧城市</a:t>
            </a:r>
            <a:r>
              <a:rPr lang="zh-CN" altLang="en-US" sz="2400" b="1" dirty="0" smtClean="0">
                <a:solidFill>
                  <a:srgbClr val="445469"/>
                </a:solidFill>
                <a:latin typeface="Arial" pitchFamily="34" charset="0"/>
                <a:ea typeface="微软雅黑" pitchFamily="34" charset="-122"/>
                <a:sym typeface="Arial" pitchFamily="34" charset="0"/>
              </a:rPr>
              <a:t>、物聯網</a:t>
            </a:r>
            <a:endParaRPr lang="en-US" altLang="zh-CN" sz="2400" b="1" dirty="0" smtClean="0">
              <a:solidFill>
                <a:srgbClr val="445469"/>
              </a:solidFill>
              <a:latin typeface="Arial" pitchFamily="34" charset="0"/>
              <a:ea typeface="微软雅黑" pitchFamily="34" charset="-122"/>
              <a:sym typeface="Arial" pitchFamily="34" charset="0"/>
            </a:endParaRPr>
          </a:p>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集成電路</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32" name="TextBox 13"/>
          <p:cNvSpPr txBox="1">
            <a:spLocks noChangeArrowheads="1"/>
          </p:cNvSpPr>
          <p:nvPr/>
        </p:nvSpPr>
        <p:spPr bwMode="auto">
          <a:xfrm>
            <a:off x="-672752" y="3354499"/>
            <a:ext cx="3688805" cy="5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lnSpc>
                <a:spcPts val="2060"/>
              </a:lnSpc>
              <a:spcBef>
                <a:spcPct val="20000"/>
              </a:spcBef>
            </a:pPr>
            <a:r>
              <a:rPr lang="zh-CN" altLang="en-US" sz="1600" dirty="0" smtClean="0">
                <a:solidFill>
                  <a:srgbClr val="445469"/>
                </a:solidFill>
                <a:latin typeface="Arial" pitchFamily="34" charset="0"/>
                <a:ea typeface="微软雅黑" pitchFamily="34" charset="-122"/>
                <a:sym typeface="Arial" pitchFamily="34" charset="0"/>
              </a:rPr>
              <a:t>與南區聯盟及</a:t>
            </a:r>
            <a:r>
              <a:rPr lang="en-US" altLang="zh-CN" sz="1600" dirty="0" smtClean="0">
                <a:solidFill>
                  <a:srgbClr val="445469"/>
                </a:solidFill>
                <a:latin typeface="Arial" pitchFamily="34" charset="0"/>
                <a:ea typeface="微软雅黑" pitchFamily="34" charset="-122"/>
                <a:sym typeface="Arial" pitchFamily="34" charset="0"/>
              </a:rPr>
              <a:t>IA</a:t>
            </a:r>
            <a:r>
              <a:rPr lang="zh-CN" altLang="en-US" sz="1600" dirty="0" smtClean="0">
                <a:solidFill>
                  <a:srgbClr val="445469"/>
                </a:solidFill>
                <a:latin typeface="Arial" pitchFamily="34" charset="0"/>
                <a:ea typeface="微软雅黑" pitchFamily="34" charset="-122"/>
                <a:sym typeface="Arial" pitchFamily="34" charset="0"/>
              </a:rPr>
              <a:t>聯盟合辦</a:t>
            </a:r>
            <a:endParaRPr lang="en-US" altLang="zh-CN" sz="1600" dirty="0" smtClean="0">
              <a:solidFill>
                <a:srgbClr val="445469"/>
              </a:solidFill>
              <a:latin typeface="Arial" pitchFamily="34" charset="0"/>
              <a:ea typeface="微软雅黑" pitchFamily="34" charset="-122"/>
              <a:sym typeface="Arial" pitchFamily="34" charset="0"/>
            </a:endParaRPr>
          </a:p>
          <a:p>
            <a:pPr algn="r" eaLnBrk="1" hangingPunct="1">
              <a:lnSpc>
                <a:spcPts val="2060"/>
              </a:lnSpc>
              <a:spcBef>
                <a:spcPct val="20000"/>
              </a:spcBef>
            </a:pPr>
            <a:r>
              <a:rPr lang="zh-CN" altLang="en-US" sz="1600" dirty="0" smtClean="0">
                <a:solidFill>
                  <a:srgbClr val="445469"/>
                </a:solidFill>
                <a:latin typeface="Arial" pitchFamily="34" charset="0"/>
                <a:ea typeface="微软雅黑" pitchFamily="34" charset="-122"/>
                <a:sym typeface="Arial" pitchFamily="34" charset="0"/>
              </a:rPr>
              <a:t>義守大學承辦</a:t>
            </a:r>
            <a:endParaRPr lang="zh-CN" altLang="en-US" sz="1600" dirty="0">
              <a:solidFill>
                <a:srgbClr val="445469"/>
              </a:solidFill>
              <a:latin typeface="Arial" pitchFamily="34" charset="0"/>
              <a:ea typeface="微软雅黑" pitchFamily="34" charset="-122"/>
              <a:sym typeface="Arial" pitchFamily="34" charset="0"/>
            </a:endParaRPr>
          </a:p>
        </p:txBody>
      </p:sp>
      <p:sp>
        <p:nvSpPr>
          <p:cNvPr id="33" name="TextBox 13"/>
          <p:cNvSpPr txBox="1">
            <a:spLocks noChangeArrowheads="1"/>
          </p:cNvSpPr>
          <p:nvPr/>
        </p:nvSpPr>
        <p:spPr bwMode="auto">
          <a:xfrm>
            <a:off x="-496937" y="2911744"/>
            <a:ext cx="34965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環保節能、新材料</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39</a:t>
            </a:fld>
            <a:endParaRPr lang="zh-CN" altLang="en-US" dirty="0"/>
          </a:p>
        </p:txBody>
      </p:sp>
      <p:sp>
        <p:nvSpPr>
          <p:cNvPr id="27" name="TextBox 13"/>
          <p:cNvSpPr txBox="1">
            <a:spLocks noChangeArrowheads="1"/>
          </p:cNvSpPr>
          <p:nvPr/>
        </p:nvSpPr>
        <p:spPr bwMode="auto">
          <a:xfrm>
            <a:off x="4079776" y="866414"/>
            <a:ext cx="2799035" cy="888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ts val="2060"/>
              </a:lnSpc>
              <a:spcBef>
                <a:spcPct val="20000"/>
              </a:spcBef>
            </a:pPr>
            <a:r>
              <a:rPr lang="zh-TW" altLang="en-US" sz="1600" dirty="0" smtClean="0">
                <a:solidFill>
                  <a:srgbClr val="FF6E55"/>
                </a:solidFill>
                <a:latin typeface="Arial" pitchFamily="34" charset="0"/>
                <a:ea typeface="微软雅黑" pitchFamily="34" charset="-122"/>
                <a:sym typeface="Arial" pitchFamily="34" charset="0"/>
              </a:rPr>
              <a:t>透過戰國策與</a:t>
            </a:r>
            <a:endParaRPr lang="en-US" altLang="zh-TW" sz="1600" dirty="0" smtClean="0">
              <a:solidFill>
                <a:srgbClr val="FF6E55"/>
              </a:solidFill>
              <a:latin typeface="Arial" pitchFamily="34" charset="0"/>
              <a:ea typeface="微软雅黑" pitchFamily="34" charset="-122"/>
              <a:sym typeface="Arial" pitchFamily="34" charset="0"/>
            </a:endParaRPr>
          </a:p>
          <a:p>
            <a:pPr eaLnBrk="1" hangingPunct="1">
              <a:lnSpc>
                <a:spcPts val="2060"/>
              </a:lnSpc>
              <a:spcBef>
                <a:spcPct val="20000"/>
              </a:spcBef>
            </a:pPr>
            <a:r>
              <a:rPr lang="zh-TW" altLang="en-US" sz="1600" dirty="0" smtClean="0">
                <a:solidFill>
                  <a:srgbClr val="FF6E55"/>
                </a:solidFill>
                <a:latin typeface="Arial" pitchFamily="34" charset="0"/>
                <a:ea typeface="微软雅黑" pitchFamily="34" charset="-122"/>
                <a:sym typeface="Arial" pitchFamily="34" charset="0"/>
              </a:rPr>
              <a:t>台灣高校合作</a:t>
            </a:r>
            <a:endParaRPr lang="en-US" altLang="zh-TW" sz="1600" dirty="0" smtClean="0">
              <a:solidFill>
                <a:srgbClr val="FF6E55"/>
              </a:solidFill>
              <a:latin typeface="Arial" pitchFamily="34" charset="0"/>
              <a:ea typeface="微软雅黑" pitchFamily="34" charset="-122"/>
              <a:sym typeface="Arial" pitchFamily="34" charset="0"/>
            </a:endParaRPr>
          </a:p>
          <a:p>
            <a:pPr eaLnBrk="1" hangingPunct="1">
              <a:lnSpc>
                <a:spcPts val="2060"/>
              </a:lnSpc>
              <a:spcBef>
                <a:spcPct val="20000"/>
              </a:spcBef>
            </a:pPr>
            <a:r>
              <a:rPr lang="zh-TW" altLang="en-US" sz="1600" dirty="0" smtClean="0">
                <a:solidFill>
                  <a:srgbClr val="FF6E55"/>
                </a:solidFill>
                <a:latin typeface="Arial" pitchFamily="34" charset="0"/>
                <a:ea typeface="微软雅黑" pitchFamily="34" charset="-122"/>
                <a:sym typeface="Arial" pitchFamily="34" charset="0"/>
              </a:rPr>
              <a:t>中華大學承辦</a:t>
            </a:r>
            <a:endParaRPr lang="zh-TW" altLang="en-US" sz="1600" dirty="0">
              <a:solidFill>
                <a:srgbClr val="FF6E55"/>
              </a:solidFill>
              <a:latin typeface="Arial" pitchFamily="34" charset="0"/>
              <a:ea typeface="微软雅黑" pitchFamily="34" charset="-122"/>
              <a:sym typeface="Arial" pitchFamily="34" charset="0"/>
            </a:endParaRPr>
          </a:p>
        </p:txBody>
      </p:sp>
      <p:sp>
        <p:nvSpPr>
          <p:cNvPr id="34" name="TextBox 13"/>
          <p:cNvSpPr txBox="1">
            <a:spLocks noChangeArrowheads="1"/>
          </p:cNvSpPr>
          <p:nvPr/>
        </p:nvSpPr>
        <p:spPr bwMode="auto">
          <a:xfrm>
            <a:off x="4090768" y="440652"/>
            <a:ext cx="19526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FF6E55"/>
                </a:solidFill>
                <a:latin typeface="Arial" pitchFamily="34" charset="0"/>
                <a:ea typeface="微软雅黑" pitchFamily="34" charset="-122"/>
                <a:sym typeface="Arial" pitchFamily="34" charset="0"/>
              </a:rPr>
              <a:t>   </a:t>
            </a:r>
            <a:r>
              <a:rPr lang="zh-TW" altLang="en-US" sz="2400" b="1" dirty="0" smtClean="0">
                <a:solidFill>
                  <a:srgbClr val="FF6E55"/>
                </a:solidFill>
                <a:latin typeface="Arial" pitchFamily="34" charset="0"/>
                <a:ea typeface="微软雅黑" pitchFamily="34" charset="-122"/>
                <a:sym typeface="Arial" pitchFamily="34" charset="0"/>
              </a:rPr>
              <a:t>新創組</a:t>
            </a:r>
            <a:endParaRPr lang="en-US" altLang="zh-CN" sz="2400" b="1" dirty="0">
              <a:solidFill>
                <a:srgbClr val="FF6E55"/>
              </a:solidFill>
              <a:latin typeface="Arial" pitchFamily="34" charset="0"/>
              <a:ea typeface="微软雅黑" pitchFamily="34" charset="-122"/>
              <a:sym typeface="Arial" pitchFamily="34" charset="0"/>
            </a:endParaRPr>
          </a:p>
        </p:txBody>
      </p:sp>
      <p:sp>
        <p:nvSpPr>
          <p:cNvPr id="35" name="圓角矩形 34"/>
          <p:cNvSpPr/>
          <p:nvPr/>
        </p:nvSpPr>
        <p:spPr bwMode="auto">
          <a:xfrm>
            <a:off x="7601718" y="364906"/>
            <a:ext cx="4254922" cy="2199998"/>
          </a:xfrm>
          <a:prstGeom prst="roundRect">
            <a:avLst/>
          </a:prstGeom>
          <a:solidFill>
            <a:srgbClr val="E77DC1">
              <a:alpha val="2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0" fontAlgn="base" latinLnBrk="0" hangingPunct="0">
              <a:lnSpc>
                <a:spcPct val="150000"/>
              </a:lnSpc>
              <a:spcBef>
                <a:spcPct val="0"/>
              </a:spcBef>
              <a:spcAft>
                <a:spcPct val="0"/>
              </a:spcAft>
              <a:buClrTx/>
              <a:buSzTx/>
              <a:buFont typeface="+mj-lt"/>
              <a:buAutoNum type="arabicPeriod"/>
              <a:tabLst/>
            </a:pPr>
            <a:r>
              <a:rPr lang="zh-TW" altLang="en-US" b="1" dirty="0" smtClean="0">
                <a:solidFill>
                  <a:srgbClr val="D52B64"/>
                </a:solidFill>
                <a:latin typeface="Arial" pitchFamily="34" charset="0"/>
                <a:ea typeface="微软雅黑" pitchFamily="34" charset="-122"/>
              </a:rPr>
              <a:t>企業組四場賽事六月一日於高雄義大皇家酒店舉行；</a:t>
            </a:r>
            <a:endParaRPr lang="en-US" altLang="zh-TW" b="1" dirty="0">
              <a:solidFill>
                <a:srgbClr val="D52B64"/>
              </a:solidFill>
              <a:latin typeface="Arial" pitchFamily="34" charset="0"/>
              <a:ea typeface="微软雅黑" pitchFamily="34" charset="-122"/>
            </a:endParaRPr>
          </a:p>
          <a:p>
            <a:pPr marL="342900" marR="0" indent="-342900" defTabSz="914400" rtl="0" eaLnBrk="0" fontAlgn="base" latinLnBrk="0" hangingPunct="0">
              <a:lnSpc>
                <a:spcPct val="150000"/>
              </a:lnSpc>
              <a:spcBef>
                <a:spcPct val="0"/>
              </a:spcBef>
              <a:spcAft>
                <a:spcPct val="0"/>
              </a:spcAft>
              <a:buClrTx/>
              <a:buSzTx/>
              <a:buFont typeface="+mj-lt"/>
              <a:buAutoNum type="arabicPeriod"/>
              <a:tabLst/>
            </a:pPr>
            <a:r>
              <a:rPr lang="zh-TW" altLang="en-US" b="1" dirty="0" smtClean="0">
                <a:solidFill>
                  <a:srgbClr val="D52B64"/>
                </a:solidFill>
                <a:latin typeface="Arial" pitchFamily="34" charset="0"/>
                <a:ea typeface="微软雅黑" pitchFamily="34" charset="-122"/>
              </a:rPr>
              <a:t>兩個賽事廳、上下午同步舉行</a:t>
            </a:r>
            <a:r>
              <a:rPr lang="zh-CN" altLang="en-US" b="1" dirty="0" smtClean="0">
                <a:solidFill>
                  <a:srgbClr val="D52B64"/>
                </a:solidFill>
                <a:latin typeface="Arial" pitchFamily="34" charset="0"/>
                <a:ea typeface="微软雅黑" pitchFamily="34" charset="-122"/>
              </a:rPr>
              <a:t>；</a:t>
            </a:r>
            <a:endParaRPr lang="en-US" altLang="zh-TW" b="1" dirty="0">
              <a:solidFill>
                <a:srgbClr val="D52B64"/>
              </a:solidFill>
              <a:latin typeface="Arial" pitchFamily="34" charset="0"/>
              <a:ea typeface="微软雅黑" pitchFamily="34" charset="-122"/>
            </a:endParaRPr>
          </a:p>
          <a:p>
            <a:pPr marL="342900" marR="0" indent="-342900" defTabSz="914400" rtl="0" eaLnBrk="0" fontAlgn="base" latinLnBrk="0" hangingPunct="0">
              <a:lnSpc>
                <a:spcPct val="150000"/>
              </a:lnSpc>
              <a:spcBef>
                <a:spcPct val="0"/>
              </a:spcBef>
              <a:spcAft>
                <a:spcPct val="0"/>
              </a:spcAft>
              <a:buClrTx/>
              <a:buSzTx/>
              <a:buFont typeface="+mj-lt"/>
              <a:buAutoNum type="arabicPeriod"/>
              <a:tabLst/>
            </a:pPr>
            <a:r>
              <a:rPr lang="en-US" altLang="zh-TW" b="1" dirty="0">
                <a:solidFill>
                  <a:srgbClr val="D52B64"/>
                </a:solidFill>
                <a:latin typeface="Arial" pitchFamily="34" charset="0"/>
                <a:ea typeface="微软雅黑" pitchFamily="34" charset="-122"/>
              </a:rPr>
              <a:t>17:</a:t>
            </a:r>
            <a:r>
              <a:rPr lang="en-US" altLang="zh-TW" b="1" dirty="0" smtClean="0">
                <a:solidFill>
                  <a:srgbClr val="D52B64"/>
                </a:solidFill>
                <a:latin typeface="Arial" pitchFamily="34" charset="0"/>
                <a:ea typeface="微软雅黑" pitchFamily="34" charset="-122"/>
              </a:rPr>
              <a:t>30 </a:t>
            </a:r>
            <a:r>
              <a:rPr lang="zh-TW" altLang="en-US" b="1" dirty="0" smtClean="0">
                <a:solidFill>
                  <a:srgbClr val="D52B64"/>
                </a:solidFill>
                <a:latin typeface="Arial" pitchFamily="34" charset="0"/>
                <a:ea typeface="微软雅黑" pitchFamily="34" charset="-122"/>
              </a:rPr>
              <a:t>舉行青年表演及頒獎典禮</a:t>
            </a:r>
            <a:r>
              <a:rPr lang="zh-CN" altLang="en-US" b="1" dirty="0" smtClean="0">
                <a:solidFill>
                  <a:srgbClr val="D52B64"/>
                </a:solidFill>
                <a:latin typeface="Arial" pitchFamily="34" charset="0"/>
                <a:ea typeface="微软雅黑" pitchFamily="34" charset="-122"/>
              </a:rPr>
              <a:t>；</a:t>
            </a:r>
            <a:endParaRPr lang="en-US" altLang="zh-CN" b="1" dirty="0" smtClean="0">
              <a:solidFill>
                <a:srgbClr val="D52B64"/>
              </a:solidFill>
              <a:latin typeface="Arial" pitchFamily="34" charset="0"/>
              <a:ea typeface="微软雅黑" pitchFamily="34" charset="-122"/>
            </a:endParaRPr>
          </a:p>
          <a:p>
            <a:pPr marL="342900" marR="0" indent="-342900" defTabSz="914400" rtl="0" eaLnBrk="0" fontAlgn="base" latinLnBrk="0" hangingPunct="0">
              <a:lnSpc>
                <a:spcPct val="150000"/>
              </a:lnSpc>
              <a:spcBef>
                <a:spcPct val="0"/>
              </a:spcBef>
              <a:spcAft>
                <a:spcPct val="0"/>
              </a:spcAft>
              <a:buClrTx/>
              <a:buSzTx/>
              <a:buFont typeface="+mj-lt"/>
              <a:buAutoNum type="arabicPeriod"/>
              <a:tabLst/>
            </a:pPr>
            <a:r>
              <a:rPr lang="zh-TW" altLang="en-US" b="1" dirty="0" smtClean="0">
                <a:solidFill>
                  <a:srgbClr val="D52B64"/>
                </a:solidFill>
                <a:latin typeface="Arial" pitchFamily="34" charset="0"/>
                <a:ea typeface="微软雅黑" pitchFamily="34" charset="-122"/>
              </a:rPr>
              <a:t>午、晚餐以自助餐宴請到場嘉賓。</a:t>
            </a:r>
            <a:endParaRPr lang="en-US" altLang="zh-TW" b="1" dirty="0">
              <a:solidFill>
                <a:srgbClr val="D52B64"/>
              </a:solidFill>
              <a:latin typeface="Arial" pitchFamily="34" charset="0"/>
              <a:ea typeface="微软雅黑" pitchFamily="34" charset="-122"/>
            </a:endParaRPr>
          </a:p>
        </p:txBody>
      </p:sp>
    </p:spTree>
    <p:extLst>
      <p:ext uri="{BB962C8B-B14F-4D97-AF65-F5344CB8AC3E}">
        <p14:creationId xmlns="" xmlns:p14="http://schemas.microsoft.com/office/powerpoint/2010/main" val="273289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參賽對象與組別</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622852" y="1386038"/>
            <a:ext cx="10972800" cy="4908884"/>
          </a:xfrm>
        </p:spPr>
        <p:txBody>
          <a:bodyPr/>
          <a:lstStyle/>
          <a:p>
            <a:pPr>
              <a:spcBef>
                <a:spcPts val="60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學生團隊</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600"/>
              </a:spcBef>
            </a:pPr>
            <a:r>
              <a:rPr lang="zh-TW" alt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創業組</a:t>
            </a:r>
            <a:endParaRPr lang="en-US" altLang="zh-TW"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600"/>
              </a:spcBef>
            </a:pPr>
            <a:r>
              <a:rPr lang="zh-TW" alt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創新創意組</a:t>
            </a:r>
            <a:endParaRPr lang="en-US" altLang="zh-TW"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a:spcBef>
                <a:spcPts val="60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公開組</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企業與新創團隊</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a:p>
            <a:pPr lvl="1">
              <a:spcBef>
                <a:spcPts val="60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對象以國內各大共同工作空間、創業聚落、創客空間的團隊與一般企業</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spcBef>
                <a:spcPts val="60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社會企業組</a:t>
            </a:r>
            <a:endParaRPr lang="zh-TW" altLang="en-US" sz="3600"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729109" y="1052736"/>
            <a:ext cx="10785558" cy="5627456"/>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pic>
        <p:nvPicPr>
          <p:cNvPr id="21507"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文本框 23"/>
          <p:cNvSpPr txBox="1">
            <a:spLocks noChangeArrowheads="1"/>
          </p:cNvSpPr>
          <p:nvPr/>
        </p:nvSpPr>
        <p:spPr bwMode="auto">
          <a:xfrm>
            <a:off x="1917700" y="275551"/>
            <a:ext cx="33862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臺灣區初賽</a:t>
            </a:r>
            <a:endParaRPr lang="en-US" altLang="zh-CN" sz="2800" dirty="0">
              <a:solidFill>
                <a:srgbClr val="767171"/>
              </a:solidFill>
              <a:latin typeface="Hiragino Sans GB W6"/>
              <a:ea typeface="Hiragino Sans GB W6"/>
              <a:cs typeface="Hiragino Sans GB W6"/>
            </a:endParaRPr>
          </a:p>
        </p:txBody>
      </p:sp>
      <p:sp>
        <p:nvSpPr>
          <p:cNvPr id="2" name="文字方塊 1"/>
          <p:cNvSpPr txBox="1"/>
          <p:nvPr/>
        </p:nvSpPr>
        <p:spPr>
          <a:xfrm>
            <a:off x="2927648" y="1220559"/>
            <a:ext cx="8784976" cy="1200329"/>
          </a:xfrm>
          <a:prstGeom prst="rect">
            <a:avLst/>
          </a:prstGeom>
          <a:noFill/>
        </p:spPr>
        <p:txBody>
          <a:bodyPr wrap="square" rtlCol="0">
            <a:spAutoFit/>
          </a:bodyPr>
          <a:lstStyle/>
          <a:p>
            <a:r>
              <a:rPr lang="zh-CN" altLang="en-US" dirty="0" smtClean="0">
                <a:solidFill>
                  <a:srgbClr val="445469"/>
                </a:solidFill>
                <a:latin typeface="Heiti SC Light"/>
                <a:ea typeface="Heiti SC Light"/>
                <a:cs typeface="Heiti SC Light"/>
                <a:sym typeface="Arial" pitchFamily="34" charset="0"/>
              </a:rPr>
              <a:t>采線上報名</a:t>
            </a:r>
            <a:r>
              <a:rPr lang="zh-TW" altLang="en-US" dirty="0" smtClean="0">
                <a:solidFill>
                  <a:srgbClr val="445469"/>
                </a:solidFill>
                <a:latin typeface="Heiti SC Light"/>
                <a:ea typeface="Heiti SC Light"/>
                <a:cs typeface="Heiti SC Light"/>
                <a:sym typeface="Arial" pitchFamily="34" charset="0"/>
              </a:rPr>
              <a:t>方式：新創組</a:t>
            </a:r>
            <a:r>
              <a:rPr lang="zh-CN" altLang="en-US" dirty="0" smtClean="0">
                <a:solidFill>
                  <a:srgbClr val="445469"/>
                </a:solidFill>
                <a:latin typeface="Heiti SC Light"/>
                <a:ea typeface="Heiti SC Light"/>
                <a:cs typeface="Heiti SC Light"/>
                <a:sym typeface="Arial" pitchFamily="34" charset="0"/>
              </a:rPr>
              <a:t>－</a:t>
            </a:r>
            <a:r>
              <a:rPr lang="zh-TW" altLang="en-US" dirty="0" smtClean="0">
                <a:solidFill>
                  <a:srgbClr val="445469"/>
                </a:solidFill>
                <a:latin typeface="Heiti SC Light"/>
                <a:ea typeface="Heiti SC Light"/>
                <a:cs typeface="Heiti SC Light"/>
                <a:sym typeface="Arial" pitchFamily="34" charset="0"/>
              </a:rPr>
              <a:t>戰國策報名系統</a:t>
            </a:r>
            <a:endParaRPr lang="en-US" altLang="zh-TW" dirty="0" smtClean="0">
              <a:solidFill>
                <a:srgbClr val="445469"/>
              </a:solidFill>
              <a:latin typeface="Heiti SC Light"/>
              <a:ea typeface="Heiti SC Light"/>
              <a:cs typeface="Heiti SC Light"/>
              <a:sym typeface="Arial" pitchFamily="34" charset="0"/>
            </a:endParaRPr>
          </a:p>
          <a:p>
            <a:r>
              <a:rPr lang="zh-TW" altLang="en-US" dirty="0" smtClean="0">
                <a:solidFill>
                  <a:srgbClr val="445469"/>
                </a:solidFill>
                <a:latin typeface="Heiti SC Light"/>
                <a:ea typeface="Heiti SC Light"/>
                <a:cs typeface="Heiti SC Light"/>
                <a:sym typeface="Arial" pitchFamily="34" charset="0"/>
              </a:rPr>
              <a:t>企業組</a:t>
            </a:r>
            <a:r>
              <a:rPr lang="zh-CN" altLang="zh-CN" dirty="0" smtClean="0">
                <a:solidFill>
                  <a:srgbClr val="445469"/>
                </a:solidFill>
                <a:latin typeface="Heiti SC Light"/>
                <a:ea typeface="Heiti SC Light"/>
                <a:cs typeface="Heiti SC Light"/>
                <a:sym typeface="Arial" pitchFamily="34" charset="0"/>
              </a:rPr>
              <a:t>－</a:t>
            </a:r>
            <a:r>
              <a:rPr lang="zh-TW" altLang="en-US" dirty="0" smtClean="0">
                <a:solidFill>
                  <a:srgbClr val="445469"/>
                </a:solidFill>
                <a:latin typeface="Heiti SC Light"/>
                <a:ea typeface="Heiti SC Light"/>
                <a:cs typeface="Heiti SC Light"/>
                <a:sym typeface="Arial" pitchFamily="34" charset="0"/>
              </a:rPr>
              <a:t>遠見育成官方活動網站及臺灣各大高校育成中心，創業聯盟等合作單位</a:t>
            </a:r>
            <a:endParaRPr lang="en-US" altLang="zh-TW" dirty="0" smtClean="0">
              <a:solidFill>
                <a:srgbClr val="445469"/>
              </a:solidFill>
              <a:latin typeface="Heiti SC Light"/>
              <a:ea typeface="Heiti SC Light"/>
              <a:cs typeface="Heiti SC Light"/>
              <a:sym typeface="Arial" pitchFamily="34" charset="0"/>
            </a:endParaRPr>
          </a:p>
          <a:p>
            <a:r>
              <a:rPr lang="zh-TW" altLang="en-US" dirty="0" smtClean="0">
                <a:solidFill>
                  <a:srgbClr val="445469"/>
                </a:solidFill>
                <a:latin typeface="Heiti SC Light"/>
                <a:ea typeface="Heiti SC Light"/>
                <a:cs typeface="Heiti SC Light"/>
                <a:sym typeface="Arial" pitchFamily="34" charset="0"/>
              </a:rPr>
              <a:t>報名時間：</a:t>
            </a:r>
            <a:r>
              <a:rPr lang="en-US" altLang="zh-TW" dirty="0" smtClean="0">
                <a:solidFill>
                  <a:srgbClr val="445469"/>
                </a:solidFill>
                <a:latin typeface="Heiti SC Light"/>
                <a:ea typeface="Heiti SC Light"/>
                <a:cs typeface="Heiti SC Light"/>
                <a:sym typeface="Arial" pitchFamily="34" charset="0"/>
              </a:rPr>
              <a:t>2017</a:t>
            </a:r>
            <a:r>
              <a:rPr lang="zh-TW" altLang="en-US" dirty="0" smtClean="0">
                <a:solidFill>
                  <a:srgbClr val="445469"/>
                </a:solidFill>
                <a:latin typeface="Heiti SC Light"/>
                <a:ea typeface="Heiti SC Light"/>
                <a:cs typeface="Heiti SC Light"/>
                <a:sym typeface="Arial" pitchFamily="34" charset="0"/>
              </a:rPr>
              <a:t>年</a:t>
            </a:r>
            <a:r>
              <a:rPr lang="en-US" altLang="zh-TW" dirty="0" smtClean="0">
                <a:solidFill>
                  <a:srgbClr val="445469"/>
                </a:solidFill>
                <a:latin typeface="Heiti SC Light"/>
                <a:ea typeface="Heiti SC Light"/>
                <a:cs typeface="Heiti SC Light"/>
                <a:sym typeface="Arial" pitchFamily="34" charset="0"/>
              </a:rPr>
              <a:t>2</a:t>
            </a:r>
            <a:r>
              <a:rPr lang="zh-TW" altLang="en-US" dirty="0" smtClean="0">
                <a:solidFill>
                  <a:srgbClr val="445469"/>
                </a:solidFill>
                <a:latin typeface="Heiti SC Light"/>
                <a:ea typeface="Heiti SC Light"/>
                <a:cs typeface="Heiti SC Light"/>
                <a:sym typeface="Arial" pitchFamily="34" charset="0"/>
              </a:rPr>
              <a:t>月</a:t>
            </a:r>
            <a:r>
              <a:rPr lang="zh-CN" altLang="zh-TW" dirty="0" smtClean="0">
                <a:solidFill>
                  <a:srgbClr val="445469"/>
                </a:solidFill>
                <a:latin typeface="Heiti SC Light"/>
                <a:ea typeface="Heiti SC Light"/>
                <a:cs typeface="Heiti SC Light"/>
                <a:sym typeface="Arial" pitchFamily="34" charset="0"/>
              </a:rPr>
              <a:t>2</a:t>
            </a:r>
            <a:r>
              <a:rPr lang="en-US" altLang="zh-CN" dirty="0" smtClean="0">
                <a:solidFill>
                  <a:srgbClr val="445469"/>
                </a:solidFill>
                <a:latin typeface="Heiti SC Light"/>
                <a:ea typeface="Heiti SC Light"/>
                <a:cs typeface="Heiti SC Light"/>
                <a:sym typeface="Arial" pitchFamily="34" charset="0"/>
              </a:rPr>
              <a:t>0</a:t>
            </a:r>
            <a:r>
              <a:rPr lang="zh-TW" altLang="en-US" dirty="0" smtClean="0">
                <a:solidFill>
                  <a:srgbClr val="445469"/>
                </a:solidFill>
                <a:latin typeface="Heiti SC Light"/>
                <a:ea typeface="Heiti SC Light"/>
                <a:cs typeface="Heiti SC Light"/>
                <a:sym typeface="Arial" pitchFamily="34" charset="0"/>
              </a:rPr>
              <a:t>日</a:t>
            </a:r>
            <a:r>
              <a:rPr lang="zh-TW" altLang="en-US" dirty="0">
                <a:solidFill>
                  <a:srgbClr val="445469"/>
                </a:solidFill>
                <a:latin typeface="Heiti SC Light"/>
                <a:ea typeface="Heiti SC Light"/>
                <a:cs typeface="Heiti SC Light"/>
                <a:sym typeface="Arial" pitchFamily="34" charset="0"/>
              </a:rPr>
              <a:t>至</a:t>
            </a:r>
            <a:r>
              <a:rPr lang="en-US" altLang="zh-TW" dirty="0" smtClean="0">
                <a:solidFill>
                  <a:srgbClr val="445469"/>
                </a:solidFill>
                <a:latin typeface="Heiti SC Light"/>
                <a:ea typeface="Heiti SC Light"/>
                <a:cs typeface="Heiti SC Light"/>
                <a:sym typeface="Arial" pitchFamily="34" charset="0"/>
              </a:rPr>
              <a:t>4</a:t>
            </a:r>
            <a:r>
              <a:rPr lang="zh-TW" altLang="en-US" dirty="0" smtClean="0">
                <a:solidFill>
                  <a:srgbClr val="445469"/>
                </a:solidFill>
                <a:latin typeface="Heiti SC Light"/>
                <a:ea typeface="Heiti SC Light"/>
                <a:cs typeface="Heiti SC Light"/>
                <a:sym typeface="Arial" pitchFamily="34" charset="0"/>
              </a:rPr>
              <a:t>月</a:t>
            </a:r>
            <a:r>
              <a:rPr lang="zh-CN" altLang="zh-TW" dirty="0" smtClean="0">
                <a:solidFill>
                  <a:srgbClr val="445469"/>
                </a:solidFill>
                <a:latin typeface="Heiti SC Light"/>
                <a:ea typeface="Heiti SC Light"/>
                <a:cs typeface="Heiti SC Light"/>
                <a:sym typeface="Arial" pitchFamily="34" charset="0"/>
              </a:rPr>
              <a:t>1</a:t>
            </a:r>
            <a:r>
              <a:rPr lang="en-US" altLang="zh-CN" dirty="0" smtClean="0">
                <a:solidFill>
                  <a:srgbClr val="445469"/>
                </a:solidFill>
                <a:latin typeface="Heiti SC Light"/>
                <a:ea typeface="Heiti SC Light"/>
                <a:cs typeface="Heiti SC Light"/>
                <a:sym typeface="Arial" pitchFamily="34" charset="0"/>
              </a:rPr>
              <a:t>5</a:t>
            </a:r>
            <a:r>
              <a:rPr lang="zh-TW" altLang="en-US" dirty="0" smtClean="0">
                <a:solidFill>
                  <a:srgbClr val="445469"/>
                </a:solidFill>
                <a:latin typeface="Heiti SC Light"/>
                <a:ea typeface="Heiti SC Light"/>
                <a:cs typeface="Heiti SC Light"/>
                <a:sym typeface="Arial" pitchFamily="34" charset="0"/>
              </a:rPr>
              <a:t>日止</a:t>
            </a:r>
            <a:endParaRPr lang="en-US" altLang="zh-TW" dirty="0" smtClean="0">
              <a:solidFill>
                <a:srgbClr val="445469"/>
              </a:solidFill>
              <a:latin typeface="Heiti SC Light"/>
              <a:ea typeface="Heiti SC Light"/>
              <a:cs typeface="Heiti SC Light"/>
              <a:sym typeface="Arial" pitchFamily="34" charset="0"/>
            </a:endParaRPr>
          </a:p>
          <a:p>
            <a:r>
              <a:rPr lang="zh-CN" altLang="en-US" dirty="0" smtClean="0">
                <a:solidFill>
                  <a:srgbClr val="445469"/>
                </a:solidFill>
                <a:latin typeface="Heiti SC Light"/>
                <a:ea typeface="Heiti SC Light"/>
                <a:cs typeface="Heiti SC Light"/>
                <a:sym typeface="Arial" pitchFamily="34" charset="0"/>
              </a:rPr>
              <a:t>公示時間：</a:t>
            </a:r>
            <a:r>
              <a:rPr lang="en-US" altLang="zh-TW" dirty="0" smtClean="0">
                <a:solidFill>
                  <a:srgbClr val="445469"/>
                </a:solidFill>
                <a:latin typeface="Heiti SC Light"/>
                <a:ea typeface="Heiti SC Light"/>
                <a:cs typeface="Heiti SC Light"/>
                <a:sym typeface="Arial" pitchFamily="34" charset="0"/>
              </a:rPr>
              <a:t>2017</a:t>
            </a:r>
            <a:r>
              <a:rPr lang="zh-TW" altLang="en-US" dirty="0" smtClean="0">
                <a:solidFill>
                  <a:srgbClr val="445469"/>
                </a:solidFill>
                <a:latin typeface="Heiti SC Light"/>
                <a:ea typeface="Heiti SC Light"/>
                <a:cs typeface="Heiti SC Light"/>
                <a:sym typeface="Arial" pitchFamily="34" charset="0"/>
              </a:rPr>
              <a:t>年</a:t>
            </a:r>
            <a:r>
              <a:rPr lang="en-US" altLang="zh-TW" dirty="0" smtClean="0">
                <a:solidFill>
                  <a:srgbClr val="445469"/>
                </a:solidFill>
                <a:latin typeface="Heiti SC Light"/>
                <a:ea typeface="Heiti SC Light"/>
                <a:cs typeface="Heiti SC Light"/>
                <a:sym typeface="Arial" pitchFamily="34" charset="0"/>
              </a:rPr>
              <a:t>5</a:t>
            </a:r>
            <a:r>
              <a:rPr lang="zh-TW" altLang="en-US" dirty="0" smtClean="0">
                <a:solidFill>
                  <a:srgbClr val="445469"/>
                </a:solidFill>
                <a:latin typeface="Heiti SC Light"/>
                <a:ea typeface="Heiti SC Light"/>
                <a:cs typeface="Heiti SC Light"/>
                <a:sym typeface="Arial" pitchFamily="34" charset="0"/>
              </a:rPr>
              <a:t>月</a:t>
            </a:r>
            <a:r>
              <a:rPr lang="en-US" altLang="zh-TW" dirty="0" smtClean="0">
                <a:solidFill>
                  <a:srgbClr val="445469"/>
                </a:solidFill>
                <a:latin typeface="Heiti SC Light"/>
                <a:ea typeface="Heiti SC Light"/>
                <a:cs typeface="Heiti SC Light"/>
                <a:sym typeface="Arial" pitchFamily="34" charset="0"/>
              </a:rPr>
              <a:t>8</a:t>
            </a:r>
            <a:r>
              <a:rPr lang="zh-TW" altLang="en-US" dirty="0" smtClean="0">
                <a:solidFill>
                  <a:srgbClr val="445469"/>
                </a:solidFill>
                <a:latin typeface="Heiti SC Light"/>
                <a:ea typeface="Heiti SC Light"/>
                <a:cs typeface="Heiti SC Light"/>
                <a:sym typeface="Arial" pitchFamily="34" charset="0"/>
              </a:rPr>
              <a:t>日公佈複賽名單</a:t>
            </a:r>
            <a:endParaRPr lang="zh-TW" altLang="en-US" dirty="0">
              <a:latin typeface="Heiti SC Light"/>
              <a:ea typeface="Heiti SC Light"/>
              <a:cs typeface="Heiti SC Light"/>
            </a:endParaRPr>
          </a:p>
        </p:txBody>
      </p:sp>
      <p:grpSp>
        <p:nvGrpSpPr>
          <p:cNvPr id="20" name="群組 19"/>
          <p:cNvGrpSpPr/>
          <p:nvPr/>
        </p:nvGrpSpPr>
        <p:grpSpPr>
          <a:xfrm>
            <a:off x="326197" y="1352717"/>
            <a:ext cx="2592288" cy="5316643"/>
            <a:chOff x="1343472" y="1363549"/>
            <a:chExt cx="2592288" cy="5316643"/>
          </a:xfrm>
        </p:grpSpPr>
        <p:sp>
          <p:nvSpPr>
            <p:cNvPr id="21" name="Freeform 5"/>
            <p:cNvSpPr>
              <a:spLocks noChangeArrowheads="1"/>
            </p:cNvSpPr>
            <p:nvPr/>
          </p:nvSpPr>
          <p:spPr bwMode="auto">
            <a:xfrm>
              <a:off x="1343472" y="5789397"/>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4BAEE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2" name="Freeform 6"/>
            <p:cNvSpPr>
              <a:spLocks noEditPoints="1" noChangeArrowheads="1"/>
            </p:cNvSpPr>
            <p:nvPr/>
          </p:nvSpPr>
          <p:spPr bwMode="auto">
            <a:xfrm>
              <a:off x="1440417" y="5845658"/>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3" name="Freeform 7"/>
            <p:cNvSpPr>
              <a:spLocks noEditPoints="1" noChangeArrowheads="1"/>
            </p:cNvSpPr>
            <p:nvPr/>
          </p:nvSpPr>
          <p:spPr bwMode="auto">
            <a:xfrm>
              <a:off x="1440417" y="6526145"/>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4" name="Freeform 8"/>
            <p:cNvSpPr>
              <a:spLocks noChangeArrowheads="1"/>
            </p:cNvSpPr>
            <p:nvPr/>
          </p:nvSpPr>
          <p:spPr bwMode="auto">
            <a:xfrm>
              <a:off x="1704690" y="5474604"/>
              <a:ext cx="416995" cy="1205588"/>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 name="T12" fmla="*/ 0 60000 65536"/>
                <a:gd name="T13" fmla="*/ 0 60000 65536"/>
                <a:gd name="T14" fmla="*/ 0 60000 65536"/>
                <a:gd name="T15" fmla="*/ 0 60000 65536"/>
                <a:gd name="T16" fmla="*/ 0 60000 65536"/>
                <a:gd name="T17" fmla="*/ 0 60000 65536"/>
                <a:gd name="T18" fmla="*/ 0 w 314"/>
                <a:gd name="T19" fmla="*/ 0 h 900"/>
                <a:gd name="T20" fmla="*/ 314 w 314"/>
                <a:gd name="T21" fmla="*/ 900 h 900"/>
              </a:gdLst>
              <a:ahLst/>
              <a:cxnLst>
                <a:cxn ang="T12">
                  <a:pos x="T0" y="T1"/>
                </a:cxn>
                <a:cxn ang="T13">
                  <a:pos x="T2" y="T3"/>
                </a:cxn>
                <a:cxn ang="T14">
                  <a:pos x="T4" y="T5"/>
                </a:cxn>
                <a:cxn ang="T15">
                  <a:pos x="T6" y="T7"/>
                </a:cxn>
                <a:cxn ang="T16">
                  <a:pos x="T8" y="T9"/>
                </a:cxn>
                <a:cxn ang="T17">
                  <a:pos x="T10" y="T11"/>
                </a:cxn>
              </a:cxnLst>
              <a:rect l="T18" t="T19" r="T20" b="T21"/>
              <a:pathLst>
                <a:path w="314" h="900">
                  <a:moveTo>
                    <a:pt x="0" y="0"/>
                  </a:moveTo>
                  <a:lnTo>
                    <a:pt x="314" y="298"/>
                  </a:lnTo>
                  <a:lnTo>
                    <a:pt x="314" y="900"/>
                  </a:lnTo>
                  <a:lnTo>
                    <a:pt x="0" y="602"/>
                  </a:lnTo>
                  <a:lnTo>
                    <a:pt x="0" y="0"/>
                  </a:lnTo>
                  <a:lnTo>
                    <a:pt x="0" y="0"/>
                  </a:lnTo>
                  <a:close/>
                </a:path>
              </a:pathLst>
            </a:custGeom>
            <a:solidFill>
              <a:srgbClr val="0A6F7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5" name="Freeform 9"/>
            <p:cNvSpPr>
              <a:spLocks noEditPoints="1" noChangeArrowheads="1"/>
            </p:cNvSpPr>
            <p:nvPr/>
          </p:nvSpPr>
          <p:spPr bwMode="auto">
            <a:xfrm>
              <a:off x="1704690" y="6175185"/>
              <a:ext cx="416995" cy="435351"/>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6" name="Freeform 10"/>
            <p:cNvSpPr>
              <a:spLocks noChangeArrowheads="1"/>
            </p:cNvSpPr>
            <p:nvPr/>
          </p:nvSpPr>
          <p:spPr bwMode="auto">
            <a:xfrm>
              <a:off x="1343472" y="4421724"/>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7" name="Freeform 11"/>
            <p:cNvSpPr>
              <a:spLocks noEditPoints="1" noChangeArrowheads="1"/>
            </p:cNvSpPr>
            <p:nvPr/>
          </p:nvSpPr>
          <p:spPr bwMode="auto">
            <a:xfrm>
              <a:off x="1440417" y="4471287"/>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8" name="Freeform 12"/>
            <p:cNvSpPr>
              <a:spLocks noEditPoints="1" noChangeArrowheads="1"/>
            </p:cNvSpPr>
            <p:nvPr/>
          </p:nvSpPr>
          <p:spPr bwMode="auto">
            <a:xfrm>
              <a:off x="1440417" y="515177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29" name="Freeform 13"/>
            <p:cNvSpPr>
              <a:spLocks noChangeArrowheads="1"/>
            </p:cNvSpPr>
            <p:nvPr/>
          </p:nvSpPr>
          <p:spPr bwMode="auto">
            <a:xfrm>
              <a:off x="1704690" y="4105592"/>
              <a:ext cx="416995" cy="1206928"/>
            </a:xfrm>
            <a:custGeom>
              <a:avLst/>
              <a:gdLst>
                <a:gd name="T0" fmla="*/ 0 w 314"/>
                <a:gd name="T1" fmla="*/ 0 h 901"/>
                <a:gd name="T2" fmla="*/ 314 w 314"/>
                <a:gd name="T3" fmla="*/ 299 h 901"/>
                <a:gd name="T4" fmla="*/ 314 w 314"/>
                <a:gd name="T5" fmla="*/ 901 h 901"/>
                <a:gd name="T6" fmla="*/ 0 w 314"/>
                <a:gd name="T7" fmla="*/ 603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3"/>
                  </a:lnTo>
                  <a:lnTo>
                    <a:pt x="0" y="0"/>
                  </a:lnTo>
                  <a:lnTo>
                    <a:pt x="0" y="0"/>
                  </a:lnTo>
                  <a:close/>
                </a:path>
              </a:pathLst>
            </a:custGeom>
            <a:solidFill>
              <a:srgbClr val="D46B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0" name="Freeform 14"/>
            <p:cNvSpPr>
              <a:spLocks noEditPoints="1" noChangeArrowheads="1"/>
            </p:cNvSpPr>
            <p:nvPr/>
          </p:nvSpPr>
          <p:spPr bwMode="auto">
            <a:xfrm>
              <a:off x="1704690" y="4807512"/>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7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1" name="Freeform 15"/>
            <p:cNvSpPr>
              <a:spLocks noChangeArrowheads="1"/>
            </p:cNvSpPr>
            <p:nvPr/>
          </p:nvSpPr>
          <p:spPr bwMode="auto">
            <a:xfrm>
              <a:off x="1343472" y="3047353"/>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3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3"/>
                  </a:lnTo>
                  <a:lnTo>
                    <a:pt x="0" y="0"/>
                  </a:lnTo>
                  <a:lnTo>
                    <a:pt x="0" y="0"/>
                  </a:ln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2" name="Freeform 16"/>
            <p:cNvSpPr>
              <a:spLocks noEditPoints="1" noChangeArrowheads="1"/>
            </p:cNvSpPr>
            <p:nvPr/>
          </p:nvSpPr>
          <p:spPr bwMode="auto">
            <a:xfrm>
              <a:off x="1440417" y="3095577"/>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3" name="Freeform 17"/>
            <p:cNvSpPr>
              <a:spLocks noEditPoints="1" noChangeArrowheads="1"/>
            </p:cNvSpPr>
            <p:nvPr/>
          </p:nvSpPr>
          <p:spPr bwMode="auto">
            <a:xfrm>
              <a:off x="1440417" y="3776064"/>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4" name="Freeform 18"/>
            <p:cNvSpPr>
              <a:spLocks noChangeArrowheads="1"/>
            </p:cNvSpPr>
            <p:nvPr/>
          </p:nvSpPr>
          <p:spPr bwMode="auto">
            <a:xfrm>
              <a:off x="1704690" y="2731221"/>
              <a:ext cx="416995" cy="120692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3D494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5" name="Freeform 19"/>
            <p:cNvSpPr>
              <a:spLocks noEditPoints="1" noChangeArrowheads="1"/>
            </p:cNvSpPr>
            <p:nvPr/>
          </p:nvSpPr>
          <p:spPr bwMode="auto">
            <a:xfrm>
              <a:off x="1704690" y="3433141"/>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6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6" name="Freeform 20"/>
            <p:cNvSpPr>
              <a:spLocks noChangeArrowheads="1"/>
            </p:cNvSpPr>
            <p:nvPr/>
          </p:nvSpPr>
          <p:spPr bwMode="auto">
            <a:xfrm>
              <a:off x="1343472" y="1679681"/>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298"/>
                  </a:lnTo>
                  <a:lnTo>
                    <a:pt x="0" y="0"/>
                  </a:lnTo>
                  <a:lnTo>
                    <a:pt x="0" y="0"/>
                  </a:lnTo>
                  <a:close/>
                </a:path>
              </a:pathLst>
            </a:custGeom>
            <a:solidFill>
              <a:srgbClr val="EE764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7" name="Freeform 21"/>
            <p:cNvSpPr>
              <a:spLocks noEditPoints="1" noChangeArrowheads="1"/>
            </p:cNvSpPr>
            <p:nvPr/>
          </p:nvSpPr>
          <p:spPr bwMode="auto">
            <a:xfrm>
              <a:off x="1440417" y="172790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8" name="Freeform 22"/>
            <p:cNvSpPr>
              <a:spLocks noEditPoints="1" noChangeArrowheads="1"/>
            </p:cNvSpPr>
            <p:nvPr/>
          </p:nvSpPr>
          <p:spPr bwMode="auto">
            <a:xfrm>
              <a:off x="1440417" y="2408392"/>
              <a:ext cx="835317" cy="2143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39" name="Freeform 23"/>
            <p:cNvSpPr>
              <a:spLocks noChangeArrowheads="1"/>
            </p:cNvSpPr>
            <p:nvPr/>
          </p:nvSpPr>
          <p:spPr bwMode="auto">
            <a:xfrm>
              <a:off x="1704690" y="1363549"/>
              <a:ext cx="416995" cy="1206927"/>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CD4019"/>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0" name="Freeform 24"/>
            <p:cNvSpPr>
              <a:spLocks noEditPoints="1" noChangeArrowheads="1"/>
            </p:cNvSpPr>
            <p:nvPr/>
          </p:nvSpPr>
          <p:spPr bwMode="auto">
            <a:xfrm>
              <a:off x="1704690" y="2057432"/>
              <a:ext cx="416995" cy="435351"/>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1" name="Freeform 26"/>
            <p:cNvSpPr>
              <a:spLocks noChangeArrowheads="1"/>
            </p:cNvSpPr>
            <p:nvPr/>
          </p:nvSpPr>
          <p:spPr bwMode="auto">
            <a:xfrm>
              <a:off x="1962324" y="1447940"/>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2" name="Freeform 27"/>
            <p:cNvSpPr>
              <a:spLocks noChangeArrowheads="1"/>
            </p:cNvSpPr>
            <p:nvPr/>
          </p:nvSpPr>
          <p:spPr bwMode="auto">
            <a:xfrm>
              <a:off x="1704690" y="1363549"/>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3" name="Freeform 28"/>
            <p:cNvSpPr>
              <a:spLocks noEditPoints="1" noChangeArrowheads="1"/>
            </p:cNvSpPr>
            <p:nvPr/>
          </p:nvSpPr>
          <p:spPr bwMode="auto">
            <a:xfrm>
              <a:off x="1704689" y="1805598"/>
              <a:ext cx="2087081" cy="308095"/>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4" name="Freeform 29"/>
            <p:cNvSpPr>
              <a:spLocks noEditPoints="1" noChangeArrowheads="1"/>
            </p:cNvSpPr>
            <p:nvPr/>
          </p:nvSpPr>
          <p:spPr bwMode="auto">
            <a:xfrm>
              <a:off x="1704690" y="1413112"/>
              <a:ext cx="2124962" cy="364356"/>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5" name="Freeform 30"/>
            <p:cNvSpPr>
              <a:spLocks noChangeArrowheads="1"/>
            </p:cNvSpPr>
            <p:nvPr/>
          </p:nvSpPr>
          <p:spPr bwMode="auto">
            <a:xfrm>
              <a:off x="1962324" y="2815613"/>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6" name="Freeform 31"/>
            <p:cNvSpPr>
              <a:spLocks noChangeArrowheads="1"/>
            </p:cNvSpPr>
            <p:nvPr/>
          </p:nvSpPr>
          <p:spPr bwMode="auto">
            <a:xfrm>
              <a:off x="1704690" y="2731221"/>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7" name="Freeform 32"/>
            <p:cNvSpPr>
              <a:spLocks noEditPoints="1" noChangeArrowheads="1"/>
            </p:cNvSpPr>
            <p:nvPr/>
          </p:nvSpPr>
          <p:spPr bwMode="auto">
            <a:xfrm>
              <a:off x="1704689" y="3179968"/>
              <a:ext cx="2087081" cy="309434"/>
            </a:xfrm>
            <a:custGeom>
              <a:avLst/>
              <a:gdLst>
                <a:gd name="T0" fmla="*/ 30 w 221"/>
                <a:gd name="T1" fmla="*/ 44 h 44"/>
                <a:gd name="T2" fmla="*/ 32 w 221"/>
                <a:gd name="T3" fmla="*/ 42 h 44"/>
                <a:gd name="T4" fmla="*/ 19 w 221"/>
                <a:gd name="T5" fmla="*/ 40 h 44"/>
                <a:gd name="T6" fmla="*/ 17 w 221"/>
                <a:gd name="T7" fmla="*/ 42 h 44"/>
                <a:gd name="T8" fmla="*/ 196 w 221"/>
                <a:gd name="T9" fmla="*/ 42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2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8" name="Freeform 33"/>
            <p:cNvSpPr>
              <a:spLocks noEditPoints="1" noChangeArrowheads="1"/>
            </p:cNvSpPr>
            <p:nvPr/>
          </p:nvSpPr>
          <p:spPr bwMode="auto">
            <a:xfrm>
              <a:off x="1704690" y="2780785"/>
              <a:ext cx="2124962" cy="364356"/>
            </a:xfrm>
            <a:custGeom>
              <a:avLst/>
              <a:gdLst>
                <a:gd name="T0" fmla="*/ 30 w 225"/>
                <a:gd name="T1" fmla="*/ 0 h 52"/>
                <a:gd name="T2" fmla="*/ 32 w 225"/>
                <a:gd name="T3" fmla="*/ 2 h 52"/>
                <a:gd name="T4" fmla="*/ 19 w 225"/>
                <a:gd name="T5" fmla="*/ 4 h 52"/>
                <a:gd name="T6" fmla="*/ 17 w 225"/>
                <a:gd name="T7" fmla="*/ 2 h 52"/>
                <a:gd name="T8" fmla="*/ 224 w 225"/>
                <a:gd name="T9" fmla="*/ 48 h 52"/>
                <a:gd name="T10" fmla="*/ 225 w 225"/>
                <a:gd name="T11" fmla="*/ 50 h 52"/>
                <a:gd name="T12" fmla="*/ 224 w 225"/>
                <a:gd name="T13" fmla="*/ 52 h 52"/>
                <a:gd name="T14" fmla="*/ 222 w 225"/>
                <a:gd name="T15" fmla="*/ 51 h 52"/>
                <a:gd name="T16" fmla="*/ 224 w 225"/>
                <a:gd name="T17" fmla="*/ 48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49" name="Freeform 34"/>
            <p:cNvSpPr>
              <a:spLocks noChangeArrowheads="1"/>
            </p:cNvSpPr>
            <p:nvPr/>
          </p:nvSpPr>
          <p:spPr bwMode="auto">
            <a:xfrm>
              <a:off x="1962324" y="4189983"/>
              <a:ext cx="1962934"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0" name="Freeform 35"/>
            <p:cNvSpPr>
              <a:spLocks noChangeArrowheads="1"/>
            </p:cNvSpPr>
            <p:nvPr/>
          </p:nvSpPr>
          <p:spPr bwMode="auto">
            <a:xfrm>
              <a:off x="1962324" y="5565693"/>
              <a:ext cx="1973436" cy="798367"/>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 name="T14" fmla="*/ 0 60000 65536"/>
                <a:gd name="T15" fmla="*/ 0 60000 65536"/>
                <a:gd name="T16" fmla="*/ 0 60000 65536"/>
                <a:gd name="T17" fmla="*/ 0 60000 65536"/>
                <a:gd name="T18" fmla="*/ 0 60000 65536"/>
                <a:gd name="T19" fmla="*/ 0 60000 65536"/>
                <a:gd name="T20" fmla="*/ 0 60000 65536"/>
                <a:gd name="T21" fmla="*/ 0 w 1094"/>
                <a:gd name="T22" fmla="*/ 0 h 596"/>
                <a:gd name="T23" fmla="*/ 1094 w 1094"/>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1" name="Freeform 36"/>
            <p:cNvSpPr>
              <a:spLocks noChangeArrowheads="1"/>
            </p:cNvSpPr>
            <p:nvPr/>
          </p:nvSpPr>
          <p:spPr bwMode="auto">
            <a:xfrm>
              <a:off x="1704690" y="4105592"/>
              <a:ext cx="2208750" cy="807744"/>
            </a:xfrm>
            <a:custGeom>
              <a:avLst/>
              <a:gdLst>
                <a:gd name="T0" fmla="*/ 0 w 1231"/>
                <a:gd name="T1" fmla="*/ 0 h 603"/>
                <a:gd name="T2" fmla="*/ 1047 w 1231"/>
                <a:gd name="T3" fmla="*/ 0 h 603"/>
                <a:gd name="T4" fmla="*/ 1231 w 1231"/>
                <a:gd name="T5" fmla="*/ 299 h 603"/>
                <a:gd name="T6" fmla="*/ 1047 w 1231"/>
                <a:gd name="T7" fmla="*/ 603 h 603"/>
                <a:gd name="T8" fmla="*/ 0 w 1231"/>
                <a:gd name="T9" fmla="*/ 603 h 603"/>
                <a:gd name="T10" fmla="*/ 0 w 1231"/>
                <a:gd name="T11" fmla="*/ 0 h 603"/>
                <a:gd name="T12" fmla="*/ 0 w 1231"/>
                <a:gd name="T13" fmla="*/ 0 h 603"/>
                <a:gd name="T14" fmla="*/ 0 60000 65536"/>
                <a:gd name="T15" fmla="*/ 0 60000 65536"/>
                <a:gd name="T16" fmla="*/ 0 60000 65536"/>
                <a:gd name="T17" fmla="*/ 0 60000 65536"/>
                <a:gd name="T18" fmla="*/ 0 60000 65536"/>
                <a:gd name="T19" fmla="*/ 0 60000 65536"/>
                <a:gd name="T20" fmla="*/ 0 60000 65536"/>
                <a:gd name="T21" fmla="*/ 0 w 1231"/>
                <a:gd name="T22" fmla="*/ 0 h 603"/>
                <a:gd name="T23" fmla="*/ 1231 w 123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3">
                  <a:moveTo>
                    <a:pt x="0" y="0"/>
                  </a:moveTo>
                  <a:lnTo>
                    <a:pt x="1047" y="0"/>
                  </a:lnTo>
                  <a:lnTo>
                    <a:pt x="1231" y="299"/>
                  </a:lnTo>
                  <a:lnTo>
                    <a:pt x="1047" y="603"/>
                  </a:lnTo>
                  <a:lnTo>
                    <a:pt x="0" y="603"/>
                  </a:lnTo>
                  <a:lnTo>
                    <a:pt x="0" y="0"/>
                  </a:lnTo>
                  <a:lnTo>
                    <a:pt x="0" y="0"/>
                  </a:ln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2" name="Freeform 37"/>
            <p:cNvSpPr>
              <a:spLocks noChangeArrowheads="1"/>
            </p:cNvSpPr>
            <p:nvPr/>
          </p:nvSpPr>
          <p:spPr bwMode="auto">
            <a:xfrm>
              <a:off x="1704690" y="5474604"/>
              <a:ext cx="2220568" cy="80640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303"/>
                  </a:lnTo>
                  <a:lnTo>
                    <a:pt x="1047" y="602"/>
                  </a:lnTo>
                  <a:lnTo>
                    <a:pt x="0" y="602"/>
                  </a:lnTo>
                  <a:lnTo>
                    <a:pt x="0" y="0"/>
                  </a:lnTo>
                  <a:lnTo>
                    <a:pt x="0" y="0"/>
                  </a:lnTo>
                  <a:close/>
                </a:path>
              </a:pathLst>
            </a:custGeom>
            <a:solidFill>
              <a:srgbClr val="2AA1DC"/>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3" name="Freeform 38"/>
            <p:cNvSpPr>
              <a:spLocks noEditPoints="1" noChangeArrowheads="1"/>
            </p:cNvSpPr>
            <p:nvPr/>
          </p:nvSpPr>
          <p:spPr bwMode="auto">
            <a:xfrm>
              <a:off x="1704690" y="4555678"/>
              <a:ext cx="2075974"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4" name="Freeform 39"/>
            <p:cNvSpPr>
              <a:spLocks noEditPoints="1" noChangeArrowheads="1"/>
            </p:cNvSpPr>
            <p:nvPr/>
          </p:nvSpPr>
          <p:spPr bwMode="auto">
            <a:xfrm>
              <a:off x="1704689" y="5923351"/>
              <a:ext cx="2087081"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5" name="Freeform 40"/>
            <p:cNvSpPr>
              <a:spLocks noEditPoints="1" noChangeArrowheads="1"/>
            </p:cNvSpPr>
            <p:nvPr/>
          </p:nvSpPr>
          <p:spPr bwMode="auto">
            <a:xfrm>
              <a:off x="1704689" y="4155155"/>
              <a:ext cx="2113653" cy="364356"/>
            </a:xfrm>
            <a:custGeom>
              <a:avLst/>
              <a:gdLst>
                <a:gd name="T0" fmla="*/ 30 w 225"/>
                <a:gd name="T1" fmla="*/ 0 h 52"/>
                <a:gd name="T2" fmla="*/ 32 w 225"/>
                <a:gd name="T3" fmla="*/ 2 h 52"/>
                <a:gd name="T4" fmla="*/ 19 w 225"/>
                <a:gd name="T5" fmla="*/ 4 h 52"/>
                <a:gd name="T6" fmla="*/ 17 w 225"/>
                <a:gd name="T7" fmla="*/ 2 h 52"/>
                <a:gd name="T8" fmla="*/ 224 w 225"/>
                <a:gd name="T9" fmla="*/ 49 h 52"/>
                <a:gd name="T10" fmla="*/ 225 w 225"/>
                <a:gd name="T11" fmla="*/ 50 h 52"/>
                <a:gd name="T12" fmla="*/ 224 w 225"/>
                <a:gd name="T13" fmla="*/ 52 h 52"/>
                <a:gd name="T14" fmla="*/ 222 w 225"/>
                <a:gd name="T15" fmla="*/ 51 h 52"/>
                <a:gd name="T16" fmla="*/ 224 w 225"/>
                <a:gd name="T17" fmla="*/ 49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4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6" name="Freeform 41"/>
            <p:cNvSpPr>
              <a:spLocks noEditPoints="1" noChangeArrowheads="1"/>
            </p:cNvSpPr>
            <p:nvPr/>
          </p:nvSpPr>
          <p:spPr bwMode="auto">
            <a:xfrm>
              <a:off x="1704690" y="5529526"/>
              <a:ext cx="2124962" cy="3656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7" name="Freeform 45"/>
            <p:cNvSpPr>
              <a:spLocks noChangeAspect="1" noEditPoints="1" noChangeArrowheads="1"/>
            </p:cNvSpPr>
            <p:nvPr/>
          </p:nvSpPr>
          <p:spPr bwMode="auto">
            <a:xfrm>
              <a:off x="1959668" y="4303844"/>
              <a:ext cx="232402" cy="392486"/>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3"/>
                <a:gd name="T136" fmla="*/ 0 h 773"/>
                <a:gd name="T137" fmla="*/ 463 w 463"/>
                <a:gd name="T138" fmla="*/ 773 h 7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3256" tIns="46627" rIns="93256" bIns="46627"/>
            <a:lstStyle/>
            <a:p>
              <a:endParaRPr lang="zh-TW" altLang="en-US">
                <a:solidFill>
                  <a:srgbClr val="FFFFFF"/>
                </a:solidFill>
                <a:latin typeface="Calibri" charset="0"/>
                <a:ea typeface="微软雅黑" charset="0"/>
                <a:cs typeface="微软雅黑" charset="0"/>
                <a:sym typeface="Calibri" charset="0"/>
              </a:endParaRPr>
            </a:p>
          </p:txBody>
        </p:sp>
        <p:sp>
          <p:nvSpPr>
            <p:cNvPr id="58" name="Freeform 10"/>
            <p:cNvSpPr>
              <a:spLocks noEditPoints="1" noChangeArrowheads="1"/>
            </p:cNvSpPr>
            <p:nvPr/>
          </p:nvSpPr>
          <p:spPr bwMode="auto">
            <a:xfrm>
              <a:off x="1847528" y="2945548"/>
              <a:ext cx="466131" cy="379091"/>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493"/>
                <a:gd name="T185" fmla="*/ 782 w 782"/>
                <a:gd name="T186" fmla="*/ 493 h 4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nvGrpSpPr>
            <p:cNvPr id="59" name="组合 168"/>
            <p:cNvGrpSpPr>
              <a:grpSpLocks/>
            </p:cNvGrpSpPr>
            <p:nvPr/>
          </p:nvGrpSpPr>
          <p:grpSpPr bwMode="auto">
            <a:xfrm>
              <a:off x="1901093" y="5671341"/>
              <a:ext cx="378483" cy="421955"/>
              <a:chOff x="0" y="0"/>
              <a:chExt cx="370834" cy="500500"/>
            </a:xfrm>
          </p:grpSpPr>
          <p:sp>
            <p:nvSpPr>
              <p:cNvPr id="65" name="Freeform 41"/>
              <p:cNvSpPr>
                <a:spLocks noChangeArrowheads="1"/>
              </p:cNvSpPr>
              <p:nvPr/>
            </p:nvSpPr>
            <p:spPr bwMode="auto">
              <a:xfrm>
                <a:off x="59998" y="0"/>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4"/>
                  <a:gd name="T55" fmla="*/ 0 h 771"/>
                  <a:gd name="T56" fmla="*/ 594 w 594"/>
                  <a:gd name="T57" fmla="*/ 771 h 7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sp>
            <p:nvSpPr>
              <p:cNvPr id="66" name="Freeform 42"/>
              <p:cNvSpPr>
                <a:spLocks noChangeArrowheads="1"/>
              </p:cNvSpPr>
              <p:nvPr/>
            </p:nvSpPr>
            <p:spPr bwMode="auto">
              <a:xfrm>
                <a:off x="0" y="211401"/>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553"/>
                  <a:gd name="T53" fmla="*/ 342 w 342"/>
                  <a:gd name="T54" fmla="*/ 553 h 5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pic>
          <p:nvPicPr>
            <p:cNvPr id="60" name="Picture 9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14915" y="1537690"/>
              <a:ext cx="460819" cy="471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文本框 164"/>
            <p:cNvSpPr>
              <a:spLocks noChangeArrowheads="1"/>
            </p:cNvSpPr>
            <p:nvPr/>
          </p:nvSpPr>
          <p:spPr bwMode="auto">
            <a:xfrm>
              <a:off x="2216731" y="1538007"/>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報名方式</a:t>
              </a:r>
              <a:endParaRPr lang="zh-CN" altLang="en-US" sz="2400" b="1" dirty="0">
                <a:solidFill>
                  <a:schemeClr val="bg1"/>
                </a:solidFill>
                <a:latin typeface="Heiti SC Light"/>
                <a:ea typeface="Heiti SC Light"/>
                <a:cs typeface="Heiti SC Light"/>
                <a:sym typeface="Impact" charset="0"/>
              </a:endParaRPr>
            </a:p>
          </p:txBody>
        </p:sp>
        <p:sp>
          <p:nvSpPr>
            <p:cNvPr id="62" name="文本框 165"/>
            <p:cNvSpPr>
              <a:spLocks noChangeArrowheads="1"/>
            </p:cNvSpPr>
            <p:nvPr/>
          </p:nvSpPr>
          <p:spPr bwMode="auto">
            <a:xfrm>
              <a:off x="2279576" y="2889588"/>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評選方式</a:t>
              </a:r>
              <a:endParaRPr lang="zh-CN" altLang="en-US" sz="2400" b="1" dirty="0">
                <a:solidFill>
                  <a:schemeClr val="bg1"/>
                </a:solidFill>
                <a:latin typeface="Heiti SC Light"/>
                <a:ea typeface="Heiti SC Light"/>
                <a:cs typeface="Heiti SC Light"/>
                <a:sym typeface="Impact" charset="0"/>
              </a:endParaRPr>
            </a:p>
          </p:txBody>
        </p:sp>
        <p:sp>
          <p:nvSpPr>
            <p:cNvPr id="63" name="文本框 166"/>
            <p:cNvSpPr>
              <a:spLocks noChangeArrowheads="1"/>
            </p:cNvSpPr>
            <p:nvPr/>
          </p:nvSpPr>
          <p:spPr bwMode="auto">
            <a:xfrm>
              <a:off x="2279576" y="4259939"/>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活動宣傳</a:t>
              </a:r>
              <a:endParaRPr lang="zh-CN" altLang="en-US" sz="2400" b="1" dirty="0">
                <a:solidFill>
                  <a:schemeClr val="bg1"/>
                </a:solidFill>
                <a:latin typeface="Heiti SC Light"/>
                <a:ea typeface="Heiti SC Light"/>
                <a:cs typeface="Heiti SC Light"/>
                <a:sym typeface="Impact" charset="0"/>
              </a:endParaRPr>
            </a:p>
          </p:txBody>
        </p:sp>
        <p:sp>
          <p:nvSpPr>
            <p:cNvPr id="64" name="文本框 167"/>
            <p:cNvSpPr>
              <a:spLocks noChangeArrowheads="1"/>
            </p:cNvSpPr>
            <p:nvPr/>
          </p:nvSpPr>
          <p:spPr bwMode="auto">
            <a:xfrm>
              <a:off x="2279576" y="5631631"/>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預期效益</a:t>
              </a:r>
              <a:endParaRPr lang="zh-CN" altLang="en-US" sz="2400" b="1" dirty="0">
                <a:solidFill>
                  <a:schemeClr val="bg1"/>
                </a:solidFill>
                <a:latin typeface="Heiti SC Light"/>
                <a:ea typeface="Heiti SC Light"/>
                <a:cs typeface="Heiti SC Light"/>
                <a:sym typeface="Impact" charset="0"/>
              </a:endParaRPr>
            </a:p>
          </p:txBody>
        </p:sp>
      </p:grpSp>
      <p:sp>
        <p:nvSpPr>
          <p:cNvPr id="67" name="文字方塊 66"/>
          <p:cNvSpPr txBox="1"/>
          <p:nvPr/>
        </p:nvSpPr>
        <p:spPr>
          <a:xfrm>
            <a:off x="2927648" y="2780928"/>
            <a:ext cx="8506108" cy="707886"/>
          </a:xfrm>
          <a:prstGeom prst="rect">
            <a:avLst/>
          </a:prstGeom>
          <a:noFill/>
        </p:spPr>
        <p:txBody>
          <a:bodyPr wrap="square" rtlCol="0">
            <a:spAutoFit/>
          </a:bodyPr>
          <a:lstStyle/>
          <a:p>
            <a:r>
              <a:rPr lang="zh-TW" altLang="en-US" sz="2000" dirty="0" smtClean="0">
                <a:solidFill>
                  <a:srgbClr val="445469"/>
                </a:solidFill>
                <a:latin typeface="Heiti SC Light"/>
                <a:ea typeface="Heiti SC Light"/>
                <a:cs typeface="Heiti SC Light"/>
                <a:sym typeface="Arial" pitchFamily="34" charset="0"/>
              </a:rPr>
              <a:t>將邀請</a:t>
            </a:r>
            <a:r>
              <a:rPr lang="zh-CN" altLang="en-US" sz="2000" dirty="0" smtClean="0">
                <a:solidFill>
                  <a:srgbClr val="445469"/>
                </a:solidFill>
                <a:latin typeface="Heiti SC Light"/>
                <a:ea typeface="Heiti SC Light"/>
                <a:cs typeface="Heiti SC Light"/>
                <a:sym typeface="Arial" pitchFamily="34" charset="0"/>
              </a:rPr>
              <a:t>兩岸</a:t>
            </a:r>
            <a:r>
              <a:rPr lang="zh-TW" altLang="en-US" sz="2000" dirty="0" smtClean="0">
                <a:solidFill>
                  <a:srgbClr val="445469"/>
                </a:solidFill>
                <a:latin typeface="Heiti SC Light"/>
                <a:ea typeface="Heiti SC Light"/>
                <a:cs typeface="Heiti SC Light"/>
                <a:sym typeface="Arial" pitchFamily="34" charset="0"/>
              </a:rPr>
              <a:t>產業領袖、投資專家等</a:t>
            </a:r>
            <a:r>
              <a:rPr lang="zh-CN" altLang="en-US" sz="2000" dirty="0" smtClean="0">
                <a:solidFill>
                  <a:srgbClr val="445469"/>
                </a:solidFill>
                <a:latin typeface="Heiti SC Light"/>
                <a:ea typeface="Heiti SC Light"/>
                <a:cs typeface="Heiti SC Light"/>
                <a:sym typeface="Arial" pitchFamily="34" charset="0"/>
              </a:rPr>
              <a:t>專業創業導師就團隊線上提出的內容進行書面審核。</a:t>
            </a:r>
            <a:endParaRPr lang="zh-TW" altLang="en-US" sz="2000" dirty="0">
              <a:latin typeface="Heiti SC Light"/>
              <a:ea typeface="Heiti SC Light"/>
              <a:cs typeface="Heiti SC Light"/>
            </a:endParaRPr>
          </a:p>
        </p:txBody>
      </p:sp>
      <p:sp>
        <p:nvSpPr>
          <p:cNvPr id="68" name="文字方塊 67"/>
          <p:cNvSpPr txBox="1"/>
          <p:nvPr/>
        </p:nvSpPr>
        <p:spPr>
          <a:xfrm>
            <a:off x="2927647" y="4109010"/>
            <a:ext cx="8587019" cy="1015663"/>
          </a:xfrm>
          <a:prstGeom prst="rect">
            <a:avLst/>
          </a:prstGeom>
          <a:noFill/>
        </p:spPr>
        <p:txBody>
          <a:bodyPr wrap="square" rtlCol="0">
            <a:spAutoFit/>
          </a:bodyPr>
          <a:lstStyle/>
          <a:p>
            <a:r>
              <a:rPr lang="zh-TW" altLang="en-US" sz="2000" dirty="0" smtClean="0">
                <a:solidFill>
                  <a:srgbClr val="445469"/>
                </a:solidFill>
                <a:latin typeface="Heiti SC Light"/>
                <a:ea typeface="Heiti SC Light"/>
                <a:cs typeface="Heiti SC Light"/>
                <a:sym typeface="Arial" pitchFamily="34" charset="0"/>
              </a:rPr>
              <a:t>校園巡講</a:t>
            </a:r>
            <a:r>
              <a:rPr lang="zh-CN" altLang="en-US" sz="2000" dirty="0" smtClean="0">
                <a:solidFill>
                  <a:srgbClr val="445469"/>
                </a:solidFill>
                <a:latin typeface="Heiti SC Light"/>
                <a:ea typeface="Heiti SC Light"/>
                <a:cs typeface="Heiti SC Light"/>
                <a:sym typeface="Arial" pitchFamily="34" charset="0"/>
              </a:rPr>
              <a:t>：臺灣各</a:t>
            </a:r>
            <a:r>
              <a:rPr lang="zh-CN" altLang="en-US" sz="2000" dirty="0">
                <a:solidFill>
                  <a:srgbClr val="445469"/>
                </a:solidFill>
                <a:latin typeface="Heiti SC Light"/>
                <a:ea typeface="Heiti SC Light"/>
                <a:cs typeface="Heiti SC Light"/>
                <a:sym typeface="Arial" pitchFamily="34" charset="0"/>
              </a:rPr>
              <a:t>高校地推</a:t>
            </a:r>
            <a:endParaRPr lang="en-US" altLang="zh-TW" sz="2000" dirty="0">
              <a:latin typeface="Heiti SC Light"/>
              <a:ea typeface="Heiti SC Light"/>
              <a:cs typeface="Heiti SC Light"/>
              <a:sym typeface="Arial" pitchFamily="34" charset="0"/>
            </a:endParaRPr>
          </a:p>
          <a:p>
            <a:r>
              <a:rPr lang="zh-TW" altLang="en-US" sz="2000" dirty="0" smtClean="0">
                <a:solidFill>
                  <a:srgbClr val="445469"/>
                </a:solidFill>
                <a:latin typeface="Heiti SC Light"/>
                <a:ea typeface="Heiti SC Light"/>
                <a:cs typeface="Heiti SC Light"/>
                <a:sym typeface="Arial" pitchFamily="34" charset="0"/>
              </a:rPr>
              <a:t>網路宣傳：遠見育成官方網站、</a:t>
            </a:r>
            <a:r>
              <a:rPr lang="zh-CN" altLang="en-US" sz="2000" dirty="0" smtClean="0">
                <a:solidFill>
                  <a:srgbClr val="445469"/>
                </a:solidFill>
                <a:latin typeface="Heiti SC Light"/>
                <a:ea typeface="Heiti SC Light"/>
                <a:cs typeface="Heiti SC Light"/>
                <a:sym typeface="Arial" pitchFamily="34" charset="0"/>
              </a:rPr>
              <a:t>臉書、官方微博、微信公眾號</a:t>
            </a:r>
          </a:p>
          <a:p>
            <a:r>
              <a:rPr lang="zh-TW" altLang="en-US" sz="2000" dirty="0" smtClean="0">
                <a:solidFill>
                  <a:srgbClr val="445469"/>
                </a:solidFill>
                <a:latin typeface="Heiti SC Light"/>
                <a:ea typeface="Heiti SC Light"/>
                <a:cs typeface="Heiti SC Light"/>
                <a:sym typeface="Arial" pitchFamily="34" charset="0"/>
              </a:rPr>
              <a:t>                  </a:t>
            </a:r>
            <a:r>
              <a:rPr lang="en-US" altLang="zh-TW" sz="2000" dirty="0" smtClean="0">
                <a:solidFill>
                  <a:srgbClr val="445469"/>
                </a:solidFill>
                <a:latin typeface="Heiti SC Light"/>
                <a:ea typeface="Heiti SC Light"/>
                <a:cs typeface="Heiti SC Light"/>
                <a:sym typeface="Arial" pitchFamily="34" charset="0"/>
              </a:rPr>
              <a:t>  </a:t>
            </a:r>
            <a:r>
              <a:rPr lang="zh-CN" altLang="en-US" sz="2000" dirty="0" smtClean="0">
                <a:solidFill>
                  <a:srgbClr val="445469"/>
                </a:solidFill>
                <a:latin typeface="Heiti SC Light"/>
                <a:ea typeface="Heiti SC Light"/>
                <a:cs typeface="Heiti SC Light"/>
                <a:sym typeface="Arial" pitchFamily="34" charset="0"/>
              </a:rPr>
              <a:t>臺灣各大高校育成中心，創業聯盟等</a:t>
            </a:r>
            <a:r>
              <a:rPr lang="zh-TW" altLang="en-US" sz="2000" dirty="0" smtClean="0">
                <a:solidFill>
                  <a:srgbClr val="445469"/>
                </a:solidFill>
                <a:latin typeface="Heiti SC Light"/>
                <a:ea typeface="Heiti SC Light"/>
                <a:cs typeface="Heiti SC Light"/>
                <a:sym typeface="Arial" pitchFamily="34" charset="0"/>
              </a:rPr>
              <a:t>官方網站、</a:t>
            </a:r>
            <a:r>
              <a:rPr lang="zh-CN" altLang="en-US" sz="2000" dirty="0" smtClean="0">
                <a:solidFill>
                  <a:srgbClr val="445469"/>
                </a:solidFill>
                <a:latin typeface="Heiti SC Light"/>
                <a:ea typeface="Heiti SC Light"/>
                <a:cs typeface="Heiti SC Light"/>
                <a:sym typeface="Arial" pitchFamily="34" charset="0"/>
              </a:rPr>
              <a:t>臉書</a:t>
            </a:r>
            <a:endParaRPr lang="zh-CN" altLang="en-US" sz="2000" dirty="0">
              <a:solidFill>
                <a:srgbClr val="445469"/>
              </a:solidFill>
              <a:latin typeface="Heiti SC Light"/>
              <a:ea typeface="Heiti SC Light"/>
              <a:cs typeface="Heiti SC Light"/>
              <a:sym typeface="Arial" pitchFamily="34" charset="0"/>
            </a:endParaRPr>
          </a:p>
        </p:txBody>
      </p:sp>
      <p:sp>
        <p:nvSpPr>
          <p:cNvPr id="69" name="文字方塊 68"/>
          <p:cNvSpPr txBox="1"/>
          <p:nvPr/>
        </p:nvSpPr>
        <p:spPr>
          <a:xfrm>
            <a:off x="2940391" y="5693186"/>
            <a:ext cx="6855134" cy="523220"/>
          </a:xfrm>
          <a:prstGeom prst="rect">
            <a:avLst/>
          </a:prstGeom>
          <a:noFill/>
        </p:spPr>
        <p:txBody>
          <a:bodyPr wrap="square" rtlCol="0">
            <a:spAutoFit/>
          </a:bodyPr>
          <a:lstStyle/>
          <a:p>
            <a:r>
              <a:rPr lang="zh-CN" altLang="en-US" sz="2000" dirty="0" smtClean="0">
                <a:solidFill>
                  <a:srgbClr val="445469"/>
                </a:solidFill>
                <a:latin typeface="Heiti SC Light"/>
                <a:ea typeface="Heiti SC Light"/>
                <a:cs typeface="Heiti SC Light"/>
                <a:sym typeface="Arial" pitchFamily="34" charset="0"/>
              </a:rPr>
              <a:t>預計</a:t>
            </a:r>
            <a:r>
              <a:rPr lang="en-US" altLang="zh-CN" sz="2000" dirty="0" smtClean="0">
                <a:solidFill>
                  <a:srgbClr val="445469"/>
                </a:solidFill>
                <a:latin typeface="Heiti SC Light"/>
                <a:ea typeface="Heiti SC Light"/>
                <a:cs typeface="Heiti SC Light"/>
                <a:sym typeface="Arial" pitchFamily="34" charset="0"/>
              </a:rPr>
              <a:t>2017</a:t>
            </a:r>
            <a:r>
              <a:rPr lang="zh-TW" altLang="en-US" sz="2000" dirty="0" smtClean="0">
                <a:solidFill>
                  <a:srgbClr val="445469"/>
                </a:solidFill>
                <a:latin typeface="Heiti SC Light"/>
                <a:ea typeface="Heiti SC Light"/>
                <a:cs typeface="Heiti SC Light"/>
                <a:sym typeface="Arial" pitchFamily="34" charset="0"/>
              </a:rPr>
              <a:t>年</a:t>
            </a:r>
            <a:r>
              <a:rPr lang="zh-CN" altLang="en-US" sz="2000" dirty="0" smtClean="0">
                <a:solidFill>
                  <a:srgbClr val="445469"/>
                </a:solidFill>
                <a:latin typeface="Heiti SC Light"/>
                <a:ea typeface="Heiti SC Light"/>
                <a:cs typeface="Heiti SC Light"/>
                <a:sym typeface="Arial" pitchFamily="34" charset="0"/>
              </a:rPr>
              <a:t>將吸引</a:t>
            </a:r>
            <a:r>
              <a:rPr lang="zh-TW" altLang="en-US" sz="2000" dirty="0" smtClean="0">
                <a:solidFill>
                  <a:srgbClr val="445469"/>
                </a:solidFill>
                <a:latin typeface="Heiti SC Light"/>
                <a:ea typeface="Heiti SC Light"/>
                <a:cs typeface="Heiti SC Light"/>
                <a:sym typeface="Arial" pitchFamily="34" charset="0"/>
              </a:rPr>
              <a:t>超過</a:t>
            </a:r>
            <a:r>
              <a:rPr lang="zh-TW" altLang="zh-CN" sz="2800" dirty="0">
                <a:solidFill>
                  <a:srgbClr val="D52B64"/>
                </a:solidFill>
                <a:latin typeface="Heiti SC Light"/>
                <a:ea typeface="Heiti SC Light"/>
                <a:cs typeface="Heiti SC Light"/>
                <a:sym typeface="Arial" pitchFamily="34" charset="0"/>
              </a:rPr>
              <a:t>8</a:t>
            </a:r>
            <a:r>
              <a:rPr lang="en-US" altLang="zh-CN" sz="2800" dirty="0" smtClean="0">
                <a:solidFill>
                  <a:srgbClr val="D52B64"/>
                </a:solidFill>
                <a:latin typeface="Heiti SC Light"/>
                <a:ea typeface="Heiti SC Light"/>
                <a:cs typeface="Heiti SC Light"/>
                <a:sym typeface="Arial" pitchFamily="34" charset="0"/>
              </a:rPr>
              <a:t>00</a:t>
            </a:r>
            <a:r>
              <a:rPr lang="zh-CN" altLang="en-US" sz="2800" dirty="0" smtClean="0">
                <a:solidFill>
                  <a:srgbClr val="D52B64"/>
                </a:solidFill>
                <a:latin typeface="Heiti SC Light"/>
                <a:ea typeface="Heiti SC Light"/>
                <a:cs typeface="Heiti SC Light"/>
                <a:sym typeface="Arial" pitchFamily="34" charset="0"/>
              </a:rPr>
              <a:t>＋</a:t>
            </a:r>
            <a:r>
              <a:rPr lang="zh-CN" altLang="en-US" sz="2000" dirty="0" smtClean="0">
                <a:solidFill>
                  <a:srgbClr val="445469"/>
                </a:solidFill>
                <a:latin typeface="Heiti SC Light"/>
                <a:ea typeface="Heiti SC Light"/>
                <a:cs typeface="Heiti SC Light"/>
                <a:sym typeface="Arial" pitchFamily="34" charset="0"/>
              </a:rPr>
              <a:t>團隊</a:t>
            </a:r>
            <a:r>
              <a:rPr lang="zh-TW" altLang="en-US" sz="2000" dirty="0" smtClean="0">
                <a:solidFill>
                  <a:srgbClr val="445469"/>
                </a:solidFill>
                <a:latin typeface="Heiti SC Light"/>
                <a:ea typeface="Heiti SC Light"/>
                <a:cs typeface="Heiti SC Light"/>
                <a:sym typeface="Arial" pitchFamily="34" charset="0"/>
              </a:rPr>
              <a:t>項目報名參與</a:t>
            </a:r>
            <a:endParaRPr lang="en-US" altLang="zh-TW" sz="2000" dirty="0" smtClean="0">
              <a:solidFill>
                <a:srgbClr val="445469"/>
              </a:solidFill>
              <a:latin typeface="Heiti SC Light"/>
              <a:ea typeface="Heiti SC Light"/>
              <a:cs typeface="Heiti SC Light"/>
              <a:sym typeface="Arial" pitchFamily="34" charset="0"/>
            </a:endParaRPr>
          </a:p>
        </p:txBody>
      </p:sp>
      <p:sp>
        <p:nvSpPr>
          <p:cNvPr id="3" name="投影片編號版面配置區 2"/>
          <p:cNvSpPr>
            <a:spLocks noGrp="1"/>
          </p:cNvSpPr>
          <p:nvPr>
            <p:ph type="sldNum" sz="quarter" idx="12"/>
          </p:nvPr>
        </p:nvSpPr>
        <p:spPr/>
        <p:txBody>
          <a:bodyPr/>
          <a:lstStyle/>
          <a:p>
            <a:pPr>
              <a:defRPr/>
            </a:pPr>
            <a:fld id="{80E1403C-2ACC-4EA5-B3F6-D5A6709EB2A9}" type="slidenum">
              <a:rPr lang="zh-CN" altLang="en-US" smtClean="0"/>
              <a:pPr>
                <a:defRPr/>
              </a:pPr>
              <a:t>40</a:t>
            </a:fld>
            <a:endParaRPr lang="zh-CN" altLang="en-US" dirty="0"/>
          </a:p>
        </p:txBody>
      </p:sp>
    </p:spTree>
    <p:extLst>
      <p:ext uri="{BB962C8B-B14F-4D97-AF65-F5344CB8AC3E}">
        <p14:creationId xmlns="" xmlns:p14="http://schemas.microsoft.com/office/powerpoint/2010/main" val="1373724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bwMode="auto">
          <a:xfrm>
            <a:off x="729109" y="1052736"/>
            <a:ext cx="10785558" cy="5627456"/>
          </a:xfrm>
          <a:prstGeom prst="rect">
            <a:avLst/>
          </a:prstGeom>
          <a:pattFill prst="ltUpDiag">
            <a:fgClr>
              <a:srgbClr val="FFFF00"/>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3" name="文本框 23"/>
          <p:cNvSpPr txBox="1">
            <a:spLocks noChangeArrowheads="1"/>
          </p:cNvSpPr>
          <p:nvPr/>
        </p:nvSpPr>
        <p:spPr bwMode="auto">
          <a:xfrm>
            <a:off x="1917700" y="275551"/>
            <a:ext cx="33862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臺灣區</a:t>
            </a:r>
            <a:r>
              <a:rPr lang="zh-TW" altLang="en-US" sz="2800" dirty="0" smtClean="0">
                <a:solidFill>
                  <a:srgbClr val="767171"/>
                </a:solidFill>
                <a:latin typeface="Hiragino Sans GB W6"/>
                <a:ea typeface="Hiragino Sans GB W6"/>
                <a:cs typeface="Hiragino Sans GB W6"/>
              </a:rPr>
              <a:t>複賽</a:t>
            </a:r>
            <a:endParaRPr lang="zh-CN" altLang="en-US" sz="2800" dirty="0">
              <a:solidFill>
                <a:srgbClr val="767171"/>
              </a:solidFill>
              <a:latin typeface="Hiragino Sans GB W6"/>
              <a:ea typeface="Hiragino Sans GB W6"/>
              <a:cs typeface="Hiragino Sans GB W6"/>
            </a:endParaRPr>
          </a:p>
        </p:txBody>
      </p:sp>
      <p:pic>
        <p:nvPicPr>
          <p:cNvPr id="4"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4" name="群組 53"/>
          <p:cNvGrpSpPr/>
          <p:nvPr/>
        </p:nvGrpSpPr>
        <p:grpSpPr>
          <a:xfrm>
            <a:off x="326197" y="1352717"/>
            <a:ext cx="2592288" cy="5316643"/>
            <a:chOff x="1343472" y="1363549"/>
            <a:chExt cx="2592288" cy="5316643"/>
          </a:xfrm>
        </p:grpSpPr>
        <p:sp>
          <p:nvSpPr>
            <p:cNvPr id="55" name="Freeform 5"/>
            <p:cNvSpPr>
              <a:spLocks noChangeArrowheads="1"/>
            </p:cNvSpPr>
            <p:nvPr/>
          </p:nvSpPr>
          <p:spPr bwMode="auto">
            <a:xfrm>
              <a:off x="1343472" y="5789397"/>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4BAEE2"/>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6" name="Freeform 6"/>
            <p:cNvSpPr>
              <a:spLocks noEditPoints="1" noChangeArrowheads="1"/>
            </p:cNvSpPr>
            <p:nvPr/>
          </p:nvSpPr>
          <p:spPr bwMode="auto">
            <a:xfrm>
              <a:off x="1440417" y="5845658"/>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7" name="Freeform 7"/>
            <p:cNvSpPr>
              <a:spLocks noEditPoints="1" noChangeArrowheads="1"/>
            </p:cNvSpPr>
            <p:nvPr/>
          </p:nvSpPr>
          <p:spPr bwMode="auto">
            <a:xfrm>
              <a:off x="1440417" y="6526145"/>
              <a:ext cx="835317" cy="21433"/>
            </a:xfrm>
            <a:custGeom>
              <a:avLst/>
              <a:gdLst>
                <a:gd name="T0" fmla="*/ 1 w 120"/>
                <a:gd name="T1" fmla="*/ 0 h 3"/>
                <a:gd name="T2" fmla="*/ 13 w 120"/>
                <a:gd name="T3" fmla="*/ 0 h 3"/>
                <a:gd name="T4" fmla="*/ 15 w 120"/>
                <a:gd name="T5" fmla="*/ 1 h 3"/>
                <a:gd name="T6" fmla="*/ 15 w 120"/>
                <a:gd name="T7" fmla="*/ 1 h 3"/>
                <a:gd name="T8" fmla="*/ 13 w 120"/>
                <a:gd name="T9" fmla="*/ 3 h 3"/>
                <a:gd name="T10" fmla="*/ 1 w 120"/>
                <a:gd name="T11" fmla="*/ 3 h 3"/>
                <a:gd name="T12" fmla="*/ 0 w 120"/>
                <a:gd name="T13" fmla="*/ 1 h 3"/>
                <a:gd name="T14" fmla="*/ 0 w 120"/>
                <a:gd name="T15" fmla="*/ 1 h 3"/>
                <a:gd name="T16" fmla="*/ 1 w 120"/>
                <a:gd name="T17" fmla="*/ 0 h 3"/>
                <a:gd name="T18" fmla="*/ 22 w 120"/>
                <a:gd name="T19" fmla="*/ 0 h 3"/>
                <a:gd name="T20" fmla="*/ 34 w 120"/>
                <a:gd name="T21" fmla="*/ 0 h 3"/>
                <a:gd name="T22" fmla="*/ 36 w 120"/>
                <a:gd name="T23" fmla="*/ 1 h 3"/>
                <a:gd name="T24" fmla="*/ 36 w 120"/>
                <a:gd name="T25" fmla="*/ 1 h 3"/>
                <a:gd name="T26" fmla="*/ 34 w 120"/>
                <a:gd name="T27" fmla="*/ 3 h 3"/>
                <a:gd name="T28" fmla="*/ 22 w 120"/>
                <a:gd name="T29" fmla="*/ 3 h 3"/>
                <a:gd name="T30" fmla="*/ 21 w 120"/>
                <a:gd name="T31" fmla="*/ 1 h 3"/>
                <a:gd name="T32" fmla="*/ 21 w 120"/>
                <a:gd name="T33" fmla="*/ 1 h 3"/>
                <a:gd name="T34" fmla="*/ 22 w 120"/>
                <a:gd name="T35" fmla="*/ 0 h 3"/>
                <a:gd name="T36" fmla="*/ 43 w 120"/>
                <a:gd name="T37" fmla="*/ 0 h 3"/>
                <a:gd name="T38" fmla="*/ 55 w 120"/>
                <a:gd name="T39" fmla="*/ 0 h 3"/>
                <a:gd name="T40" fmla="*/ 57 w 120"/>
                <a:gd name="T41" fmla="*/ 1 h 3"/>
                <a:gd name="T42" fmla="*/ 57 w 120"/>
                <a:gd name="T43" fmla="*/ 1 h 3"/>
                <a:gd name="T44" fmla="*/ 55 w 120"/>
                <a:gd name="T45" fmla="*/ 3 h 3"/>
                <a:gd name="T46" fmla="*/ 43 w 120"/>
                <a:gd name="T47" fmla="*/ 3 h 3"/>
                <a:gd name="T48" fmla="*/ 42 w 120"/>
                <a:gd name="T49" fmla="*/ 1 h 3"/>
                <a:gd name="T50" fmla="*/ 42 w 120"/>
                <a:gd name="T51" fmla="*/ 1 h 3"/>
                <a:gd name="T52" fmla="*/ 43 w 120"/>
                <a:gd name="T53" fmla="*/ 0 h 3"/>
                <a:gd name="T54" fmla="*/ 64 w 120"/>
                <a:gd name="T55" fmla="*/ 0 h 3"/>
                <a:gd name="T56" fmla="*/ 76 w 120"/>
                <a:gd name="T57" fmla="*/ 0 h 3"/>
                <a:gd name="T58" fmla="*/ 78 w 120"/>
                <a:gd name="T59" fmla="*/ 1 h 3"/>
                <a:gd name="T60" fmla="*/ 78 w 120"/>
                <a:gd name="T61" fmla="*/ 1 h 3"/>
                <a:gd name="T62" fmla="*/ 76 w 120"/>
                <a:gd name="T63" fmla="*/ 3 h 3"/>
                <a:gd name="T64" fmla="*/ 64 w 120"/>
                <a:gd name="T65" fmla="*/ 3 h 3"/>
                <a:gd name="T66" fmla="*/ 63 w 120"/>
                <a:gd name="T67" fmla="*/ 1 h 3"/>
                <a:gd name="T68" fmla="*/ 63 w 120"/>
                <a:gd name="T69" fmla="*/ 1 h 3"/>
                <a:gd name="T70" fmla="*/ 64 w 120"/>
                <a:gd name="T71" fmla="*/ 0 h 3"/>
                <a:gd name="T72" fmla="*/ 85 w 120"/>
                <a:gd name="T73" fmla="*/ 0 h 3"/>
                <a:gd name="T74" fmla="*/ 97 w 120"/>
                <a:gd name="T75" fmla="*/ 0 h 3"/>
                <a:gd name="T76" fmla="*/ 99 w 120"/>
                <a:gd name="T77" fmla="*/ 1 h 3"/>
                <a:gd name="T78" fmla="*/ 99 w 120"/>
                <a:gd name="T79" fmla="*/ 1 h 3"/>
                <a:gd name="T80" fmla="*/ 97 w 120"/>
                <a:gd name="T81" fmla="*/ 3 h 3"/>
                <a:gd name="T82" fmla="*/ 85 w 120"/>
                <a:gd name="T83" fmla="*/ 3 h 3"/>
                <a:gd name="T84" fmla="*/ 84 w 120"/>
                <a:gd name="T85" fmla="*/ 1 h 3"/>
                <a:gd name="T86" fmla="*/ 84 w 120"/>
                <a:gd name="T87" fmla="*/ 1 h 3"/>
                <a:gd name="T88" fmla="*/ 85 w 120"/>
                <a:gd name="T89" fmla="*/ 0 h 3"/>
                <a:gd name="T90" fmla="*/ 106 w 120"/>
                <a:gd name="T91" fmla="*/ 0 h 3"/>
                <a:gd name="T92" fmla="*/ 118 w 120"/>
                <a:gd name="T93" fmla="*/ 0 h 3"/>
                <a:gd name="T94" fmla="*/ 120 w 120"/>
                <a:gd name="T95" fmla="*/ 1 h 3"/>
                <a:gd name="T96" fmla="*/ 120 w 120"/>
                <a:gd name="T97" fmla="*/ 1 h 3"/>
                <a:gd name="T98" fmla="*/ 118 w 120"/>
                <a:gd name="T99" fmla="*/ 3 h 3"/>
                <a:gd name="T100" fmla="*/ 106 w 120"/>
                <a:gd name="T101" fmla="*/ 3 h 3"/>
                <a:gd name="T102" fmla="*/ 105 w 120"/>
                <a:gd name="T103" fmla="*/ 1 h 3"/>
                <a:gd name="T104" fmla="*/ 105 w 120"/>
                <a:gd name="T105" fmla="*/ 1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8" name="Freeform 8"/>
            <p:cNvSpPr>
              <a:spLocks noChangeArrowheads="1"/>
            </p:cNvSpPr>
            <p:nvPr/>
          </p:nvSpPr>
          <p:spPr bwMode="auto">
            <a:xfrm>
              <a:off x="1704690" y="5474604"/>
              <a:ext cx="416995" cy="1205588"/>
            </a:xfrm>
            <a:custGeom>
              <a:avLst/>
              <a:gdLst>
                <a:gd name="T0" fmla="*/ 0 w 314"/>
                <a:gd name="T1" fmla="*/ 0 h 900"/>
                <a:gd name="T2" fmla="*/ 314 w 314"/>
                <a:gd name="T3" fmla="*/ 298 h 900"/>
                <a:gd name="T4" fmla="*/ 314 w 314"/>
                <a:gd name="T5" fmla="*/ 900 h 900"/>
                <a:gd name="T6" fmla="*/ 0 w 314"/>
                <a:gd name="T7" fmla="*/ 602 h 900"/>
                <a:gd name="T8" fmla="*/ 0 w 314"/>
                <a:gd name="T9" fmla="*/ 0 h 900"/>
                <a:gd name="T10" fmla="*/ 0 w 314"/>
                <a:gd name="T11" fmla="*/ 0 h 900"/>
                <a:gd name="T12" fmla="*/ 0 60000 65536"/>
                <a:gd name="T13" fmla="*/ 0 60000 65536"/>
                <a:gd name="T14" fmla="*/ 0 60000 65536"/>
                <a:gd name="T15" fmla="*/ 0 60000 65536"/>
                <a:gd name="T16" fmla="*/ 0 60000 65536"/>
                <a:gd name="T17" fmla="*/ 0 60000 65536"/>
                <a:gd name="T18" fmla="*/ 0 w 314"/>
                <a:gd name="T19" fmla="*/ 0 h 900"/>
                <a:gd name="T20" fmla="*/ 314 w 314"/>
                <a:gd name="T21" fmla="*/ 900 h 900"/>
              </a:gdLst>
              <a:ahLst/>
              <a:cxnLst>
                <a:cxn ang="T12">
                  <a:pos x="T0" y="T1"/>
                </a:cxn>
                <a:cxn ang="T13">
                  <a:pos x="T2" y="T3"/>
                </a:cxn>
                <a:cxn ang="T14">
                  <a:pos x="T4" y="T5"/>
                </a:cxn>
                <a:cxn ang="T15">
                  <a:pos x="T6" y="T7"/>
                </a:cxn>
                <a:cxn ang="T16">
                  <a:pos x="T8" y="T9"/>
                </a:cxn>
                <a:cxn ang="T17">
                  <a:pos x="T10" y="T11"/>
                </a:cxn>
              </a:cxnLst>
              <a:rect l="T18" t="T19" r="T20" b="T21"/>
              <a:pathLst>
                <a:path w="314" h="900">
                  <a:moveTo>
                    <a:pt x="0" y="0"/>
                  </a:moveTo>
                  <a:lnTo>
                    <a:pt x="314" y="298"/>
                  </a:lnTo>
                  <a:lnTo>
                    <a:pt x="314" y="900"/>
                  </a:lnTo>
                  <a:lnTo>
                    <a:pt x="0" y="602"/>
                  </a:lnTo>
                  <a:lnTo>
                    <a:pt x="0" y="0"/>
                  </a:lnTo>
                  <a:lnTo>
                    <a:pt x="0" y="0"/>
                  </a:lnTo>
                  <a:close/>
                </a:path>
              </a:pathLst>
            </a:custGeom>
            <a:solidFill>
              <a:srgbClr val="0A6F7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59" name="Freeform 9"/>
            <p:cNvSpPr>
              <a:spLocks noEditPoints="1" noChangeArrowheads="1"/>
            </p:cNvSpPr>
            <p:nvPr/>
          </p:nvSpPr>
          <p:spPr bwMode="auto">
            <a:xfrm>
              <a:off x="1704690" y="6175185"/>
              <a:ext cx="416995" cy="435351"/>
            </a:xfrm>
            <a:custGeom>
              <a:avLst/>
              <a:gdLst>
                <a:gd name="T0" fmla="*/ 60 w 60"/>
                <a:gd name="T1" fmla="*/ 57 h 62"/>
                <a:gd name="T2" fmla="*/ 60 w 60"/>
                <a:gd name="T3" fmla="*/ 62 h 62"/>
                <a:gd name="T4" fmla="*/ 53 w 60"/>
                <a:gd name="T5" fmla="*/ 56 h 62"/>
                <a:gd name="T6" fmla="*/ 53 w 60"/>
                <a:gd name="T7" fmla="*/ 53 h 62"/>
                <a:gd name="T8" fmla="*/ 53 w 60"/>
                <a:gd name="T9" fmla="*/ 53 h 62"/>
                <a:gd name="T10" fmla="*/ 56 w 60"/>
                <a:gd name="T11" fmla="*/ 53 h 62"/>
                <a:gd name="T12" fmla="*/ 60 w 60"/>
                <a:gd name="T13" fmla="*/ 57 h 62"/>
                <a:gd name="T14" fmla="*/ 0 w 60"/>
                <a:gd name="T15" fmla="*/ 4 h 62"/>
                <a:gd name="T16" fmla="*/ 0 w 60"/>
                <a:gd name="T17" fmla="*/ 0 h 62"/>
                <a:gd name="T18" fmla="*/ 3 w 60"/>
                <a:gd name="T19" fmla="*/ 3 h 62"/>
                <a:gd name="T20" fmla="*/ 4 w 60"/>
                <a:gd name="T21" fmla="*/ 6 h 62"/>
                <a:gd name="T22" fmla="*/ 4 w 60"/>
                <a:gd name="T23" fmla="*/ 6 h 62"/>
                <a:gd name="T24" fmla="*/ 1 w 60"/>
                <a:gd name="T25" fmla="*/ 6 h 62"/>
                <a:gd name="T26" fmla="*/ 0 w 60"/>
                <a:gd name="T27" fmla="*/ 4 h 62"/>
                <a:gd name="T28" fmla="*/ 10 w 60"/>
                <a:gd name="T29" fmla="*/ 10 h 62"/>
                <a:gd name="T30" fmla="*/ 19 w 60"/>
                <a:gd name="T31" fmla="*/ 18 h 62"/>
                <a:gd name="T32" fmla="*/ 19 w 60"/>
                <a:gd name="T33" fmla="*/ 20 h 62"/>
                <a:gd name="T34" fmla="*/ 19 w 60"/>
                <a:gd name="T35" fmla="*/ 20 h 62"/>
                <a:gd name="T36" fmla="*/ 16 w 60"/>
                <a:gd name="T37" fmla="*/ 20 h 62"/>
                <a:gd name="T38" fmla="*/ 8 w 60"/>
                <a:gd name="T39" fmla="*/ 12 h 62"/>
                <a:gd name="T40" fmla="*/ 8 w 60"/>
                <a:gd name="T41" fmla="*/ 10 h 62"/>
                <a:gd name="T42" fmla="*/ 8 w 60"/>
                <a:gd name="T43" fmla="*/ 10 h 62"/>
                <a:gd name="T44" fmla="*/ 10 w 60"/>
                <a:gd name="T45" fmla="*/ 10 h 62"/>
                <a:gd name="T46" fmla="*/ 25 w 60"/>
                <a:gd name="T47" fmla="*/ 24 h 62"/>
                <a:gd name="T48" fmla="*/ 34 w 60"/>
                <a:gd name="T49" fmla="*/ 32 h 62"/>
                <a:gd name="T50" fmla="*/ 34 w 60"/>
                <a:gd name="T51" fmla="*/ 35 h 62"/>
                <a:gd name="T52" fmla="*/ 34 w 60"/>
                <a:gd name="T53" fmla="*/ 35 h 62"/>
                <a:gd name="T54" fmla="*/ 32 w 60"/>
                <a:gd name="T55" fmla="*/ 35 h 62"/>
                <a:gd name="T56" fmla="*/ 23 w 60"/>
                <a:gd name="T57" fmla="*/ 27 h 62"/>
                <a:gd name="T58" fmla="*/ 23 w 60"/>
                <a:gd name="T59" fmla="*/ 24 h 62"/>
                <a:gd name="T60" fmla="*/ 23 w 60"/>
                <a:gd name="T61" fmla="*/ 24 h 62"/>
                <a:gd name="T62" fmla="*/ 25 w 60"/>
                <a:gd name="T63" fmla="*/ 24 h 62"/>
                <a:gd name="T64" fmla="*/ 41 w 60"/>
                <a:gd name="T65" fmla="*/ 39 h 62"/>
                <a:gd name="T66" fmla="*/ 49 w 60"/>
                <a:gd name="T67" fmla="*/ 47 h 62"/>
                <a:gd name="T68" fmla="*/ 49 w 60"/>
                <a:gd name="T69" fmla="*/ 49 h 62"/>
                <a:gd name="T70" fmla="*/ 49 w 60"/>
                <a:gd name="T71" fmla="*/ 49 h 62"/>
                <a:gd name="T72" fmla="*/ 47 w 60"/>
                <a:gd name="T73" fmla="*/ 49 h 62"/>
                <a:gd name="T74" fmla="*/ 38 w 60"/>
                <a:gd name="T75" fmla="*/ 41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0" name="Freeform 10"/>
            <p:cNvSpPr>
              <a:spLocks noChangeArrowheads="1"/>
            </p:cNvSpPr>
            <p:nvPr/>
          </p:nvSpPr>
          <p:spPr bwMode="auto">
            <a:xfrm>
              <a:off x="1343472" y="4421724"/>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4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4"/>
                  </a:lnTo>
                  <a:lnTo>
                    <a:pt x="0" y="0"/>
                  </a:lnTo>
                  <a:lnTo>
                    <a:pt x="0" y="0"/>
                  </a:ln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1" name="Freeform 11"/>
            <p:cNvSpPr>
              <a:spLocks noEditPoints="1" noChangeArrowheads="1"/>
            </p:cNvSpPr>
            <p:nvPr/>
          </p:nvSpPr>
          <p:spPr bwMode="auto">
            <a:xfrm>
              <a:off x="1440417" y="4471287"/>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2" name="Freeform 12"/>
            <p:cNvSpPr>
              <a:spLocks noEditPoints="1" noChangeArrowheads="1"/>
            </p:cNvSpPr>
            <p:nvPr/>
          </p:nvSpPr>
          <p:spPr bwMode="auto">
            <a:xfrm>
              <a:off x="1440417" y="515177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3" name="Freeform 13"/>
            <p:cNvSpPr>
              <a:spLocks noChangeArrowheads="1"/>
            </p:cNvSpPr>
            <p:nvPr/>
          </p:nvSpPr>
          <p:spPr bwMode="auto">
            <a:xfrm>
              <a:off x="1704690" y="4105592"/>
              <a:ext cx="416995" cy="1206928"/>
            </a:xfrm>
            <a:custGeom>
              <a:avLst/>
              <a:gdLst>
                <a:gd name="T0" fmla="*/ 0 w 314"/>
                <a:gd name="T1" fmla="*/ 0 h 901"/>
                <a:gd name="T2" fmla="*/ 314 w 314"/>
                <a:gd name="T3" fmla="*/ 299 h 901"/>
                <a:gd name="T4" fmla="*/ 314 w 314"/>
                <a:gd name="T5" fmla="*/ 901 h 901"/>
                <a:gd name="T6" fmla="*/ 0 w 314"/>
                <a:gd name="T7" fmla="*/ 603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3"/>
                  </a:lnTo>
                  <a:lnTo>
                    <a:pt x="0" y="0"/>
                  </a:lnTo>
                  <a:lnTo>
                    <a:pt x="0" y="0"/>
                  </a:lnTo>
                  <a:close/>
                </a:path>
              </a:pathLst>
            </a:custGeom>
            <a:solidFill>
              <a:srgbClr val="D46B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4" name="Freeform 14"/>
            <p:cNvSpPr>
              <a:spLocks noEditPoints="1" noChangeArrowheads="1"/>
            </p:cNvSpPr>
            <p:nvPr/>
          </p:nvSpPr>
          <p:spPr bwMode="auto">
            <a:xfrm>
              <a:off x="1704690" y="4807512"/>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7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5" name="Freeform 15"/>
            <p:cNvSpPr>
              <a:spLocks noChangeArrowheads="1"/>
            </p:cNvSpPr>
            <p:nvPr/>
          </p:nvSpPr>
          <p:spPr bwMode="auto">
            <a:xfrm>
              <a:off x="1343472" y="3047353"/>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303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303"/>
                  </a:lnTo>
                  <a:lnTo>
                    <a:pt x="0" y="0"/>
                  </a:lnTo>
                  <a:lnTo>
                    <a:pt x="0" y="0"/>
                  </a:ln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6" name="Freeform 16"/>
            <p:cNvSpPr>
              <a:spLocks noEditPoints="1" noChangeArrowheads="1"/>
            </p:cNvSpPr>
            <p:nvPr/>
          </p:nvSpPr>
          <p:spPr bwMode="auto">
            <a:xfrm>
              <a:off x="1440417" y="3095577"/>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7" name="Freeform 17"/>
            <p:cNvSpPr>
              <a:spLocks noEditPoints="1" noChangeArrowheads="1"/>
            </p:cNvSpPr>
            <p:nvPr/>
          </p:nvSpPr>
          <p:spPr bwMode="auto">
            <a:xfrm>
              <a:off x="1440417" y="3776064"/>
              <a:ext cx="835317" cy="28131"/>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8" name="Freeform 18"/>
            <p:cNvSpPr>
              <a:spLocks noChangeArrowheads="1"/>
            </p:cNvSpPr>
            <p:nvPr/>
          </p:nvSpPr>
          <p:spPr bwMode="auto">
            <a:xfrm>
              <a:off x="1704690" y="2731221"/>
              <a:ext cx="416995" cy="120692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3D494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69" name="Freeform 19"/>
            <p:cNvSpPr>
              <a:spLocks noEditPoints="1" noChangeArrowheads="1"/>
            </p:cNvSpPr>
            <p:nvPr/>
          </p:nvSpPr>
          <p:spPr bwMode="auto">
            <a:xfrm>
              <a:off x="1704690" y="3433141"/>
              <a:ext cx="416995" cy="427314"/>
            </a:xfrm>
            <a:custGeom>
              <a:avLst/>
              <a:gdLst>
                <a:gd name="T0" fmla="*/ 60 w 60"/>
                <a:gd name="T1" fmla="*/ 57 h 61"/>
                <a:gd name="T2" fmla="*/ 60 w 60"/>
                <a:gd name="T3" fmla="*/ 61 h 61"/>
                <a:gd name="T4" fmla="*/ 53 w 60"/>
                <a:gd name="T5" fmla="*/ 55 h 61"/>
                <a:gd name="T6" fmla="*/ 53 w 60"/>
                <a:gd name="T7" fmla="*/ 53 h 61"/>
                <a:gd name="T8" fmla="*/ 53 w 60"/>
                <a:gd name="T9" fmla="*/ 53 h 61"/>
                <a:gd name="T10" fmla="*/ 56 w 60"/>
                <a:gd name="T11" fmla="*/ 53 h 61"/>
                <a:gd name="T12" fmla="*/ 60 w 60"/>
                <a:gd name="T13" fmla="*/ 57 h 61"/>
                <a:gd name="T14" fmla="*/ 0 w 60"/>
                <a:gd name="T15" fmla="*/ 4 h 61"/>
                <a:gd name="T16" fmla="*/ 0 w 60"/>
                <a:gd name="T17" fmla="*/ 0 h 61"/>
                <a:gd name="T18" fmla="*/ 3 w 60"/>
                <a:gd name="T19" fmla="*/ 3 h 61"/>
                <a:gd name="T20" fmla="*/ 4 w 60"/>
                <a:gd name="T21" fmla="*/ 6 h 61"/>
                <a:gd name="T22" fmla="*/ 4 w 60"/>
                <a:gd name="T23" fmla="*/ 6 h 61"/>
                <a:gd name="T24" fmla="*/ 1 w 60"/>
                <a:gd name="T25" fmla="*/ 6 h 61"/>
                <a:gd name="T26" fmla="*/ 0 w 60"/>
                <a:gd name="T27" fmla="*/ 4 h 61"/>
                <a:gd name="T28" fmla="*/ 10 w 60"/>
                <a:gd name="T29" fmla="*/ 10 h 61"/>
                <a:gd name="T30" fmla="*/ 19 w 60"/>
                <a:gd name="T31" fmla="*/ 18 h 61"/>
                <a:gd name="T32" fmla="*/ 19 w 60"/>
                <a:gd name="T33" fmla="*/ 20 h 61"/>
                <a:gd name="T34" fmla="*/ 19 w 60"/>
                <a:gd name="T35" fmla="*/ 20 h 61"/>
                <a:gd name="T36" fmla="*/ 16 w 60"/>
                <a:gd name="T37" fmla="*/ 20 h 61"/>
                <a:gd name="T38" fmla="*/ 8 w 60"/>
                <a:gd name="T39" fmla="*/ 12 h 61"/>
                <a:gd name="T40" fmla="*/ 8 w 60"/>
                <a:gd name="T41" fmla="*/ 10 h 61"/>
                <a:gd name="T42" fmla="*/ 8 w 60"/>
                <a:gd name="T43" fmla="*/ 10 h 61"/>
                <a:gd name="T44" fmla="*/ 10 w 60"/>
                <a:gd name="T45" fmla="*/ 10 h 61"/>
                <a:gd name="T46" fmla="*/ 25 w 60"/>
                <a:gd name="T47" fmla="*/ 24 h 61"/>
                <a:gd name="T48" fmla="*/ 34 w 60"/>
                <a:gd name="T49" fmla="*/ 32 h 61"/>
                <a:gd name="T50" fmla="*/ 34 w 60"/>
                <a:gd name="T51" fmla="*/ 35 h 61"/>
                <a:gd name="T52" fmla="*/ 34 w 60"/>
                <a:gd name="T53" fmla="*/ 35 h 61"/>
                <a:gd name="T54" fmla="*/ 32 w 60"/>
                <a:gd name="T55" fmla="*/ 35 h 61"/>
                <a:gd name="T56" fmla="*/ 23 w 60"/>
                <a:gd name="T57" fmla="*/ 26 h 61"/>
                <a:gd name="T58" fmla="*/ 23 w 60"/>
                <a:gd name="T59" fmla="*/ 24 h 61"/>
                <a:gd name="T60" fmla="*/ 23 w 60"/>
                <a:gd name="T61" fmla="*/ 24 h 61"/>
                <a:gd name="T62" fmla="*/ 25 w 60"/>
                <a:gd name="T63" fmla="*/ 24 h 61"/>
                <a:gd name="T64" fmla="*/ 41 w 60"/>
                <a:gd name="T65" fmla="*/ 39 h 61"/>
                <a:gd name="T66" fmla="*/ 49 w 60"/>
                <a:gd name="T67" fmla="*/ 47 h 61"/>
                <a:gd name="T68" fmla="*/ 49 w 60"/>
                <a:gd name="T69" fmla="*/ 49 h 61"/>
                <a:gd name="T70" fmla="*/ 49 w 60"/>
                <a:gd name="T71" fmla="*/ 49 h 61"/>
                <a:gd name="T72" fmla="*/ 47 w 60"/>
                <a:gd name="T73" fmla="*/ 49 h 61"/>
                <a:gd name="T74" fmla="*/ 38 w 60"/>
                <a:gd name="T75" fmla="*/ 41 h 61"/>
                <a:gd name="T76" fmla="*/ 38 w 60"/>
                <a:gd name="T77" fmla="*/ 39 h 61"/>
                <a:gd name="T78" fmla="*/ 38 w 60"/>
                <a:gd name="T79" fmla="*/ 39 h 61"/>
                <a:gd name="T80" fmla="*/ 41 w 60"/>
                <a:gd name="T81" fmla="*/ 3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1"/>
                <a:gd name="T125" fmla="*/ 60 w 60"/>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0" name="Freeform 20"/>
            <p:cNvSpPr>
              <a:spLocks noChangeArrowheads="1"/>
            </p:cNvSpPr>
            <p:nvPr/>
          </p:nvSpPr>
          <p:spPr bwMode="auto">
            <a:xfrm>
              <a:off x="1343472" y="1679681"/>
              <a:ext cx="904374" cy="806404"/>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 name="T14" fmla="*/ 0 60000 65536"/>
                <a:gd name="T15" fmla="*/ 0 60000 65536"/>
                <a:gd name="T16" fmla="*/ 0 60000 65536"/>
                <a:gd name="T17" fmla="*/ 0 60000 65536"/>
                <a:gd name="T18" fmla="*/ 0 60000 65536"/>
                <a:gd name="T19" fmla="*/ 0 60000 65536"/>
                <a:gd name="T20" fmla="*/ 0 60000 65536"/>
                <a:gd name="T21" fmla="*/ 0 w 681"/>
                <a:gd name="T22" fmla="*/ 0 h 602"/>
                <a:gd name="T23" fmla="*/ 681 w 68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602">
                  <a:moveTo>
                    <a:pt x="0" y="0"/>
                  </a:moveTo>
                  <a:lnTo>
                    <a:pt x="681" y="0"/>
                  </a:lnTo>
                  <a:lnTo>
                    <a:pt x="681" y="602"/>
                  </a:lnTo>
                  <a:lnTo>
                    <a:pt x="0" y="602"/>
                  </a:lnTo>
                  <a:lnTo>
                    <a:pt x="183" y="298"/>
                  </a:lnTo>
                  <a:lnTo>
                    <a:pt x="0" y="0"/>
                  </a:lnTo>
                  <a:lnTo>
                    <a:pt x="0" y="0"/>
                  </a:lnTo>
                  <a:close/>
                </a:path>
              </a:pathLst>
            </a:custGeom>
            <a:solidFill>
              <a:srgbClr val="EE764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1" name="Freeform 21"/>
            <p:cNvSpPr>
              <a:spLocks noEditPoints="1" noChangeArrowheads="1"/>
            </p:cNvSpPr>
            <p:nvPr/>
          </p:nvSpPr>
          <p:spPr bwMode="auto">
            <a:xfrm>
              <a:off x="1440417" y="1727905"/>
              <a:ext cx="835317" cy="28130"/>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4"/>
                <a:gd name="T164" fmla="*/ 120 w 120"/>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2" name="Freeform 22"/>
            <p:cNvSpPr>
              <a:spLocks noEditPoints="1" noChangeArrowheads="1"/>
            </p:cNvSpPr>
            <p:nvPr/>
          </p:nvSpPr>
          <p:spPr bwMode="auto">
            <a:xfrm>
              <a:off x="1440417" y="2408392"/>
              <a:ext cx="835317" cy="2143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0"/>
                <a:gd name="T163" fmla="*/ 0 h 3"/>
                <a:gd name="T164" fmla="*/ 120 w 120"/>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3" name="Freeform 23"/>
            <p:cNvSpPr>
              <a:spLocks noChangeArrowheads="1"/>
            </p:cNvSpPr>
            <p:nvPr/>
          </p:nvSpPr>
          <p:spPr bwMode="auto">
            <a:xfrm>
              <a:off x="1704690" y="1363549"/>
              <a:ext cx="416995" cy="1206927"/>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 name="T12" fmla="*/ 0 60000 65536"/>
                <a:gd name="T13" fmla="*/ 0 60000 65536"/>
                <a:gd name="T14" fmla="*/ 0 60000 65536"/>
                <a:gd name="T15" fmla="*/ 0 60000 65536"/>
                <a:gd name="T16" fmla="*/ 0 60000 65536"/>
                <a:gd name="T17" fmla="*/ 0 60000 65536"/>
                <a:gd name="T18" fmla="*/ 0 w 314"/>
                <a:gd name="T19" fmla="*/ 0 h 901"/>
                <a:gd name="T20" fmla="*/ 314 w 314"/>
                <a:gd name="T21" fmla="*/ 901 h 901"/>
              </a:gdLst>
              <a:ahLst/>
              <a:cxnLst>
                <a:cxn ang="T12">
                  <a:pos x="T0" y="T1"/>
                </a:cxn>
                <a:cxn ang="T13">
                  <a:pos x="T2" y="T3"/>
                </a:cxn>
                <a:cxn ang="T14">
                  <a:pos x="T4" y="T5"/>
                </a:cxn>
                <a:cxn ang="T15">
                  <a:pos x="T6" y="T7"/>
                </a:cxn>
                <a:cxn ang="T16">
                  <a:pos x="T8" y="T9"/>
                </a:cxn>
                <a:cxn ang="T17">
                  <a:pos x="T10" y="T11"/>
                </a:cxn>
              </a:cxnLst>
              <a:rect l="T18" t="T19" r="T20" b="T21"/>
              <a:pathLst>
                <a:path w="314" h="901">
                  <a:moveTo>
                    <a:pt x="0" y="0"/>
                  </a:moveTo>
                  <a:lnTo>
                    <a:pt x="314" y="299"/>
                  </a:lnTo>
                  <a:lnTo>
                    <a:pt x="314" y="901"/>
                  </a:lnTo>
                  <a:lnTo>
                    <a:pt x="0" y="602"/>
                  </a:lnTo>
                  <a:lnTo>
                    <a:pt x="0" y="0"/>
                  </a:lnTo>
                  <a:lnTo>
                    <a:pt x="0" y="0"/>
                  </a:lnTo>
                  <a:close/>
                </a:path>
              </a:pathLst>
            </a:custGeom>
            <a:solidFill>
              <a:srgbClr val="CD4019"/>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4" name="Freeform 24"/>
            <p:cNvSpPr>
              <a:spLocks noEditPoints="1" noChangeArrowheads="1"/>
            </p:cNvSpPr>
            <p:nvPr/>
          </p:nvSpPr>
          <p:spPr bwMode="auto">
            <a:xfrm>
              <a:off x="1704690" y="2057432"/>
              <a:ext cx="416995" cy="435351"/>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2"/>
                <a:gd name="T125" fmla="*/ 60 w 60"/>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5" name="Freeform 26"/>
            <p:cNvSpPr>
              <a:spLocks noChangeArrowheads="1"/>
            </p:cNvSpPr>
            <p:nvPr/>
          </p:nvSpPr>
          <p:spPr bwMode="auto">
            <a:xfrm>
              <a:off x="1962324" y="1447940"/>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6" name="Freeform 27"/>
            <p:cNvSpPr>
              <a:spLocks noChangeArrowheads="1"/>
            </p:cNvSpPr>
            <p:nvPr/>
          </p:nvSpPr>
          <p:spPr bwMode="auto">
            <a:xfrm>
              <a:off x="1704690" y="1363549"/>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E84A1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7" name="Freeform 28"/>
            <p:cNvSpPr>
              <a:spLocks noEditPoints="1" noChangeArrowheads="1"/>
            </p:cNvSpPr>
            <p:nvPr/>
          </p:nvSpPr>
          <p:spPr bwMode="auto">
            <a:xfrm>
              <a:off x="1704689" y="1805598"/>
              <a:ext cx="2087081" cy="308095"/>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8" name="Freeform 29"/>
            <p:cNvSpPr>
              <a:spLocks noEditPoints="1" noChangeArrowheads="1"/>
            </p:cNvSpPr>
            <p:nvPr/>
          </p:nvSpPr>
          <p:spPr bwMode="auto">
            <a:xfrm>
              <a:off x="1704690" y="1413112"/>
              <a:ext cx="2124962" cy="364356"/>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79" name="Freeform 30"/>
            <p:cNvSpPr>
              <a:spLocks noChangeArrowheads="1"/>
            </p:cNvSpPr>
            <p:nvPr/>
          </p:nvSpPr>
          <p:spPr bwMode="auto">
            <a:xfrm>
              <a:off x="1962324" y="2815613"/>
              <a:ext cx="1973436"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0" name="Freeform 31"/>
            <p:cNvSpPr>
              <a:spLocks noChangeArrowheads="1"/>
            </p:cNvSpPr>
            <p:nvPr/>
          </p:nvSpPr>
          <p:spPr bwMode="auto">
            <a:xfrm>
              <a:off x="1704690" y="2731221"/>
              <a:ext cx="2220568" cy="806404"/>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299"/>
                  </a:lnTo>
                  <a:lnTo>
                    <a:pt x="1047" y="602"/>
                  </a:lnTo>
                  <a:lnTo>
                    <a:pt x="0" y="602"/>
                  </a:lnTo>
                  <a:lnTo>
                    <a:pt x="0" y="0"/>
                  </a:lnTo>
                  <a:lnTo>
                    <a:pt x="0" y="0"/>
                  </a:lnTo>
                  <a:close/>
                </a:path>
              </a:pathLst>
            </a:custGeom>
            <a:solidFill>
              <a:srgbClr val="4B5754"/>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1" name="Freeform 32"/>
            <p:cNvSpPr>
              <a:spLocks noEditPoints="1" noChangeArrowheads="1"/>
            </p:cNvSpPr>
            <p:nvPr/>
          </p:nvSpPr>
          <p:spPr bwMode="auto">
            <a:xfrm>
              <a:off x="1704689" y="3179968"/>
              <a:ext cx="2087081" cy="309434"/>
            </a:xfrm>
            <a:custGeom>
              <a:avLst/>
              <a:gdLst>
                <a:gd name="T0" fmla="*/ 30 w 221"/>
                <a:gd name="T1" fmla="*/ 44 h 44"/>
                <a:gd name="T2" fmla="*/ 32 w 221"/>
                <a:gd name="T3" fmla="*/ 42 h 44"/>
                <a:gd name="T4" fmla="*/ 19 w 221"/>
                <a:gd name="T5" fmla="*/ 40 h 44"/>
                <a:gd name="T6" fmla="*/ 17 w 221"/>
                <a:gd name="T7" fmla="*/ 42 h 44"/>
                <a:gd name="T8" fmla="*/ 196 w 221"/>
                <a:gd name="T9" fmla="*/ 42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2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2" name="Freeform 33"/>
            <p:cNvSpPr>
              <a:spLocks noEditPoints="1" noChangeArrowheads="1"/>
            </p:cNvSpPr>
            <p:nvPr/>
          </p:nvSpPr>
          <p:spPr bwMode="auto">
            <a:xfrm>
              <a:off x="1704690" y="2780785"/>
              <a:ext cx="2124962" cy="364356"/>
            </a:xfrm>
            <a:custGeom>
              <a:avLst/>
              <a:gdLst>
                <a:gd name="T0" fmla="*/ 30 w 225"/>
                <a:gd name="T1" fmla="*/ 0 h 52"/>
                <a:gd name="T2" fmla="*/ 32 w 225"/>
                <a:gd name="T3" fmla="*/ 2 h 52"/>
                <a:gd name="T4" fmla="*/ 19 w 225"/>
                <a:gd name="T5" fmla="*/ 4 h 52"/>
                <a:gd name="T6" fmla="*/ 17 w 225"/>
                <a:gd name="T7" fmla="*/ 2 h 52"/>
                <a:gd name="T8" fmla="*/ 224 w 225"/>
                <a:gd name="T9" fmla="*/ 48 h 52"/>
                <a:gd name="T10" fmla="*/ 225 w 225"/>
                <a:gd name="T11" fmla="*/ 50 h 52"/>
                <a:gd name="T12" fmla="*/ 224 w 225"/>
                <a:gd name="T13" fmla="*/ 52 h 52"/>
                <a:gd name="T14" fmla="*/ 222 w 225"/>
                <a:gd name="T15" fmla="*/ 51 h 52"/>
                <a:gd name="T16" fmla="*/ 224 w 225"/>
                <a:gd name="T17" fmla="*/ 48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3" name="Freeform 34"/>
            <p:cNvSpPr>
              <a:spLocks noChangeArrowheads="1"/>
            </p:cNvSpPr>
            <p:nvPr/>
          </p:nvSpPr>
          <p:spPr bwMode="auto">
            <a:xfrm>
              <a:off x="1962324" y="4189983"/>
              <a:ext cx="1962934" cy="806404"/>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 name="T14" fmla="*/ 0 60000 65536"/>
                <a:gd name="T15" fmla="*/ 0 60000 65536"/>
                <a:gd name="T16" fmla="*/ 0 60000 65536"/>
                <a:gd name="T17" fmla="*/ 0 60000 65536"/>
                <a:gd name="T18" fmla="*/ 0 60000 65536"/>
                <a:gd name="T19" fmla="*/ 0 60000 65536"/>
                <a:gd name="T20" fmla="*/ 0 60000 65536"/>
                <a:gd name="T21" fmla="*/ 0 w 1094"/>
                <a:gd name="T22" fmla="*/ 0 h 602"/>
                <a:gd name="T23" fmla="*/ 1094 w 1094"/>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4" name="Freeform 35"/>
            <p:cNvSpPr>
              <a:spLocks noChangeArrowheads="1"/>
            </p:cNvSpPr>
            <p:nvPr/>
          </p:nvSpPr>
          <p:spPr bwMode="auto">
            <a:xfrm>
              <a:off x="1962324" y="5565693"/>
              <a:ext cx="1973436" cy="798367"/>
            </a:xfrm>
            <a:custGeom>
              <a:avLst/>
              <a:gdLst>
                <a:gd name="T0" fmla="*/ 0 w 1094"/>
                <a:gd name="T1" fmla="*/ 0 h 596"/>
                <a:gd name="T2" fmla="*/ 911 w 1094"/>
                <a:gd name="T3" fmla="*/ 0 h 596"/>
                <a:gd name="T4" fmla="*/ 1094 w 1094"/>
                <a:gd name="T5" fmla="*/ 298 h 596"/>
                <a:gd name="T6" fmla="*/ 911 w 1094"/>
                <a:gd name="T7" fmla="*/ 596 h 596"/>
                <a:gd name="T8" fmla="*/ 0 w 1094"/>
                <a:gd name="T9" fmla="*/ 596 h 596"/>
                <a:gd name="T10" fmla="*/ 0 w 1094"/>
                <a:gd name="T11" fmla="*/ 0 h 596"/>
                <a:gd name="T12" fmla="*/ 0 w 1094"/>
                <a:gd name="T13" fmla="*/ 0 h 596"/>
                <a:gd name="T14" fmla="*/ 0 60000 65536"/>
                <a:gd name="T15" fmla="*/ 0 60000 65536"/>
                <a:gd name="T16" fmla="*/ 0 60000 65536"/>
                <a:gd name="T17" fmla="*/ 0 60000 65536"/>
                <a:gd name="T18" fmla="*/ 0 60000 65536"/>
                <a:gd name="T19" fmla="*/ 0 60000 65536"/>
                <a:gd name="T20" fmla="*/ 0 60000 65536"/>
                <a:gd name="T21" fmla="*/ 0 w 1094"/>
                <a:gd name="T22" fmla="*/ 0 h 596"/>
                <a:gd name="T23" fmla="*/ 1094 w 1094"/>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4" h="596">
                  <a:moveTo>
                    <a:pt x="0" y="0"/>
                  </a:moveTo>
                  <a:lnTo>
                    <a:pt x="911" y="0"/>
                  </a:lnTo>
                  <a:lnTo>
                    <a:pt x="1094" y="298"/>
                  </a:lnTo>
                  <a:lnTo>
                    <a:pt x="911" y="596"/>
                  </a:lnTo>
                  <a:lnTo>
                    <a:pt x="0" y="596"/>
                  </a:lnTo>
                  <a:lnTo>
                    <a:pt x="0" y="0"/>
                  </a:lnTo>
                  <a:lnTo>
                    <a:pt x="0" y="0"/>
                  </a:lnTo>
                  <a:close/>
                </a:path>
              </a:pathLst>
            </a:custGeom>
            <a:solidFill>
              <a:srgbClr val="C9CACA"/>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5" name="Freeform 36"/>
            <p:cNvSpPr>
              <a:spLocks noChangeArrowheads="1"/>
            </p:cNvSpPr>
            <p:nvPr/>
          </p:nvSpPr>
          <p:spPr bwMode="auto">
            <a:xfrm>
              <a:off x="1704690" y="4105592"/>
              <a:ext cx="2208750" cy="807744"/>
            </a:xfrm>
            <a:custGeom>
              <a:avLst/>
              <a:gdLst>
                <a:gd name="T0" fmla="*/ 0 w 1231"/>
                <a:gd name="T1" fmla="*/ 0 h 603"/>
                <a:gd name="T2" fmla="*/ 1047 w 1231"/>
                <a:gd name="T3" fmla="*/ 0 h 603"/>
                <a:gd name="T4" fmla="*/ 1231 w 1231"/>
                <a:gd name="T5" fmla="*/ 299 h 603"/>
                <a:gd name="T6" fmla="*/ 1047 w 1231"/>
                <a:gd name="T7" fmla="*/ 603 h 603"/>
                <a:gd name="T8" fmla="*/ 0 w 1231"/>
                <a:gd name="T9" fmla="*/ 603 h 603"/>
                <a:gd name="T10" fmla="*/ 0 w 1231"/>
                <a:gd name="T11" fmla="*/ 0 h 603"/>
                <a:gd name="T12" fmla="*/ 0 w 1231"/>
                <a:gd name="T13" fmla="*/ 0 h 603"/>
                <a:gd name="T14" fmla="*/ 0 60000 65536"/>
                <a:gd name="T15" fmla="*/ 0 60000 65536"/>
                <a:gd name="T16" fmla="*/ 0 60000 65536"/>
                <a:gd name="T17" fmla="*/ 0 60000 65536"/>
                <a:gd name="T18" fmla="*/ 0 60000 65536"/>
                <a:gd name="T19" fmla="*/ 0 60000 65536"/>
                <a:gd name="T20" fmla="*/ 0 60000 65536"/>
                <a:gd name="T21" fmla="*/ 0 w 1231"/>
                <a:gd name="T22" fmla="*/ 0 h 603"/>
                <a:gd name="T23" fmla="*/ 1231 w 1231"/>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3">
                  <a:moveTo>
                    <a:pt x="0" y="0"/>
                  </a:moveTo>
                  <a:lnTo>
                    <a:pt x="1047" y="0"/>
                  </a:lnTo>
                  <a:lnTo>
                    <a:pt x="1231" y="299"/>
                  </a:lnTo>
                  <a:lnTo>
                    <a:pt x="1047" y="603"/>
                  </a:lnTo>
                  <a:lnTo>
                    <a:pt x="0" y="603"/>
                  </a:lnTo>
                  <a:lnTo>
                    <a:pt x="0" y="0"/>
                  </a:lnTo>
                  <a:lnTo>
                    <a:pt x="0" y="0"/>
                  </a:lnTo>
                  <a:close/>
                </a:path>
              </a:pathLst>
            </a:custGeom>
            <a:solidFill>
              <a:srgbClr val="F4B40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6" name="Freeform 37"/>
            <p:cNvSpPr>
              <a:spLocks noChangeArrowheads="1"/>
            </p:cNvSpPr>
            <p:nvPr/>
          </p:nvSpPr>
          <p:spPr bwMode="auto">
            <a:xfrm>
              <a:off x="1704690" y="5474604"/>
              <a:ext cx="2220568" cy="806404"/>
            </a:xfrm>
            <a:custGeom>
              <a:avLst/>
              <a:gdLst>
                <a:gd name="T0" fmla="*/ 0 w 1231"/>
                <a:gd name="T1" fmla="*/ 0 h 602"/>
                <a:gd name="T2" fmla="*/ 1047 w 1231"/>
                <a:gd name="T3" fmla="*/ 0 h 602"/>
                <a:gd name="T4" fmla="*/ 1231 w 1231"/>
                <a:gd name="T5" fmla="*/ 303 h 602"/>
                <a:gd name="T6" fmla="*/ 1047 w 1231"/>
                <a:gd name="T7" fmla="*/ 602 h 602"/>
                <a:gd name="T8" fmla="*/ 0 w 1231"/>
                <a:gd name="T9" fmla="*/ 602 h 602"/>
                <a:gd name="T10" fmla="*/ 0 w 1231"/>
                <a:gd name="T11" fmla="*/ 0 h 602"/>
                <a:gd name="T12" fmla="*/ 0 w 1231"/>
                <a:gd name="T13" fmla="*/ 0 h 602"/>
                <a:gd name="T14" fmla="*/ 0 60000 65536"/>
                <a:gd name="T15" fmla="*/ 0 60000 65536"/>
                <a:gd name="T16" fmla="*/ 0 60000 65536"/>
                <a:gd name="T17" fmla="*/ 0 60000 65536"/>
                <a:gd name="T18" fmla="*/ 0 60000 65536"/>
                <a:gd name="T19" fmla="*/ 0 60000 65536"/>
                <a:gd name="T20" fmla="*/ 0 60000 65536"/>
                <a:gd name="T21" fmla="*/ 0 w 1231"/>
                <a:gd name="T22" fmla="*/ 0 h 602"/>
                <a:gd name="T23" fmla="*/ 1231 w 1231"/>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1" h="602">
                  <a:moveTo>
                    <a:pt x="0" y="0"/>
                  </a:moveTo>
                  <a:lnTo>
                    <a:pt x="1047" y="0"/>
                  </a:lnTo>
                  <a:lnTo>
                    <a:pt x="1231" y="303"/>
                  </a:lnTo>
                  <a:lnTo>
                    <a:pt x="1047" y="602"/>
                  </a:lnTo>
                  <a:lnTo>
                    <a:pt x="0" y="602"/>
                  </a:lnTo>
                  <a:lnTo>
                    <a:pt x="0" y="0"/>
                  </a:lnTo>
                  <a:lnTo>
                    <a:pt x="0" y="0"/>
                  </a:lnTo>
                  <a:close/>
                </a:path>
              </a:pathLst>
            </a:custGeom>
            <a:solidFill>
              <a:srgbClr val="2AA1DC"/>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7" name="Freeform 38"/>
            <p:cNvSpPr>
              <a:spLocks noEditPoints="1" noChangeArrowheads="1"/>
            </p:cNvSpPr>
            <p:nvPr/>
          </p:nvSpPr>
          <p:spPr bwMode="auto">
            <a:xfrm>
              <a:off x="1704690" y="4555678"/>
              <a:ext cx="2075974"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0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8" name="Freeform 39"/>
            <p:cNvSpPr>
              <a:spLocks noEditPoints="1" noChangeArrowheads="1"/>
            </p:cNvSpPr>
            <p:nvPr/>
          </p:nvSpPr>
          <p:spPr bwMode="auto">
            <a:xfrm>
              <a:off x="1704689" y="5923351"/>
              <a:ext cx="2087081" cy="308095"/>
            </a:xfrm>
            <a:custGeom>
              <a:avLst/>
              <a:gdLst>
                <a:gd name="T0" fmla="*/ 30 w 221"/>
                <a:gd name="T1" fmla="*/ 44 h 44"/>
                <a:gd name="T2" fmla="*/ 32 w 221"/>
                <a:gd name="T3" fmla="*/ 42 h 44"/>
                <a:gd name="T4" fmla="*/ 19 w 221"/>
                <a:gd name="T5" fmla="*/ 40 h 44"/>
                <a:gd name="T6" fmla="*/ 17 w 221"/>
                <a:gd name="T7" fmla="*/ 42 h 44"/>
                <a:gd name="T8" fmla="*/ 196 w 221"/>
                <a:gd name="T9" fmla="*/ 43 h 44"/>
                <a:gd name="T10" fmla="*/ 198 w 221"/>
                <a:gd name="T11" fmla="*/ 36 h 44"/>
                <a:gd name="T12" fmla="*/ 195 w 221"/>
                <a:gd name="T13" fmla="*/ 37 h 44"/>
                <a:gd name="T14" fmla="*/ 186 w 221"/>
                <a:gd name="T15" fmla="*/ 40 h 44"/>
                <a:gd name="T16" fmla="*/ 185 w 221"/>
                <a:gd name="T17" fmla="*/ 42 h 44"/>
                <a:gd name="T18" fmla="*/ 194 w 221"/>
                <a:gd name="T19" fmla="*/ 44 h 44"/>
                <a:gd name="T20" fmla="*/ 217 w 221"/>
                <a:gd name="T21" fmla="*/ 1 h 44"/>
                <a:gd name="T22" fmla="*/ 212 w 221"/>
                <a:gd name="T23" fmla="*/ 13 h 44"/>
                <a:gd name="T24" fmla="*/ 214 w 221"/>
                <a:gd name="T25" fmla="*/ 13 h 44"/>
                <a:gd name="T26" fmla="*/ 219 w 221"/>
                <a:gd name="T27" fmla="*/ 0 h 44"/>
                <a:gd name="T28" fmla="*/ 217 w 221"/>
                <a:gd name="T29" fmla="*/ 1 h 44"/>
                <a:gd name="T30" fmla="*/ 200 w 221"/>
                <a:gd name="T31" fmla="*/ 29 h 44"/>
                <a:gd name="T32" fmla="*/ 201 w 221"/>
                <a:gd name="T33" fmla="*/ 31 h 44"/>
                <a:gd name="T34" fmla="*/ 209 w 221"/>
                <a:gd name="T35" fmla="*/ 21 h 44"/>
                <a:gd name="T36" fmla="*/ 209 w 221"/>
                <a:gd name="T37" fmla="*/ 18 h 44"/>
                <a:gd name="T38" fmla="*/ 0 w 221"/>
                <a:gd name="T39" fmla="*/ 40 h 44"/>
                <a:gd name="T40" fmla="*/ 8 w 221"/>
                <a:gd name="T41" fmla="*/ 44 h 44"/>
                <a:gd name="T42" fmla="*/ 10 w 221"/>
                <a:gd name="T43" fmla="*/ 42 h 44"/>
                <a:gd name="T44" fmla="*/ 0 w 221"/>
                <a:gd name="T45" fmla="*/ 40 h 44"/>
                <a:gd name="T46" fmla="*/ 51 w 221"/>
                <a:gd name="T47" fmla="*/ 44 h 44"/>
                <a:gd name="T48" fmla="*/ 53 w 221"/>
                <a:gd name="T49" fmla="*/ 42 h 44"/>
                <a:gd name="T50" fmla="*/ 40 w 221"/>
                <a:gd name="T51" fmla="*/ 40 h 44"/>
                <a:gd name="T52" fmla="*/ 38 w 221"/>
                <a:gd name="T53" fmla="*/ 42 h 44"/>
                <a:gd name="T54" fmla="*/ 60 w 221"/>
                <a:gd name="T55" fmla="*/ 44 h 44"/>
                <a:gd name="T56" fmla="*/ 74 w 221"/>
                <a:gd name="T57" fmla="*/ 42 h 44"/>
                <a:gd name="T58" fmla="*/ 72 w 221"/>
                <a:gd name="T59" fmla="*/ 40 h 44"/>
                <a:gd name="T60" fmla="*/ 59 w 221"/>
                <a:gd name="T61" fmla="*/ 42 h 44"/>
                <a:gd name="T62" fmla="*/ 60 w 221"/>
                <a:gd name="T63" fmla="*/ 44 h 44"/>
                <a:gd name="T64" fmla="*/ 93 w 221"/>
                <a:gd name="T65" fmla="*/ 44 h 44"/>
                <a:gd name="T66" fmla="*/ 95 w 221"/>
                <a:gd name="T67" fmla="*/ 42 h 44"/>
                <a:gd name="T68" fmla="*/ 81 w 221"/>
                <a:gd name="T69" fmla="*/ 40 h 44"/>
                <a:gd name="T70" fmla="*/ 80 w 221"/>
                <a:gd name="T71" fmla="*/ 42 h 44"/>
                <a:gd name="T72" fmla="*/ 102 w 221"/>
                <a:gd name="T73" fmla="*/ 44 h 44"/>
                <a:gd name="T74" fmla="*/ 116 w 221"/>
                <a:gd name="T75" fmla="*/ 42 h 44"/>
                <a:gd name="T76" fmla="*/ 114 w 221"/>
                <a:gd name="T77" fmla="*/ 40 h 44"/>
                <a:gd name="T78" fmla="*/ 101 w 221"/>
                <a:gd name="T79" fmla="*/ 42 h 44"/>
                <a:gd name="T80" fmla="*/ 102 w 221"/>
                <a:gd name="T81" fmla="*/ 44 h 44"/>
                <a:gd name="T82" fmla="*/ 135 w 221"/>
                <a:gd name="T83" fmla="*/ 44 h 44"/>
                <a:gd name="T84" fmla="*/ 137 w 221"/>
                <a:gd name="T85" fmla="*/ 42 h 44"/>
                <a:gd name="T86" fmla="*/ 123 w 221"/>
                <a:gd name="T87" fmla="*/ 40 h 44"/>
                <a:gd name="T88" fmla="*/ 122 w 221"/>
                <a:gd name="T89" fmla="*/ 42 h 44"/>
                <a:gd name="T90" fmla="*/ 144 w 221"/>
                <a:gd name="T91" fmla="*/ 44 h 44"/>
                <a:gd name="T92" fmla="*/ 158 w 221"/>
                <a:gd name="T93" fmla="*/ 42 h 44"/>
                <a:gd name="T94" fmla="*/ 156 w 221"/>
                <a:gd name="T95" fmla="*/ 40 h 44"/>
                <a:gd name="T96" fmla="*/ 143 w 221"/>
                <a:gd name="T97" fmla="*/ 42 h 44"/>
                <a:gd name="T98" fmla="*/ 144 w 221"/>
                <a:gd name="T99" fmla="*/ 44 h 44"/>
                <a:gd name="T100" fmla="*/ 177 w 221"/>
                <a:gd name="T101" fmla="*/ 44 h 44"/>
                <a:gd name="T102" fmla="*/ 179 w 221"/>
                <a:gd name="T103" fmla="*/ 42 h 44"/>
                <a:gd name="T104" fmla="*/ 165 w 221"/>
                <a:gd name="T105" fmla="*/ 40 h 44"/>
                <a:gd name="T106" fmla="*/ 164 w 221"/>
                <a:gd name="T107" fmla="*/ 42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
                <a:gd name="T163" fmla="*/ 0 h 44"/>
                <a:gd name="T164" fmla="*/ 221 w 221"/>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89" name="Freeform 40"/>
            <p:cNvSpPr>
              <a:spLocks noEditPoints="1" noChangeArrowheads="1"/>
            </p:cNvSpPr>
            <p:nvPr/>
          </p:nvSpPr>
          <p:spPr bwMode="auto">
            <a:xfrm>
              <a:off x="1704689" y="4155155"/>
              <a:ext cx="2113653" cy="364356"/>
            </a:xfrm>
            <a:custGeom>
              <a:avLst/>
              <a:gdLst>
                <a:gd name="T0" fmla="*/ 30 w 225"/>
                <a:gd name="T1" fmla="*/ 0 h 52"/>
                <a:gd name="T2" fmla="*/ 32 w 225"/>
                <a:gd name="T3" fmla="*/ 2 h 52"/>
                <a:gd name="T4" fmla="*/ 19 w 225"/>
                <a:gd name="T5" fmla="*/ 4 h 52"/>
                <a:gd name="T6" fmla="*/ 17 w 225"/>
                <a:gd name="T7" fmla="*/ 2 h 52"/>
                <a:gd name="T8" fmla="*/ 224 w 225"/>
                <a:gd name="T9" fmla="*/ 49 h 52"/>
                <a:gd name="T10" fmla="*/ 225 w 225"/>
                <a:gd name="T11" fmla="*/ 50 h 52"/>
                <a:gd name="T12" fmla="*/ 224 w 225"/>
                <a:gd name="T13" fmla="*/ 52 h 52"/>
                <a:gd name="T14" fmla="*/ 222 w 225"/>
                <a:gd name="T15" fmla="*/ 51 h 52"/>
                <a:gd name="T16" fmla="*/ 224 w 225"/>
                <a:gd name="T17" fmla="*/ 49 h 52"/>
                <a:gd name="T18" fmla="*/ 198 w 225"/>
                <a:gd name="T19" fmla="*/ 6 h 52"/>
                <a:gd name="T20" fmla="*/ 198 w 225"/>
                <a:gd name="T21" fmla="*/ 8 h 52"/>
                <a:gd name="T22" fmla="*/ 193 w 225"/>
                <a:gd name="T23" fmla="*/ 4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4 h 52"/>
                <a:gd name="T38" fmla="*/ 206 w 225"/>
                <a:gd name="T39" fmla="*/ 25 h 52"/>
                <a:gd name="T40" fmla="*/ 201 w 225"/>
                <a:gd name="T41" fmla="*/ 13 h 52"/>
                <a:gd name="T42" fmla="*/ 203 w 225"/>
                <a:gd name="T43" fmla="*/ 14 h 52"/>
                <a:gd name="T44" fmla="*/ 209 w 225"/>
                <a:gd name="T45" fmla="*/ 26 h 52"/>
                <a:gd name="T46" fmla="*/ 206 w 225"/>
                <a:gd name="T47" fmla="*/ 25 h 52"/>
                <a:gd name="T48" fmla="*/ 0 w 225"/>
                <a:gd name="T49" fmla="*/ 0 h 52"/>
                <a:gd name="T50" fmla="*/ 10 w 225"/>
                <a:gd name="T51" fmla="*/ 2 h 52"/>
                <a:gd name="T52" fmla="*/ 8 w 225"/>
                <a:gd name="T53" fmla="*/ 4 h 52"/>
                <a:gd name="T54" fmla="*/ 40 w 225"/>
                <a:gd name="T55" fmla="*/ 0 h 52"/>
                <a:gd name="T56" fmla="*/ 53 w 225"/>
                <a:gd name="T57" fmla="*/ 2 h 52"/>
                <a:gd name="T58" fmla="*/ 51 w 225"/>
                <a:gd name="T59" fmla="*/ 4 h 52"/>
                <a:gd name="T60" fmla="*/ 38 w 225"/>
                <a:gd name="T61" fmla="*/ 2 h 52"/>
                <a:gd name="T62" fmla="*/ 40 w 225"/>
                <a:gd name="T63" fmla="*/ 0 h 52"/>
                <a:gd name="T64" fmla="*/ 72 w 225"/>
                <a:gd name="T65" fmla="*/ 0 h 52"/>
                <a:gd name="T66" fmla="*/ 74 w 225"/>
                <a:gd name="T67" fmla="*/ 2 h 52"/>
                <a:gd name="T68" fmla="*/ 60 w 225"/>
                <a:gd name="T69" fmla="*/ 4 h 52"/>
                <a:gd name="T70" fmla="*/ 59 w 225"/>
                <a:gd name="T71" fmla="*/ 2 h 52"/>
                <a:gd name="T72" fmla="*/ 81 w 225"/>
                <a:gd name="T73" fmla="*/ 0 h 52"/>
                <a:gd name="T74" fmla="*/ 95 w 225"/>
                <a:gd name="T75" fmla="*/ 2 h 52"/>
                <a:gd name="T76" fmla="*/ 93 w 225"/>
                <a:gd name="T77" fmla="*/ 4 h 52"/>
                <a:gd name="T78" fmla="*/ 80 w 225"/>
                <a:gd name="T79" fmla="*/ 2 h 52"/>
                <a:gd name="T80" fmla="*/ 81 w 225"/>
                <a:gd name="T81" fmla="*/ 0 h 52"/>
                <a:gd name="T82" fmla="*/ 114 w 225"/>
                <a:gd name="T83" fmla="*/ 0 h 52"/>
                <a:gd name="T84" fmla="*/ 116 w 225"/>
                <a:gd name="T85" fmla="*/ 2 h 52"/>
                <a:gd name="T86" fmla="*/ 102 w 225"/>
                <a:gd name="T87" fmla="*/ 4 h 52"/>
                <a:gd name="T88" fmla="*/ 101 w 225"/>
                <a:gd name="T89" fmla="*/ 2 h 52"/>
                <a:gd name="T90" fmla="*/ 123 w 225"/>
                <a:gd name="T91" fmla="*/ 0 h 52"/>
                <a:gd name="T92" fmla="*/ 137 w 225"/>
                <a:gd name="T93" fmla="*/ 2 h 52"/>
                <a:gd name="T94" fmla="*/ 135 w 225"/>
                <a:gd name="T95" fmla="*/ 4 h 52"/>
                <a:gd name="T96" fmla="*/ 122 w 225"/>
                <a:gd name="T97" fmla="*/ 2 h 52"/>
                <a:gd name="T98" fmla="*/ 123 w 225"/>
                <a:gd name="T99" fmla="*/ 0 h 52"/>
                <a:gd name="T100" fmla="*/ 156 w 225"/>
                <a:gd name="T101" fmla="*/ 0 h 52"/>
                <a:gd name="T102" fmla="*/ 158 w 225"/>
                <a:gd name="T103" fmla="*/ 2 h 52"/>
                <a:gd name="T104" fmla="*/ 144 w 225"/>
                <a:gd name="T105" fmla="*/ 4 h 52"/>
                <a:gd name="T106" fmla="*/ 143 w 225"/>
                <a:gd name="T107" fmla="*/ 2 h 52"/>
                <a:gd name="T108" fmla="*/ 165 w 225"/>
                <a:gd name="T109" fmla="*/ 0 h 52"/>
                <a:gd name="T110" fmla="*/ 179 w 225"/>
                <a:gd name="T111" fmla="*/ 2 h 52"/>
                <a:gd name="T112" fmla="*/ 177 w 225"/>
                <a:gd name="T113" fmla="*/ 4 h 52"/>
                <a:gd name="T114" fmla="*/ 164 w 225"/>
                <a:gd name="T115" fmla="*/ 2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0" name="Freeform 41"/>
            <p:cNvSpPr>
              <a:spLocks noEditPoints="1" noChangeArrowheads="1"/>
            </p:cNvSpPr>
            <p:nvPr/>
          </p:nvSpPr>
          <p:spPr bwMode="auto">
            <a:xfrm>
              <a:off x="1704690" y="5529526"/>
              <a:ext cx="2124962" cy="365695"/>
            </a:xfrm>
            <a:custGeom>
              <a:avLst/>
              <a:gdLst>
                <a:gd name="T0" fmla="*/ 30 w 225"/>
                <a:gd name="T1" fmla="*/ 0 h 52"/>
                <a:gd name="T2" fmla="*/ 32 w 225"/>
                <a:gd name="T3" fmla="*/ 1 h 52"/>
                <a:gd name="T4" fmla="*/ 19 w 225"/>
                <a:gd name="T5" fmla="*/ 3 h 52"/>
                <a:gd name="T6" fmla="*/ 17 w 225"/>
                <a:gd name="T7" fmla="*/ 1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7 h 52"/>
                <a:gd name="T22" fmla="*/ 193 w 225"/>
                <a:gd name="T23" fmla="*/ 3 h 52"/>
                <a:gd name="T24" fmla="*/ 185 w 225"/>
                <a:gd name="T25" fmla="*/ 1 h 52"/>
                <a:gd name="T26" fmla="*/ 186 w 225"/>
                <a:gd name="T27" fmla="*/ 0 h 52"/>
                <a:gd name="T28" fmla="*/ 196 w 225"/>
                <a:gd name="T29" fmla="*/ 1 h 52"/>
                <a:gd name="T30" fmla="*/ 211 w 225"/>
                <a:gd name="T31" fmla="*/ 32 h 52"/>
                <a:gd name="T32" fmla="*/ 212 w 225"/>
                <a:gd name="T33" fmla="*/ 30 h 52"/>
                <a:gd name="T34" fmla="*/ 220 w 225"/>
                <a:gd name="T35" fmla="*/ 41 h 52"/>
                <a:gd name="T36" fmla="*/ 219 w 225"/>
                <a:gd name="T37" fmla="*/ 43 h 52"/>
                <a:gd name="T38" fmla="*/ 206 w 225"/>
                <a:gd name="T39" fmla="*/ 24 h 52"/>
                <a:gd name="T40" fmla="*/ 201 w 225"/>
                <a:gd name="T41" fmla="*/ 12 h 52"/>
                <a:gd name="T42" fmla="*/ 203 w 225"/>
                <a:gd name="T43" fmla="*/ 13 h 52"/>
                <a:gd name="T44" fmla="*/ 209 w 225"/>
                <a:gd name="T45" fmla="*/ 25 h 52"/>
                <a:gd name="T46" fmla="*/ 206 w 225"/>
                <a:gd name="T47" fmla="*/ 24 h 52"/>
                <a:gd name="T48" fmla="*/ 0 w 225"/>
                <a:gd name="T49" fmla="*/ 0 h 52"/>
                <a:gd name="T50" fmla="*/ 10 w 225"/>
                <a:gd name="T51" fmla="*/ 1 h 52"/>
                <a:gd name="T52" fmla="*/ 8 w 225"/>
                <a:gd name="T53" fmla="*/ 3 h 52"/>
                <a:gd name="T54" fmla="*/ 40 w 225"/>
                <a:gd name="T55" fmla="*/ 0 h 52"/>
                <a:gd name="T56" fmla="*/ 53 w 225"/>
                <a:gd name="T57" fmla="*/ 1 h 52"/>
                <a:gd name="T58" fmla="*/ 51 w 225"/>
                <a:gd name="T59" fmla="*/ 3 h 52"/>
                <a:gd name="T60" fmla="*/ 38 w 225"/>
                <a:gd name="T61" fmla="*/ 1 h 52"/>
                <a:gd name="T62" fmla="*/ 40 w 225"/>
                <a:gd name="T63" fmla="*/ 0 h 52"/>
                <a:gd name="T64" fmla="*/ 72 w 225"/>
                <a:gd name="T65" fmla="*/ 0 h 52"/>
                <a:gd name="T66" fmla="*/ 74 w 225"/>
                <a:gd name="T67" fmla="*/ 1 h 52"/>
                <a:gd name="T68" fmla="*/ 60 w 225"/>
                <a:gd name="T69" fmla="*/ 3 h 52"/>
                <a:gd name="T70" fmla="*/ 59 w 225"/>
                <a:gd name="T71" fmla="*/ 1 h 52"/>
                <a:gd name="T72" fmla="*/ 81 w 225"/>
                <a:gd name="T73" fmla="*/ 0 h 52"/>
                <a:gd name="T74" fmla="*/ 95 w 225"/>
                <a:gd name="T75" fmla="*/ 1 h 52"/>
                <a:gd name="T76" fmla="*/ 93 w 225"/>
                <a:gd name="T77" fmla="*/ 3 h 52"/>
                <a:gd name="T78" fmla="*/ 80 w 225"/>
                <a:gd name="T79" fmla="*/ 1 h 52"/>
                <a:gd name="T80" fmla="*/ 81 w 225"/>
                <a:gd name="T81" fmla="*/ 0 h 52"/>
                <a:gd name="T82" fmla="*/ 114 w 225"/>
                <a:gd name="T83" fmla="*/ 0 h 52"/>
                <a:gd name="T84" fmla="*/ 116 w 225"/>
                <a:gd name="T85" fmla="*/ 1 h 52"/>
                <a:gd name="T86" fmla="*/ 102 w 225"/>
                <a:gd name="T87" fmla="*/ 3 h 52"/>
                <a:gd name="T88" fmla="*/ 101 w 225"/>
                <a:gd name="T89" fmla="*/ 1 h 52"/>
                <a:gd name="T90" fmla="*/ 123 w 225"/>
                <a:gd name="T91" fmla="*/ 0 h 52"/>
                <a:gd name="T92" fmla="*/ 137 w 225"/>
                <a:gd name="T93" fmla="*/ 1 h 52"/>
                <a:gd name="T94" fmla="*/ 135 w 225"/>
                <a:gd name="T95" fmla="*/ 3 h 52"/>
                <a:gd name="T96" fmla="*/ 122 w 225"/>
                <a:gd name="T97" fmla="*/ 1 h 52"/>
                <a:gd name="T98" fmla="*/ 123 w 225"/>
                <a:gd name="T99" fmla="*/ 0 h 52"/>
                <a:gd name="T100" fmla="*/ 156 w 225"/>
                <a:gd name="T101" fmla="*/ 0 h 52"/>
                <a:gd name="T102" fmla="*/ 158 w 225"/>
                <a:gd name="T103" fmla="*/ 1 h 52"/>
                <a:gd name="T104" fmla="*/ 144 w 225"/>
                <a:gd name="T105" fmla="*/ 3 h 52"/>
                <a:gd name="T106" fmla="*/ 143 w 225"/>
                <a:gd name="T107" fmla="*/ 1 h 52"/>
                <a:gd name="T108" fmla="*/ 165 w 225"/>
                <a:gd name="T109" fmla="*/ 0 h 52"/>
                <a:gd name="T110" fmla="*/ 179 w 225"/>
                <a:gd name="T111" fmla="*/ 1 h 52"/>
                <a:gd name="T112" fmla="*/ 177 w 225"/>
                <a:gd name="T113" fmla="*/ 3 h 52"/>
                <a:gd name="T114" fmla="*/ 164 w 225"/>
                <a:gd name="T115" fmla="*/ 1 h 52"/>
                <a:gd name="T116" fmla="*/ 165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
                <a:gd name="T178" fmla="*/ 0 h 52"/>
                <a:gd name="T179" fmla="*/ 225 w 225"/>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a:extLst>
              <a:ext uri="{91240B29-F687-4F45-9708-019B960494DF}">
                <a14:hiddenLine xmlns="" xmlns:a14="http://schemas.microsoft.com/office/drawing/2010/main" w="9525" cmpd="sng">
                  <a:solidFill>
                    <a:srgbClr val="000000"/>
                  </a:solidFill>
                  <a:bevel/>
                  <a:headEnd/>
                  <a:tailEnd/>
                </a14:hiddenLine>
              </a:ext>
            </a:extLst>
          </p:spPr>
          <p:txBody>
            <a:bodyPr/>
            <a:lstStyle/>
            <a:p>
              <a:endParaRPr lang="zh-TW" altLang="en-US">
                <a:solidFill>
                  <a:srgbClr val="000000"/>
                </a:solidFill>
                <a:latin typeface="Calibri" charset="0"/>
                <a:ea typeface="微软雅黑" charset="0"/>
                <a:cs typeface="微软雅黑" charset="0"/>
                <a:sym typeface="Calibri" charset="0"/>
              </a:endParaRPr>
            </a:p>
          </p:txBody>
        </p:sp>
        <p:sp>
          <p:nvSpPr>
            <p:cNvPr id="91" name="Freeform 45"/>
            <p:cNvSpPr>
              <a:spLocks noChangeAspect="1" noEditPoints="1" noChangeArrowheads="1"/>
            </p:cNvSpPr>
            <p:nvPr/>
          </p:nvSpPr>
          <p:spPr bwMode="auto">
            <a:xfrm>
              <a:off x="1959668" y="4303844"/>
              <a:ext cx="232402" cy="392486"/>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3"/>
                <a:gd name="T136" fmla="*/ 0 h 773"/>
                <a:gd name="T137" fmla="*/ 463 w 463"/>
                <a:gd name="T138" fmla="*/ 773 h 7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3256" tIns="46627" rIns="93256" bIns="46627"/>
            <a:lstStyle/>
            <a:p>
              <a:endParaRPr lang="zh-TW" altLang="en-US">
                <a:solidFill>
                  <a:srgbClr val="FFFFFF"/>
                </a:solidFill>
                <a:latin typeface="Calibri" charset="0"/>
                <a:ea typeface="微软雅黑" charset="0"/>
                <a:cs typeface="微软雅黑" charset="0"/>
                <a:sym typeface="Calibri" charset="0"/>
              </a:endParaRPr>
            </a:p>
          </p:txBody>
        </p:sp>
        <p:sp>
          <p:nvSpPr>
            <p:cNvPr id="92" name="Freeform 10"/>
            <p:cNvSpPr>
              <a:spLocks noEditPoints="1" noChangeArrowheads="1"/>
            </p:cNvSpPr>
            <p:nvPr/>
          </p:nvSpPr>
          <p:spPr bwMode="auto">
            <a:xfrm>
              <a:off x="1847528" y="2945548"/>
              <a:ext cx="466131" cy="379091"/>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493"/>
                <a:gd name="T185" fmla="*/ 782 w 782"/>
                <a:gd name="T186" fmla="*/ 493 h 4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nvGrpSpPr>
            <p:cNvPr id="93" name="组合 168"/>
            <p:cNvGrpSpPr>
              <a:grpSpLocks/>
            </p:cNvGrpSpPr>
            <p:nvPr/>
          </p:nvGrpSpPr>
          <p:grpSpPr bwMode="auto">
            <a:xfrm>
              <a:off x="1901093" y="5671341"/>
              <a:ext cx="378483" cy="421955"/>
              <a:chOff x="0" y="0"/>
              <a:chExt cx="370834" cy="500500"/>
            </a:xfrm>
          </p:grpSpPr>
          <p:sp>
            <p:nvSpPr>
              <p:cNvPr id="99" name="Freeform 41"/>
              <p:cNvSpPr>
                <a:spLocks noChangeArrowheads="1"/>
              </p:cNvSpPr>
              <p:nvPr/>
            </p:nvSpPr>
            <p:spPr bwMode="auto">
              <a:xfrm>
                <a:off x="59998" y="0"/>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4"/>
                  <a:gd name="T55" fmla="*/ 0 h 771"/>
                  <a:gd name="T56" fmla="*/ 594 w 594"/>
                  <a:gd name="T57" fmla="*/ 771 h 7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sp>
            <p:nvSpPr>
              <p:cNvPr id="100" name="Freeform 42"/>
              <p:cNvSpPr>
                <a:spLocks noChangeArrowheads="1"/>
              </p:cNvSpPr>
              <p:nvPr/>
            </p:nvSpPr>
            <p:spPr bwMode="auto">
              <a:xfrm>
                <a:off x="0" y="211401"/>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553"/>
                  <a:gd name="T53" fmla="*/ 342 w 342"/>
                  <a:gd name="T54" fmla="*/ 553 h 5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a:extLst>
                <a:ext uri="{91240B29-F687-4F45-9708-019B960494DF}">
                  <a14:hiddenLine xmlns="" xmlns:a14="http://schemas.microsoft.com/office/drawing/2010/main" w="9525" cmpd="sng">
                    <a:solidFill>
                      <a:srgbClr val="000000"/>
                    </a:solidFill>
                    <a:bevel/>
                    <a:headEnd/>
                    <a:tailEnd/>
                  </a14:hiddenLine>
                </a:ext>
              </a:extLst>
            </p:spPr>
            <p:txBody>
              <a:bodyPr lIns="91427" tIns="45713" rIns="91427" bIns="45713"/>
              <a:lstStyle/>
              <a:p>
                <a:endParaRPr lang="zh-TW" altLang="en-US">
                  <a:solidFill>
                    <a:srgbClr val="FFFFFF"/>
                  </a:solidFill>
                  <a:latin typeface="Calibri" charset="0"/>
                  <a:ea typeface="微软雅黑" charset="0"/>
                  <a:cs typeface="微软雅黑" charset="0"/>
                  <a:sym typeface="Calibri" charset="0"/>
                </a:endParaRPr>
              </a:p>
            </p:txBody>
          </p:sp>
        </p:grpSp>
        <p:pic>
          <p:nvPicPr>
            <p:cNvPr id="94" name="Picture 9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4915" y="1537690"/>
              <a:ext cx="460819" cy="471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 name="文本框 164"/>
            <p:cNvSpPr>
              <a:spLocks noChangeArrowheads="1"/>
            </p:cNvSpPr>
            <p:nvPr/>
          </p:nvSpPr>
          <p:spPr bwMode="auto">
            <a:xfrm>
              <a:off x="2216731" y="1538007"/>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報名方式</a:t>
              </a:r>
              <a:endParaRPr lang="zh-CN" altLang="en-US" sz="2400" b="1" dirty="0">
                <a:solidFill>
                  <a:schemeClr val="bg1"/>
                </a:solidFill>
                <a:latin typeface="Heiti SC Light"/>
                <a:ea typeface="Heiti SC Light"/>
                <a:cs typeface="Heiti SC Light"/>
                <a:sym typeface="Impact" charset="0"/>
              </a:endParaRPr>
            </a:p>
          </p:txBody>
        </p:sp>
        <p:sp>
          <p:nvSpPr>
            <p:cNvPr id="96" name="文本框 165"/>
            <p:cNvSpPr>
              <a:spLocks noChangeArrowheads="1"/>
            </p:cNvSpPr>
            <p:nvPr/>
          </p:nvSpPr>
          <p:spPr bwMode="auto">
            <a:xfrm>
              <a:off x="2279576" y="2889588"/>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評選方式</a:t>
              </a:r>
              <a:endParaRPr lang="zh-CN" altLang="en-US" sz="2400" b="1" dirty="0">
                <a:solidFill>
                  <a:schemeClr val="bg1"/>
                </a:solidFill>
                <a:latin typeface="Heiti SC Light"/>
                <a:ea typeface="Heiti SC Light"/>
                <a:cs typeface="Heiti SC Light"/>
                <a:sym typeface="Impact" charset="0"/>
              </a:endParaRPr>
            </a:p>
          </p:txBody>
        </p:sp>
        <p:sp>
          <p:nvSpPr>
            <p:cNvPr id="97" name="文本框 166"/>
            <p:cNvSpPr>
              <a:spLocks noChangeArrowheads="1"/>
            </p:cNvSpPr>
            <p:nvPr/>
          </p:nvSpPr>
          <p:spPr bwMode="auto">
            <a:xfrm>
              <a:off x="2279576" y="4259939"/>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活動宣傳</a:t>
              </a:r>
              <a:endParaRPr lang="zh-CN" altLang="en-US" sz="2400" b="1" dirty="0">
                <a:solidFill>
                  <a:schemeClr val="bg1"/>
                </a:solidFill>
                <a:latin typeface="Heiti SC Light"/>
                <a:ea typeface="Heiti SC Light"/>
                <a:cs typeface="Heiti SC Light"/>
                <a:sym typeface="Impact" charset="0"/>
              </a:endParaRPr>
            </a:p>
          </p:txBody>
        </p:sp>
        <p:sp>
          <p:nvSpPr>
            <p:cNvPr id="98" name="文本框 167"/>
            <p:cNvSpPr>
              <a:spLocks noChangeArrowheads="1"/>
            </p:cNvSpPr>
            <p:nvPr/>
          </p:nvSpPr>
          <p:spPr bwMode="auto">
            <a:xfrm>
              <a:off x="2279576" y="5631631"/>
              <a:ext cx="14157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zh-TW" altLang="en-US" sz="2400" b="1" dirty="0" smtClean="0">
                  <a:solidFill>
                    <a:schemeClr val="bg1"/>
                  </a:solidFill>
                  <a:latin typeface="Heiti SC Light"/>
                  <a:ea typeface="Heiti SC Light"/>
                  <a:cs typeface="Heiti SC Light"/>
                  <a:sym typeface="Impact" charset="0"/>
                </a:rPr>
                <a:t>預期效益</a:t>
              </a:r>
              <a:endParaRPr lang="zh-CN" altLang="en-US" sz="2400" b="1" dirty="0">
                <a:solidFill>
                  <a:schemeClr val="bg1"/>
                </a:solidFill>
                <a:latin typeface="Heiti SC Light"/>
                <a:ea typeface="Heiti SC Light"/>
                <a:cs typeface="Heiti SC Light"/>
                <a:sym typeface="Impact" charset="0"/>
              </a:endParaRPr>
            </a:p>
          </p:txBody>
        </p:sp>
      </p:grpSp>
      <p:sp>
        <p:nvSpPr>
          <p:cNvPr id="101" name="文字方塊 100"/>
          <p:cNvSpPr txBox="1"/>
          <p:nvPr/>
        </p:nvSpPr>
        <p:spPr>
          <a:xfrm>
            <a:off x="2927648" y="1516722"/>
            <a:ext cx="8362091" cy="400110"/>
          </a:xfrm>
          <a:prstGeom prst="rect">
            <a:avLst/>
          </a:prstGeom>
          <a:noFill/>
        </p:spPr>
        <p:txBody>
          <a:bodyPr wrap="square" rtlCol="0">
            <a:spAutoFit/>
          </a:bodyPr>
          <a:lstStyle/>
          <a:p>
            <a:r>
              <a:rPr lang="zh-TW" altLang="en-US" sz="2000" dirty="0" smtClean="0">
                <a:solidFill>
                  <a:srgbClr val="445469"/>
                </a:solidFill>
                <a:latin typeface="Heiti SC Light"/>
                <a:ea typeface="Heiti SC Light"/>
                <a:cs typeface="Heiti SC Light"/>
                <a:sym typeface="Arial" pitchFamily="34" charset="0"/>
              </a:rPr>
              <a:t>從五組競賽組別，擇優各挑出十組項目，進行複賽</a:t>
            </a:r>
            <a:endParaRPr lang="en-US" altLang="zh-TW" sz="2000" dirty="0">
              <a:solidFill>
                <a:srgbClr val="445469"/>
              </a:solidFill>
              <a:latin typeface="Heiti SC Light"/>
              <a:ea typeface="Heiti SC Light"/>
              <a:cs typeface="Heiti SC Light"/>
              <a:sym typeface="Arial" pitchFamily="34" charset="0"/>
            </a:endParaRPr>
          </a:p>
        </p:txBody>
      </p:sp>
      <p:sp>
        <p:nvSpPr>
          <p:cNvPr id="102" name="文字方塊 101"/>
          <p:cNvSpPr txBox="1"/>
          <p:nvPr/>
        </p:nvSpPr>
        <p:spPr>
          <a:xfrm>
            <a:off x="2907982" y="2636912"/>
            <a:ext cx="8606685" cy="923330"/>
          </a:xfrm>
          <a:prstGeom prst="rect">
            <a:avLst/>
          </a:prstGeom>
          <a:noFill/>
        </p:spPr>
        <p:txBody>
          <a:bodyPr wrap="square" rtlCol="0">
            <a:spAutoFit/>
          </a:bodyPr>
          <a:lstStyle/>
          <a:p>
            <a:r>
              <a:rPr lang="zh-TW" altLang="en-US" dirty="0" smtClean="0">
                <a:solidFill>
                  <a:srgbClr val="445469"/>
                </a:solidFill>
                <a:latin typeface="Heiti SC Light"/>
                <a:ea typeface="Heiti SC Light"/>
                <a:cs typeface="Heiti SC Light"/>
                <a:sym typeface="Arial" pitchFamily="34" charset="0"/>
              </a:rPr>
              <a:t>採</a:t>
            </a:r>
            <a:r>
              <a:rPr lang="zh-CN" altLang="en-US" dirty="0" smtClean="0">
                <a:solidFill>
                  <a:srgbClr val="445469"/>
                </a:solidFill>
                <a:latin typeface="Heiti SC Light"/>
                <a:ea typeface="Heiti SC Light"/>
                <a:cs typeface="Heiti SC Light"/>
                <a:sym typeface="Arial" pitchFamily="34" charset="0"/>
              </a:rPr>
              <a:t>現場</a:t>
            </a:r>
            <a:r>
              <a:rPr lang="zh-TW" altLang="en-US" dirty="0" smtClean="0">
                <a:solidFill>
                  <a:srgbClr val="445469"/>
                </a:solidFill>
                <a:latin typeface="Heiti SC Light"/>
                <a:ea typeface="Heiti SC Light"/>
                <a:cs typeface="Heiti SC Light"/>
                <a:sym typeface="Arial" pitchFamily="34" charset="0"/>
              </a:rPr>
              <a:t>路</a:t>
            </a:r>
            <a:r>
              <a:rPr lang="zh-TW" altLang="en-US" dirty="0">
                <a:solidFill>
                  <a:srgbClr val="445469"/>
                </a:solidFill>
                <a:latin typeface="Heiti SC Light"/>
                <a:ea typeface="Heiti SC Light"/>
                <a:cs typeface="Heiti SC Light"/>
                <a:sym typeface="Arial" pitchFamily="34" charset="0"/>
              </a:rPr>
              <a:t>演方式</a:t>
            </a:r>
            <a:r>
              <a:rPr lang="zh-CN" altLang="en-US" dirty="0">
                <a:solidFill>
                  <a:srgbClr val="445469"/>
                </a:solidFill>
                <a:latin typeface="Heiti SC Light"/>
                <a:ea typeface="Heiti SC Light"/>
                <a:cs typeface="Heiti SC Light"/>
                <a:sym typeface="Arial" pitchFamily="34" charset="0"/>
              </a:rPr>
              <a:t>，由</a:t>
            </a:r>
            <a:r>
              <a:rPr lang="en-US" altLang="zh-CN" dirty="0">
                <a:solidFill>
                  <a:srgbClr val="445469"/>
                </a:solidFill>
                <a:latin typeface="Heiti SC Light"/>
                <a:ea typeface="Heiti SC Light"/>
                <a:cs typeface="Heiti SC Light"/>
                <a:sym typeface="Arial" pitchFamily="34" charset="0"/>
              </a:rPr>
              <a:t>8</a:t>
            </a:r>
            <a:r>
              <a:rPr lang="zh-TW" altLang="en-US" dirty="0">
                <a:solidFill>
                  <a:srgbClr val="445469"/>
                </a:solidFill>
                <a:latin typeface="Heiti SC Light"/>
                <a:ea typeface="Heiti SC Light"/>
                <a:cs typeface="Heiti SC Light"/>
                <a:sym typeface="Arial" pitchFamily="34" charset="0"/>
              </a:rPr>
              <a:t>位兩岸</a:t>
            </a:r>
            <a:r>
              <a:rPr lang="en-US" altLang="zh-TW" dirty="0" smtClean="0">
                <a:solidFill>
                  <a:srgbClr val="445469"/>
                </a:solidFill>
                <a:latin typeface="Heiti SC Light"/>
                <a:ea typeface="Heiti SC Light"/>
                <a:cs typeface="Heiti SC Light"/>
                <a:sym typeface="Arial" pitchFamily="34" charset="0"/>
              </a:rPr>
              <a:t>VC</a:t>
            </a:r>
            <a:r>
              <a:rPr lang="zh-CN" altLang="en-US" dirty="0" smtClean="0">
                <a:solidFill>
                  <a:srgbClr val="445469"/>
                </a:solidFill>
                <a:latin typeface="Heiti SC Light"/>
                <a:ea typeface="Heiti SC Light"/>
                <a:cs typeface="Heiti SC Light"/>
                <a:sym typeface="Arial" pitchFamily="34" charset="0"/>
              </a:rPr>
              <a:t>、行業專家等組成的評審團，考察專案情況並給出評選意見。</a:t>
            </a:r>
          </a:p>
          <a:p>
            <a:r>
              <a:rPr lang="zh-TW" altLang="en-US" dirty="0" smtClean="0">
                <a:solidFill>
                  <a:srgbClr val="445469"/>
                </a:solidFill>
                <a:latin typeface="Heiti SC Light"/>
                <a:ea typeface="Heiti SC Light"/>
                <a:cs typeface="Heiti SC Light"/>
                <a:sym typeface="Arial" pitchFamily="34" charset="0"/>
              </a:rPr>
              <a:t>八位評審中，將邀請</a:t>
            </a:r>
            <a:r>
              <a:rPr lang="zh-CN" altLang="en-US" dirty="0" smtClean="0">
                <a:solidFill>
                  <a:srgbClr val="445469"/>
                </a:solidFill>
                <a:latin typeface="Heiti SC Light"/>
                <a:ea typeface="Heiti SC Light"/>
                <a:cs typeface="Heiti SC Light"/>
                <a:sym typeface="Arial" pitchFamily="34" charset="0"/>
              </a:rPr>
              <a:t>五</a:t>
            </a:r>
            <a:r>
              <a:rPr lang="zh-TW" altLang="en-US" dirty="0" smtClean="0">
                <a:solidFill>
                  <a:srgbClr val="445469"/>
                </a:solidFill>
                <a:latin typeface="Heiti SC Light"/>
                <a:ea typeface="Heiti SC Light"/>
                <a:cs typeface="Heiti SC Light"/>
                <a:sym typeface="Arial" pitchFamily="34" charset="0"/>
              </a:rPr>
              <a:t>位大陸評審赴台，</a:t>
            </a:r>
            <a:r>
              <a:rPr lang="zh-CN" altLang="en-US" dirty="0" smtClean="0">
                <a:solidFill>
                  <a:srgbClr val="445469"/>
                </a:solidFill>
                <a:latin typeface="Heiti SC Light"/>
                <a:ea typeface="Heiti SC Light"/>
                <a:cs typeface="Heiti SC Light"/>
                <a:sym typeface="Arial" pitchFamily="34" charset="0"/>
              </a:rPr>
              <a:t>兩</a:t>
            </a:r>
            <a:r>
              <a:rPr lang="zh-TW" altLang="en-US" dirty="0" smtClean="0">
                <a:solidFill>
                  <a:srgbClr val="445469"/>
                </a:solidFill>
                <a:latin typeface="Heiti SC Light"/>
                <a:ea typeface="Heiti SC Light"/>
                <a:cs typeface="Heiti SC Light"/>
                <a:sym typeface="Arial" pitchFamily="34" charset="0"/>
              </a:rPr>
              <a:t>位產業領袖、</a:t>
            </a:r>
            <a:r>
              <a:rPr lang="zh-CN" altLang="en-US" dirty="0" smtClean="0">
                <a:solidFill>
                  <a:srgbClr val="445469"/>
                </a:solidFill>
                <a:latin typeface="Heiti SC Light"/>
                <a:ea typeface="Heiti SC Light"/>
                <a:cs typeface="Heiti SC Light"/>
                <a:sym typeface="Arial" pitchFamily="34" charset="0"/>
              </a:rPr>
              <a:t>三</a:t>
            </a:r>
            <a:r>
              <a:rPr lang="zh-TW" altLang="en-US" dirty="0" smtClean="0">
                <a:solidFill>
                  <a:srgbClr val="445469"/>
                </a:solidFill>
                <a:latin typeface="Heiti SC Light"/>
                <a:ea typeface="Heiti SC Light"/>
                <a:cs typeface="Heiti SC Light"/>
                <a:sym typeface="Arial" pitchFamily="34" charset="0"/>
              </a:rPr>
              <a:t>位投資專家共同評選。</a:t>
            </a:r>
            <a:endParaRPr lang="zh-TW" altLang="en-US" dirty="0">
              <a:latin typeface="Heiti SC Light"/>
              <a:ea typeface="Heiti SC Light"/>
              <a:cs typeface="Heiti SC Light"/>
            </a:endParaRPr>
          </a:p>
        </p:txBody>
      </p:sp>
      <p:sp>
        <p:nvSpPr>
          <p:cNvPr id="103" name="文字方塊 102"/>
          <p:cNvSpPr txBox="1"/>
          <p:nvPr/>
        </p:nvSpPr>
        <p:spPr>
          <a:xfrm>
            <a:off x="2927647" y="4005064"/>
            <a:ext cx="8587019" cy="923330"/>
          </a:xfrm>
          <a:prstGeom prst="rect">
            <a:avLst/>
          </a:prstGeom>
          <a:noFill/>
        </p:spPr>
        <p:txBody>
          <a:bodyPr wrap="square" rtlCol="0">
            <a:spAutoFit/>
          </a:bodyPr>
          <a:lstStyle/>
          <a:p>
            <a:r>
              <a:rPr lang="zh-TW" altLang="en-US" dirty="0" smtClean="0">
                <a:solidFill>
                  <a:srgbClr val="445469"/>
                </a:solidFill>
                <a:latin typeface="Heiti SC Light"/>
                <a:ea typeface="Heiti SC Light"/>
                <a:cs typeface="Heiti SC Light"/>
                <a:sym typeface="Arial" pitchFamily="34" charset="0"/>
              </a:rPr>
              <a:t>網路宣傳：遠見育成官方網站、</a:t>
            </a:r>
            <a:r>
              <a:rPr lang="zh-CN" altLang="en-US" dirty="0" smtClean="0">
                <a:solidFill>
                  <a:srgbClr val="445469"/>
                </a:solidFill>
                <a:latin typeface="Heiti SC Light"/>
                <a:ea typeface="Heiti SC Light"/>
                <a:cs typeface="Heiti SC Light"/>
                <a:sym typeface="Arial" pitchFamily="34" charset="0"/>
              </a:rPr>
              <a:t>臉書、官方微博、微信公眾號</a:t>
            </a:r>
          </a:p>
          <a:p>
            <a:r>
              <a:rPr lang="zh-TW" altLang="en-US" dirty="0" smtClean="0">
                <a:solidFill>
                  <a:srgbClr val="445469"/>
                </a:solidFill>
                <a:latin typeface="Heiti SC Light"/>
                <a:ea typeface="Heiti SC Light"/>
                <a:cs typeface="Heiti SC Light"/>
                <a:sym typeface="Arial" pitchFamily="34" charset="0"/>
              </a:rPr>
              <a:t>                 </a:t>
            </a:r>
            <a:r>
              <a:rPr lang="en-US" altLang="zh-TW" dirty="0" smtClean="0">
                <a:solidFill>
                  <a:srgbClr val="445469"/>
                </a:solidFill>
                <a:latin typeface="Heiti SC Light"/>
                <a:ea typeface="Heiti SC Light"/>
                <a:cs typeface="Heiti SC Light"/>
                <a:sym typeface="Arial" pitchFamily="34" charset="0"/>
              </a:rPr>
              <a:t>  </a:t>
            </a:r>
            <a:r>
              <a:rPr lang="zh-TW" altLang="en-US" dirty="0" smtClean="0">
                <a:solidFill>
                  <a:srgbClr val="445469"/>
                </a:solidFill>
                <a:latin typeface="Heiti SC Light"/>
                <a:ea typeface="Heiti SC Light"/>
                <a:cs typeface="Heiti SC Light"/>
                <a:sym typeface="Arial" pitchFamily="34" charset="0"/>
              </a:rPr>
              <a:t> </a:t>
            </a:r>
            <a:r>
              <a:rPr lang="zh-CN" altLang="en-US" dirty="0" smtClean="0">
                <a:solidFill>
                  <a:srgbClr val="445469"/>
                </a:solidFill>
                <a:latin typeface="Heiti SC Light"/>
                <a:ea typeface="Heiti SC Light"/>
                <a:cs typeface="Heiti SC Light"/>
                <a:sym typeface="Arial" pitchFamily="34" charset="0"/>
              </a:rPr>
              <a:t>臺灣各大高校育成中心，創業聯盟等</a:t>
            </a:r>
            <a:r>
              <a:rPr lang="zh-TW" altLang="en-US" dirty="0" smtClean="0">
                <a:solidFill>
                  <a:srgbClr val="445469"/>
                </a:solidFill>
                <a:latin typeface="Heiti SC Light"/>
                <a:ea typeface="Heiti SC Light"/>
                <a:cs typeface="Heiti SC Light"/>
                <a:sym typeface="Arial" pitchFamily="34" charset="0"/>
              </a:rPr>
              <a:t>官方網站、</a:t>
            </a:r>
            <a:r>
              <a:rPr lang="zh-CN" altLang="en-US" dirty="0" smtClean="0">
                <a:solidFill>
                  <a:srgbClr val="445469"/>
                </a:solidFill>
                <a:latin typeface="Heiti SC Light"/>
                <a:ea typeface="Heiti SC Light"/>
                <a:cs typeface="Heiti SC Light"/>
                <a:sym typeface="Arial" pitchFamily="34" charset="0"/>
              </a:rPr>
              <a:t>臉書</a:t>
            </a:r>
            <a:endParaRPr lang="en-US" altLang="zh-CN" dirty="0" smtClean="0">
              <a:solidFill>
                <a:srgbClr val="445469"/>
              </a:solidFill>
              <a:latin typeface="Heiti SC Light"/>
              <a:ea typeface="Heiti SC Light"/>
              <a:cs typeface="Heiti SC Light"/>
              <a:sym typeface="Arial" pitchFamily="34" charset="0"/>
            </a:endParaRPr>
          </a:p>
          <a:p>
            <a:r>
              <a:rPr lang="zh-TW" altLang="en-US" dirty="0" smtClean="0">
                <a:solidFill>
                  <a:srgbClr val="445469"/>
                </a:solidFill>
                <a:latin typeface="Heiti SC Light"/>
                <a:ea typeface="Heiti SC Light"/>
                <a:cs typeface="Heiti SC Light"/>
                <a:sym typeface="Arial" pitchFamily="34" charset="0"/>
              </a:rPr>
              <a:t>專業級</a:t>
            </a:r>
            <a:r>
              <a:rPr lang="zh-CN" altLang="en-US" dirty="0" smtClean="0">
                <a:solidFill>
                  <a:srgbClr val="445469"/>
                </a:solidFill>
                <a:latin typeface="Heiti SC Light"/>
                <a:ea typeface="Heiti SC Light"/>
                <a:cs typeface="Heiti SC Light"/>
                <a:sym typeface="Arial" pitchFamily="34" charset="0"/>
              </a:rPr>
              <a:t>沙龍</a:t>
            </a:r>
            <a:r>
              <a:rPr lang="zh-TW" altLang="en-US" dirty="0" smtClean="0">
                <a:solidFill>
                  <a:srgbClr val="445469"/>
                </a:solidFill>
                <a:latin typeface="Heiti SC Light"/>
                <a:ea typeface="Heiti SC Light"/>
                <a:cs typeface="Heiti SC Light"/>
                <a:sym typeface="Arial" pitchFamily="34" charset="0"/>
              </a:rPr>
              <a:t>：</a:t>
            </a:r>
            <a:r>
              <a:rPr lang="zh-CN" altLang="en-US" dirty="0" smtClean="0">
                <a:solidFill>
                  <a:srgbClr val="445469"/>
                </a:solidFill>
                <a:latin typeface="Heiti SC Light"/>
                <a:ea typeface="Heiti SC Light"/>
                <a:cs typeface="Heiti SC Light"/>
                <a:sym typeface="Arial" pitchFamily="34" charset="0"/>
              </a:rPr>
              <a:t>針對臺灣複賽優勝團隊</a:t>
            </a:r>
            <a:r>
              <a:rPr lang="zh-TW" altLang="en-US" dirty="0" smtClean="0">
                <a:solidFill>
                  <a:srgbClr val="445469"/>
                </a:solidFill>
                <a:latin typeface="Heiti SC Light"/>
                <a:ea typeface="Heiti SC Light"/>
                <a:cs typeface="Heiti SC Light"/>
                <a:sym typeface="Arial" pitchFamily="34" charset="0"/>
              </a:rPr>
              <a:t>規劃</a:t>
            </a:r>
            <a:r>
              <a:rPr lang="zh-CN" altLang="en-US" dirty="0" smtClean="0">
                <a:solidFill>
                  <a:srgbClr val="445469"/>
                </a:solidFill>
                <a:latin typeface="Heiti SC Light"/>
                <a:ea typeface="Heiti SC Light"/>
                <a:cs typeface="Heiti SC Light"/>
                <a:sym typeface="Arial" pitchFamily="34" charset="0"/>
              </a:rPr>
              <a:t>邀請在京成功團隊、產業大牛進行對話</a:t>
            </a:r>
            <a:endParaRPr lang="zh-CN" altLang="en-US" dirty="0">
              <a:solidFill>
                <a:srgbClr val="445469"/>
              </a:solidFill>
              <a:latin typeface="Heiti SC Light"/>
              <a:ea typeface="Heiti SC Light"/>
              <a:cs typeface="Heiti SC Light"/>
              <a:sym typeface="Arial" pitchFamily="34" charset="0"/>
            </a:endParaRPr>
          </a:p>
        </p:txBody>
      </p:sp>
      <p:sp>
        <p:nvSpPr>
          <p:cNvPr id="104" name="文字方塊 103"/>
          <p:cNvSpPr txBox="1"/>
          <p:nvPr/>
        </p:nvSpPr>
        <p:spPr>
          <a:xfrm>
            <a:off x="2940390" y="5325016"/>
            <a:ext cx="8574275" cy="1200328"/>
          </a:xfrm>
          <a:prstGeom prst="rect">
            <a:avLst/>
          </a:prstGeom>
          <a:noFill/>
        </p:spPr>
        <p:txBody>
          <a:bodyPr wrap="square" rtlCol="0">
            <a:spAutoFit/>
          </a:bodyPr>
          <a:lstStyle/>
          <a:p>
            <a:pPr marL="285750" indent="-285750">
              <a:buFont typeface="Wingdings" pitchFamily="2" charset="2"/>
              <a:buChar char="ü"/>
            </a:pPr>
            <a:r>
              <a:rPr lang="zh-CN" altLang="en-US" dirty="0" smtClean="0">
                <a:solidFill>
                  <a:srgbClr val="445469"/>
                </a:solidFill>
                <a:latin typeface="Heiti SC Light"/>
                <a:ea typeface="Heiti SC Light"/>
                <a:cs typeface="Heiti SC Light"/>
                <a:sym typeface="Arial" pitchFamily="34" charset="0"/>
              </a:rPr>
              <a:t>預估兩岸媒體參與家數超過</a:t>
            </a:r>
            <a:r>
              <a:rPr lang="en-US" altLang="zh-CN" sz="2400" dirty="0" smtClean="0">
                <a:solidFill>
                  <a:srgbClr val="D52B64"/>
                </a:solidFill>
                <a:latin typeface="Heiti SC Light"/>
                <a:ea typeface="Heiti SC Light"/>
                <a:cs typeface="Heiti SC Light"/>
                <a:sym typeface="Arial" pitchFamily="34" charset="0"/>
              </a:rPr>
              <a:t>30</a:t>
            </a:r>
            <a:r>
              <a:rPr lang="en-US" altLang="zh-CN" dirty="0" smtClean="0">
                <a:solidFill>
                  <a:srgbClr val="445469"/>
                </a:solidFill>
                <a:latin typeface="Heiti SC Light"/>
                <a:ea typeface="Heiti SC Light"/>
                <a:cs typeface="Heiti SC Light"/>
                <a:sym typeface="Arial" pitchFamily="34" charset="0"/>
              </a:rPr>
              <a:t> </a:t>
            </a:r>
            <a:r>
              <a:rPr lang="zh-CN" altLang="en-US" dirty="0" smtClean="0">
                <a:solidFill>
                  <a:srgbClr val="445469"/>
                </a:solidFill>
                <a:latin typeface="Heiti SC Light"/>
                <a:ea typeface="Heiti SC Light"/>
                <a:cs typeface="Heiti SC Light"/>
                <a:sym typeface="Arial" pitchFamily="34" charset="0"/>
              </a:rPr>
              <a:t>家</a:t>
            </a:r>
            <a:r>
              <a:rPr lang="zh-TW" altLang="en-US" dirty="0" smtClean="0">
                <a:solidFill>
                  <a:srgbClr val="445469"/>
                </a:solidFill>
                <a:latin typeface="Heiti SC Light"/>
                <a:ea typeface="Heiti SC Light"/>
                <a:cs typeface="Heiti SC Light"/>
                <a:sym typeface="Arial" pitchFamily="34" charset="0"/>
              </a:rPr>
              <a:t>、平面</a:t>
            </a:r>
            <a:r>
              <a:rPr lang="zh-CN" altLang="en-US" dirty="0" smtClean="0">
                <a:solidFill>
                  <a:srgbClr val="445469"/>
                </a:solidFill>
                <a:latin typeface="Heiti SC Light"/>
                <a:ea typeface="Heiti SC Light"/>
                <a:cs typeface="Heiti SC Light"/>
                <a:sym typeface="Arial" pitchFamily="34" charset="0"/>
              </a:rPr>
              <a:t>報導篇數超過</a:t>
            </a:r>
            <a:r>
              <a:rPr lang="en-US" altLang="zh-CN" sz="2400" dirty="0" smtClean="0">
                <a:solidFill>
                  <a:srgbClr val="D52B64"/>
                </a:solidFill>
                <a:latin typeface="Heiti SC Light"/>
                <a:ea typeface="Heiti SC Light"/>
                <a:cs typeface="Heiti SC Light"/>
                <a:sym typeface="Arial" pitchFamily="34" charset="0"/>
              </a:rPr>
              <a:t>100</a:t>
            </a:r>
            <a:r>
              <a:rPr lang="zh-CN" altLang="en-US" dirty="0" smtClean="0">
                <a:solidFill>
                  <a:srgbClr val="445469"/>
                </a:solidFill>
                <a:latin typeface="Heiti SC Light"/>
                <a:ea typeface="Heiti SC Light"/>
                <a:cs typeface="Heiti SC Light"/>
                <a:sym typeface="Arial" pitchFamily="34" charset="0"/>
              </a:rPr>
              <a:t>篇</a:t>
            </a:r>
            <a:r>
              <a:rPr lang="zh-TW" altLang="en-US" dirty="0">
                <a:solidFill>
                  <a:srgbClr val="445469"/>
                </a:solidFill>
                <a:latin typeface="Heiti SC Light"/>
                <a:ea typeface="Heiti SC Light"/>
                <a:cs typeface="Heiti SC Light"/>
                <a:sym typeface="Arial" pitchFamily="34" charset="0"/>
              </a:rPr>
              <a:t>、</a:t>
            </a:r>
            <a:r>
              <a:rPr lang="zh-CN" altLang="en-US" dirty="0" smtClean="0">
                <a:solidFill>
                  <a:srgbClr val="445469"/>
                </a:solidFill>
                <a:latin typeface="Heiti SC Light"/>
                <a:ea typeface="Heiti SC Light"/>
                <a:cs typeface="Heiti SC Light"/>
                <a:sym typeface="Arial" pitchFamily="34" charset="0"/>
              </a:rPr>
              <a:t>影音報導則數超過</a:t>
            </a:r>
            <a:r>
              <a:rPr lang="en-US" altLang="zh-CN" sz="2400" dirty="0" smtClean="0">
                <a:solidFill>
                  <a:srgbClr val="D52B64"/>
                </a:solidFill>
                <a:latin typeface="Heiti SC Light"/>
                <a:ea typeface="Heiti SC Light"/>
                <a:cs typeface="Heiti SC Light"/>
                <a:sym typeface="Arial" pitchFamily="34" charset="0"/>
              </a:rPr>
              <a:t>30</a:t>
            </a:r>
            <a:r>
              <a:rPr lang="zh-CN" altLang="en-US" dirty="0" smtClean="0">
                <a:solidFill>
                  <a:srgbClr val="445469"/>
                </a:solidFill>
                <a:latin typeface="Heiti SC Light"/>
                <a:ea typeface="Heiti SC Light"/>
                <a:cs typeface="Heiti SC Light"/>
                <a:sym typeface="Arial" pitchFamily="34" charset="0"/>
              </a:rPr>
              <a:t>則</a:t>
            </a:r>
            <a:endParaRPr lang="zh-CN" altLang="en-US" dirty="0">
              <a:solidFill>
                <a:srgbClr val="445469"/>
              </a:solidFill>
              <a:latin typeface="Heiti SC Light"/>
              <a:ea typeface="Heiti SC Light"/>
              <a:cs typeface="Heiti SC Light"/>
              <a:sym typeface="Arial" pitchFamily="34" charset="0"/>
            </a:endParaRPr>
          </a:p>
          <a:p>
            <a:pPr marL="285750" indent="-285750">
              <a:buFont typeface="Wingdings" pitchFamily="2" charset="2"/>
              <a:buChar char="ü"/>
            </a:pPr>
            <a:r>
              <a:rPr lang="zh-CN" altLang="en-US" dirty="0" smtClean="0">
                <a:solidFill>
                  <a:srgbClr val="445469"/>
                </a:solidFill>
                <a:latin typeface="Heiti SC Light"/>
                <a:ea typeface="Heiti SC Light"/>
                <a:cs typeface="Heiti SC Light"/>
                <a:sym typeface="Arial" pitchFamily="34" charset="0"/>
              </a:rPr>
              <a:t>臺灣複賽結合創業展示區、互動區等活動，</a:t>
            </a:r>
            <a:r>
              <a:rPr lang="zh-TW" altLang="en-US" dirty="0" smtClean="0">
                <a:solidFill>
                  <a:srgbClr val="445469"/>
                </a:solidFill>
                <a:latin typeface="Heiti SC Light"/>
                <a:ea typeface="Heiti SC Light"/>
                <a:cs typeface="Heiti SC Light"/>
                <a:sym typeface="Arial" pitchFamily="34" charset="0"/>
              </a:rPr>
              <a:t>將超過</a:t>
            </a:r>
            <a:r>
              <a:rPr lang="zh-CN" altLang="zh-CN" sz="2400" dirty="0" smtClean="0">
                <a:solidFill>
                  <a:srgbClr val="D52B64"/>
                </a:solidFill>
                <a:latin typeface="Heiti SC Light"/>
                <a:ea typeface="Heiti SC Light"/>
                <a:cs typeface="Heiti SC Light"/>
                <a:sym typeface="Arial" pitchFamily="34" charset="0"/>
              </a:rPr>
              <a:t>3</a:t>
            </a:r>
            <a:r>
              <a:rPr lang="en-US" altLang="zh-CN" sz="2400" dirty="0" smtClean="0">
                <a:solidFill>
                  <a:srgbClr val="D52B64"/>
                </a:solidFill>
                <a:latin typeface="Heiti SC Light"/>
                <a:ea typeface="Heiti SC Light"/>
                <a:cs typeface="Heiti SC Light"/>
                <a:sym typeface="Arial" pitchFamily="34" charset="0"/>
              </a:rPr>
              <a:t>000</a:t>
            </a:r>
            <a:r>
              <a:rPr lang="zh-CN" altLang="en-US" dirty="0" smtClean="0">
                <a:solidFill>
                  <a:srgbClr val="445469"/>
                </a:solidFill>
                <a:latin typeface="Heiti SC Light"/>
                <a:ea typeface="Heiti SC Light"/>
                <a:cs typeface="Heiti SC Light"/>
                <a:sym typeface="Arial" pitchFamily="34" charset="0"/>
              </a:rPr>
              <a:t>人以上的現場參與人次</a:t>
            </a:r>
            <a:endParaRPr lang="zh-CN" altLang="en-US" dirty="0">
              <a:solidFill>
                <a:srgbClr val="445469"/>
              </a:solidFill>
              <a:latin typeface="Heiti SC Light"/>
              <a:ea typeface="Heiti SC Light"/>
              <a:cs typeface="Heiti SC Light"/>
              <a:sym typeface="Arial" pitchFamily="34" charset="0"/>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41</a:t>
            </a:fld>
            <a:endParaRPr lang="zh-CN" altLang="en-US" dirty="0"/>
          </a:p>
        </p:txBody>
      </p:sp>
    </p:spTree>
    <p:extLst>
      <p:ext uri="{BB962C8B-B14F-4D97-AF65-F5344CB8AC3E}">
        <p14:creationId xmlns="" xmlns:p14="http://schemas.microsoft.com/office/powerpoint/2010/main" val="392668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0963" name="Straight Connector 49"/>
          <p:cNvCxnSpPr>
            <a:cxnSpLocks noChangeShapeType="1"/>
          </p:cNvCxnSpPr>
          <p:nvPr/>
        </p:nvCxnSpPr>
        <p:spPr bwMode="auto">
          <a:xfrm>
            <a:off x="2800130" y="3368604"/>
            <a:ext cx="1120178" cy="0"/>
          </a:xfrm>
          <a:prstGeom prst="line">
            <a:avLst/>
          </a:prstGeom>
          <a:noFill/>
          <a:ln w="6350">
            <a:solidFill>
              <a:srgbClr val="ADBACA"/>
            </a:solidFill>
            <a:round/>
            <a:headEnd/>
            <a:tailEnd/>
          </a:ln>
          <a:extLst>
            <a:ext uri="{909E8E84-426E-40DD-AFC4-6F175D3DCCD1}">
              <a14:hiddenFill xmlns="" xmlns:a14="http://schemas.microsoft.com/office/drawing/2010/main">
                <a:noFill/>
              </a14:hiddenFill>
            </a:ext>
          </a:extLst>
        </p:spPr>
      </p:cxnSp>
      <p:cxnSp>
        <p:nvCxnSpPr>
          <p:cNvPr id="40964" name="Straight Connector 52"/>
          <p:cNvCxnSpPr>
            <a:cxnSpLocks noChangeShapeType="1"/>
          </p:cNvCxnSpPr>
          <p:nvPr/>
        </p:nvCxnSpPr>
        <p:spPr bwMode="auto">
          <a:xfrm>
            <a:off x="2800130" y="5179194"/>
            <a:ext cx="1510151" cy="0"/>
          </a:xfrm>
          <a:prstGeom prst="line">
            <a:avLst/>
          </a:prstGeom>
          <a:noFill/>
          <a:ln w="6350">
            <a:solidFill>
              <a:srgbClr val="ADBACA"/>
            </a:solidFill>
            <a:round/>
            <a:headEnd/>
            <a:tailEnd/>
          </a:ln>
          <a:extLst>
            <a:ext uri="{909E8E84-426E-40DD-AFC4-6F175D3DCCD1}">
              <a14:hiddenFill xmlns="" xmlns:a14="http://schemas.microsoft.com/office/drawing/2010/main">
                <a:noFill/>
              </a14:hiddenFill>
            </a:ext>
          </a:extLst>
        </p:spPr>
      </p:cxnSp>
      <p:cxnSp>
        <p:nvCxnSpPr>
          <p:cNvPr id="40965" name="Straight Connector 38"/>
          <p:cNvCxnSpPr>
            <a:cxnSpLocks noChangeShapeType="1"/>
          </p:cNvCxnSpPr>
          <p:nvPr/>
        </p:nvCxnSpPr>
        <p:spPr bwMode="auto">
          <a:xfrm>
            <a:off x="6672064" y="1743053"/>
            <a:ext cx="2684049" cy="0"/>
          </a:xfrm>
          <a:prstGeom prst="line">
            <a:avLst/>
          </a:prstGeom>
          <a:noFill/>
          <a:ln w="6350">
            <a:solidFill>
              <a:srgbClr val="ADBACA"/>
            </a:solidFill>
            <a:round/>
            <a:headEnd/>
            <a:tailEnd/>
          </a:ln>
          <a:extLst>
            <a:ext uri="{909E8E84-426E-40DD-AFC4-6F175D3DCCD1}">
              <a14:hiddenFill xmlns="" xmlns:a14="http://schemas.microsoft.com/office/drawing/2010/main">
                <a:noFill/>
              </a14:hiddenFill>
            </a:ext>
          </a:extLst>
        </p:spPr>
      </p:cxnSp>
      <p:cxnSp>
        <p:nvCxnSpPr>
          <p:cNvPr id="40966" name="Straight Connector 41"/>
          <p:cNvCxnSpPr>
            <a:cxnSpLocks noChangeShapeType="1"/>
          </p:cNvCxnSpPr>
          <p:nvPr/>
        </p:nvCxnSpPr>
        <p:spPr bwMode="auto">
          <a:xfrm>
            <a:off x="8393061" y="3368604"/>
            <a:ext cx="1120177" cy="0"/>
          </a:xfrm>
          <a:prstGeom prst="line">
            <a:avLst/>
          </a:prstGeom>
          <a:noFill/>
          <a:ln w="6350">
            <a:solidFill>
              <a:srgbClr val="ADBACA"/>
            </a:solidFill>
            <a:round/>
            <a:headEnd/>
            <a:tailEnd/>
          </a:ln>
          <a:extLst>
            <a:ext uri="{909E8E84-426E-40DD-AFC4-6F175D3DCCD1}">
              <a14:hiddenFill xmlns="" xmlns:a14="http://schemas.microsoft.com/office/drawing/2010/main">
                <a:noFill/>
              </a14:hiddenFill>
            </a:ext>
          </a:extLst>
        </p:spPr>
      </p:cxnSp>
      <p:cxnSp>
        <p:nvCxnSpPr>
          <p:cNvPr id="40967" name="Straight Connector 51"/>
          <p:cNvCxnSpPr>
            <a:cxnSpLocks noChangeShapeType="1"/>
          </p:cNvCxnSpPr>
          <p:nvPr/>
        </p:nvCxnSpPr>
        <p:spPr bwMode="auto">
          <a:xfrm>
            <a:off x="7941408" y="5179194"/>
            <a:ext cx="1571830" cy="0"/>
          </a:xfrm>
          <a:prstGeom prst="line">
            <a:avLst/>
          </a:prstGeom>
          <a:noFill/>
          <a:ln w="6350">
            <a:solidFill>
              <a:srgbClr val="ADBACA"/>
            </a:solidFill>
            <a:round/>
            <a:headEnd/>
            <a:tailEnd/>
          </a:ln>
          <a:extLst>
            <a:ext uri="{909E8E84-426E-40DD-AFC4-6F175D3DCCD1}">
              <a14:hiddenFill xmlns="" xmlns:a14="http://schemas.microsoft.com/office/drawing/2010/main">
                <a:noFill/>
              </a14:hiddenFill>
            </a:ext>
          </a:extLst>
        </p:spPr>
      </p:cxnSp>
      <p:sp>
        <p:nvSpPr>
          <p:cNvPr id="40968" name="Oval 3"/>
          <p:cNvSpPr>
            <a:spLocks noChangeArrowheads="1"/>
          </p:cNvSpPr>
          <p:nvPr/>
        </p:nvSpPr>
        <p:spPr bwMode="auto">
          <a:xfrm>
            <a:off x="6502885" y="2353879"/>
            <a:ext cx="1999606" cy="2029452"/>
          </a:xfrm>
          <a:prstGeom prst="ellipse">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69" name="Oval 4"/>
          <p:cNvSpPr>
            <a:spLocks noChangeArrowheads="1"/>
          </p:cNvSpPr>
          <p:nvPr/>
        </p:nvSpPr>
        <p:spPr bwMode="auto">
          <a:xfrm>
            <a:off x="5056403" y="1476438"/>
            <a:ext cx="1999607" cy="2029452"/>
          </a:xfrm>
          <a:prstGeom prst="ellipse">
            <a:avLst/>
          </a:prstGeom>
          <a:solidFill>
            <a:srgbClr val="76717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70" name="Oval 5"/>
          <p:cNvSpPr>
            <a:spLocks noChangeArrowheads="1"/>
          </p:cNvSpPr>
          <p:nvPr/>
        </p:nvSpPr>
        <p:spPr bwMode="auto">
          <a:xfrm>
            <a:off x="3783022" y="2353879"/>
            <a:ext cx="1999607" cy="2029452"/>
          </a:xfrm>
          <a:prstGeom prst="ellipse">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71" name="Oval 6"/>
          <p:cNvSpPr>
            <a:spLocks noChangeArrowheads="1"/>
          </p:cNvSpPr>
          <p:nvPr/>
        </p:nvSpPr>
        <p:spPr bwMode="auto">
          <a:xfrm>
            <a:off x="6057202" y="4021212"/>
            <a:ext cx="1999606" cy="2029452"/>
          </a:xfrm>
          <a:prstGeom prst="ellipse">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72" name="Oval 7"/>
          <p:cNvSpPr>
            <a:spLocks noChangeArrowheads="1"/>
          </p:cNvSpPr>
          <p:nvPr/>
        </p:nvSpPr>
        <p:spPr bwMode="auto">
          <a:xfrm>
            <a:off x="4232684" y="4021212"/>
            <a:ext cx="1999607" cy="2029452"/>
          </a:xfrm>
          <a:prstGeom prst="ellipse">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grpSp>
        <p:nvGrpSpPr>
          <p:cNvPr id="7" name="群組 6"/>
          <p:cNvGrpSpPr/>
          <p:nvPr/>
        </p:nvGrpSpPr>
        <p:grpSpPr>
          <a:xfrm>
            <a:off x="5543560" y="1970509"/>
            <a:ext cx="1056496" cy="738411"/>
            <a:chOff x="5738857" y="2123171"/>
            <a:chExt cx="740153" cy="517311"/>
          </a:xfrm>
        </p:grpSpPr>
        <p:sp>
          <p:nvSpPr>
            <p:cNvPr id="40973" name="Freeform 57"/>
            <p:cNvSpPr>
              <a:spLocks noEditPoints="1"/>
            </p:cNvSpPr>
            <p:nvPr/>
          </p:nvSpPr>
          <p:spPr bwMode="auto">
            <a:xfrm>
              <a:off x="5738857" y="2123171"/>
              <a:ext cx="529249" cy="517311"/>
            </a:xfrm>
            <a:custGeom>
              <a:avLst/>
              <a:gdLst>
                <a:gd name="T0" fmla="*/ 1533521222 w 100"/>
                <a:gd name="T1" fmla="*/ 1086379276 h 97"/>
                <a:gd name="T2" fmla="*/ 1783161756 w 100"/>
                <a:gd name="T3" fmla="*/ 977740923 h 97"/>
                <a:gd name="T4" fmla="*/ 1783161756 w 100"/>
                <a:gd name="T5" fmla="*/ 778574155 h 97"/>
                <a:gd name="T6" fmla="*/ 1533521222 w 100"/>
                <a:gd name="T7" fmla="*/ 688041485 h 97"/>
                <a:gd name="T8" fmla="*/ 1480023202 w 100"/>
                <a:gd name="T9" fmla="*/ 579403131 h 97"/>
                <a:gd name="T10" fmla="*/ 1587015019 w 100"/>
                <a:gd name="T11" fmla="*/ 325915059 h 97"/>
                <a:gd name="T12" fmla="*/ 1444362078 w 100"/>
                <a:gd name="T13" fmla="*/ 199171023 h 97"/>
                <a:gd name="T14" fmla="*/ 1194717321 w 100"/>
                <a:gd name="T15" fmla="*/ 289699438 h 97"/>
                <a:gd name="T16" fmla="*/ 1087729727 w 100"/>
                <a:gd name="T17" fmla="*/ 253488072 h 97"/>
                <a:gd name="T18" fmla="*/ 980737910 w 100"/>
                <a:gd name="T19" fmla="*/ 0 h 97"/>
                <a:gd name="T20" fmla="*/ 784591173 w 100"/>
                <a:gd name="T21" fmla="*/ 0 h 97"/>
                <a:gd name="T22" fmla="*/ 695432029 w 100"/>
                <a:gd name="T23" fmla="*/ 253488072 h 97"/>
                <a:gd name="T24" fmla="*/ 588444435 w 100"/>
                <a:gd name="T25" fmla="*/ 289699438 h 97"/>
                <a:gd name="T26" fmla="*/ 338799678 w 100"/>
                <a:gd name="T27" fmla="*/ 199171023 h 97"/>
                <a:gd name="T28" fmla="*/ 196146738 w 100"/>
                <a:gd name="T29" fmla="*/ 344020742 h 97"/>
                <a:gd name="T30" fmla="*/ 303138554 w 100"/>
                <a:gd name="T31" fmla="*/ 579403131 h 97"/>
                <a:gd name="T32" fmla="*/ 249644757 w 100"/>
                <a:gd name="T33" fmla="*/ 688041485 h 97"/>
                <a:gd name="T34" fmla="*/ 0 w 100"/>
                <a:gd name="T35" fmla="*/ 796679838 h 97"/>
                <a:gd name="T36" fmla="*/ 0 w 100"/>
                <a:gd name="T37" fmla="*/ 977740923 h 97"/>
                <a:gd name="T38" fmla="*/ 249644757 w 100"/>
                <a:gd name="T39" fmla="*/ 1086379276 h 97"/>
                <a:gd name="T40" fmla="*/ 303138554 w 100"/>
                <a:gd name="T41" fmla="*/ 1195017629 h 97"/>
                <a:gd name="T42" fmla="*/ 196146738 w 100"/>
                <a:gd name="T43" fmla="*/ 1448505701 h 97"/>
                <a:gd name="T44" fmla="*/ 338799678 w 100"/>
                <a:gd name="T45" fmla="*/ 1575249737 h 97"/>
                <a:gd name="T46" fmla="*/ 588444435 w 100"/>
                <a:gd name="T47" fmla="*/ 1484721322 h 97"/>
                <a:gd name="T48" fmla="*/ 695432029 w 100"/>
                <a:gd name="T49" fmla="*/ 1520932688 h 97"/>
                <a:gd name="T50" fmla="*/ 802423846 w 100"/>
                <a:gd name="T51" fmla="*/ 1756315077 h 97"/>
                <a:gd name="T52" fmla="*/ 998570584 w 100"/>
                <a:gd name="T53" fmla="*/ 1756315077 h 97"/>
                <a:gd name="T54" fmla="*/ 1087729727 w 100"/>
                <a:gd name="T55" fmla="*/ 1520932688 h 97"/>
                <a:gd name="T56" fmla="*/ 1194717321 w 100"/>
                <a:gd name="T57" fmla="*/ 1484721322 h 97"/>
                <a:gd name="T58" fmla="*/ 1444362078 w 100"/>
                <a:gd name="T59" fmla="*/ 1575249737 h 97"/>
                <a:gd name="T60" fmla="*/ 1587015019 w 100"/>
                <a:gd name="T61" fmla="*/ 1430400018 h 97"/>
                <a:gd name="T62" fmla="*/ 1480023202 w 100"/>
                <a:gd name="T63" fmla="*/ 1195017629 h 97"/>
                <a:gd name="T64" fmla="*/ 1533521222 w 100"/>
                <a:gd name="T65" fmla="*/ 1086379276 h 97"/>
                <a:gd name="T66" fmla="*/ 891582990 w 100"/>
                <a:gd name="T67" fmla="*/ 1158806263 h 97"/>
                <a:gd name="T68" fmla="*/ 606277109 w 100"/>
                <a:gd name="T69" fmla="*/ 887212508 h 97"/>
                <a:gd name="T70" fmla="*/ 891582990 w 100"/>
                <a:gd name="T71" fmla="*/ 597508814 h 97"/>
                <a:gd name="T72" fmla="*/ 1176888871 w 100"/>
                <a:gd name="T73" fmla="*/ 887212508 h 97"/>
                <a:gd name="T74" fmla="*/ 891582990 w 100"/>
                <a:gd name="T75" fmla="*/ 1158806263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74" name="Freeform 58"/>
            <p:cNvSpPr>
              <a:spLocks noEditPoints="1"/>
            </p:cNvSpPr>
            <p:nvPr/>
          </p:nvSpPr>
          <p:spPr bwMode="auto">
            <a:xfrm>
              <a:off x="6232292" y="2385806"/>
              <a:ext cx="246718" cy="246718"/>
            </a:xfrm>
            <a:custGeom>
              <a:avLst/>
              <a:gdLst>
                <a:gd name="T0" fmla="*/ 719214511 w 47"/>
                <a:gd name="T1" fmla="*/ 385922331 h 47"/>
                <a:gd name="T2" fmla="*/ 719214511 w 47"/>
                <a:gd name="T3" fmla="*/ 333296368 h 47"/>
                <a:gd name="T4" fmla="*/ 789381065 w 47"/>
                <a:gd name="T5" fmla="*/ 228044443 h 47"/>
                <a:gd name="T6" fmla="*/ 736759290 w 47"/>
                <a:gd name="T7" fmla="*/ 157877888 h 47"/>
                <a:gd name="T8" fmla="*/ 613962585 w 47"/>
                <a:gd name="T9" fmla="*/ 175418480 h 47"/>
                <a:gd name="T10" fmla="*/ 578881402 w 47"/>
                <a:gd name="T11" fmla="*/ 140333109 h 47"/>
                <a:gd name="T12" fmla="*/ 561340811 w 47"/>
                <a:gd name="T13" fmla="*/ 17540591 h 47"/>
                <a:gd name="T14" fmla="*/ 473629477 w 47"/>
                <a:gd name="T15" fmla="*/ 0 h 47"/>
                <a:gd name="T16" fmla="*/ 403462922 w 47"/>
                <a:gd name="T17" fmla="*/ 105251926 h 47"/>
                <a:gd name="T18" fmla="*/ 350836960 w 47"/>
                <a:gd name="T19" fmla="*/ 105251926 h 47"/>
                <a:gd name="T20" fmla="*/ 245585034 w 47"/>
                <a:gd name="T21" fmla="*/ 35085371 h 47"/>
                <a:gd name="T22" fmla="*/ 157877888 w 47"/>
                <a:gd name="T23" fmla="*/ 87707146 h 47"/>
                <a:gd name="T24" fmla="*/ 175418480 w 47"/>
                <a:gd name="T25" fmla="*/ 210503851 h 47"/>
                <a:gd name="T26" fmla="*/ 157877888 w 47"/>
                <a:gd name="T27" fmla="*/ 245585034 h 47"/>
                <a:gd name="T28" fmla="*/ 35085371 w 47"/>
                <a:gd name="T29" fmla="*/ 280670405 h 47"/>
                <a:gd name="T30" fmla="*/ 17540591 w 47"/>
                <a:gd name="T31" fmla="*/ 368377551 h 47"/>
                <a:gd name="T32" fmla="*/ 105251926 w 47"/>
                <a:gd name="T33" fmla="*/ 438544105 h 47"/>
                <a:gd name="T34" fmla="*/ 122792517 w 47"/>
                <a:gd name="T35" fmla="*/ 491170068 h 47"/>
                <a:gd name="T36" fmla="*/ 52625963 w 47"/>
                <a:gd name="T37" fmla="*/ 596421994 h 47"/>
                <a:gd name="T38" fmla="*/ 87707146 w 47"/>
                <a:gd name="T39" fmla="*/ 666588548 h 47"/>
                <a:gd name="T40" fmla="*/ 210503851 w 47"/>
                <a:gd name="T41" fmla="*/ 649047956 h 47"/>
                <a:gd name="T42" fmla="*/ 245585034 w 47"/>
                <a:gd name="T43" fmla="*/ 684133328 h 47"/>
                <a:gd name="T44" fmla="*/ 280670405 w 47"/>
                <a:gd name="T45" fmla="*/ 806925845 h 47"/>
                <a:gd name="T46" fmla="*/ 368377551 w 47"/>
                <a:gd name="T47" fmla="*/ 824466436 h 47"/>
                <a:gd name="T48" fmla="*/ 438544105 w 47"/>
                <a:gd name="T49" fmla="*/ 719214511 h 47"/>
                <a:gd name="T50" fmla="*/ 491170068 w 47"/>
                <a:gd name="T51" fmla="*/ 719214511 h 47"/>
                <a:gd name="T52" fmla="*/ 578881402 w 47"/>
                <a:gd name="T53" fmla="*/ 789381065 h 47"/>
                <a:gd name="T54" fmla="*/ 666588548 w 47"/>
                <a:gd name="T55" fmla="*/ 736759290 h 47"/>
                <a:gd name="T56" fmla="*/ 649047956 w 47"/>
                <a:gd name="T57" fmla="*/ 613962585 h 47"/>
                <a:gd name="T58" fmla="*/ 684133328 w 47"/>
                <a:gd name="T59" fmla="*/ 578881402 h 47"/>
                <a:gd name="T60" fmla="*/ 806925845 w 47"/>
                <a:gd name="T61" fmla="*/ 543796031 h 47"/>
                <a:gd name="T62" fmla="*/ 824466436 w 47"/>
                <a:gd name="T63" fmla="*/ 456088885 h 47"/>
                <a:gd name="T64" fmla="*/ 719214511 w 47"/>
                <a:gd name="T65" fmla="*/ 385922331 h 47"/>
                <a:gd name="T66" fmla="*/ 543796031 w 47"/>
                <a:gd name="T67" fmla="*/ 438544105 h 47"/>
                <a:gd name="T68" fmla="*/ 385922331 w 47"/>
                <a:gd name="T69" fmla="*/ 543796031 h 47"/>
                <a:gd name="T70" fmla="*/ 280670405 w 47"/>
                <a:gd name="T71" fmla="*/ 385922331 h 47"/>
                <a:gd name="T72" fmla="*/ 438544105 w 47"/>
                <a:gd name="T73" fmla="*/ 280670405 h 47"/>
                <a:gd name="T74" fmla="*/ 543796031 w 47"/>
                <a:gd name="T75" fmla="*/ 438544105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5" name="群組 4"/>
          <p:cNvGrpSpPr/>
          <p:nvPr/>
        </p:nvGrpSpPr>
        <p:grpSpPr>
          <a:xfrm>
            <a:off x="4385533" y="2926900"/>
            <a:ext cx="694392" cy="787905"/>
            <a:chOff x="4769892" y="4789221"/>
            <a:chExt cx="694392" cy="787905"/>
          </a:xfrm>
        </p:grpSpPr>
        <p:sp>
          <p:nvSpPr>
            <p:cNvPr id="40975" name="Freeform 68"/>
            <p:cNvSpPr>
              <a:spLocks noEditPoints="1"/>
            </p:cNvSpPr>
            <p:nvPr/>
          </p:nvSpPr>
          <p:spPr bwMode="auto">
            <a:xfrm>
              <a:off x="4769892" y="4789221"/>
              <a:ext cx="316356" cy="573022"/>
            </a:xfrm>
            <a:custGeom>
              <a:avLst/>
              <a:gdLst>
                <a:gd name="T0" fmla="*/ 1274246451 w 50"/>
                <a:gd name="T1" fmla="*/ 2141931200 h 90"/>
                <a:gd name="T2" fmla="*/ 1274246451 w 50"/>
                <a:gd name="T3" fmla="*/ 180644800 h 90"/>
                <a:gd name="T4" fmla="*/ 1121334656 w 50"/>
                <a:gd name="T5" fmla="*/ 0 h 90"/>
                <a:gd name="T6" fmla="*/ 152911795 w 50"/>
                <a:gd name="T7" fmla="*/ 0 h 90"/>
                <a:gd name="T8" fmla="*/ 0 w 50"/>
                <a:gd name="T9" fmla="*/ 180644800 h 90"/>
                <a:gd name="T10" fmla="*/ 0 w 50"/>
                <a:gd name="T11" fmla="*/ 2141931200 h 90"/>
                <a:gd name="T12" fmla="*/ 152911795 w 50"/>
                <a:gd name="T13" fmla="*/ 2147483647 h 90"/>
                <a:gd name="T14" fmla="*/ 1121334656 w 50"/>
                <a:gd name="T15" fmla="*/ 2147483647 h 90"/>
                <a:gd name="T16" fmla="*/ 1274246451 w 50"/>
                <a:gd name="T17" fmla="*/ 2141931200 h 90"/>
                <a:gd name="T18" fmla="*/ 993911525 w 50"/>
                <a:gd name="T19" fmla="*/ 129032000 h 90"/>
                <a:gd name="T20" fmla="*/ 1044883807 w 50"/>
                <a:gd name="T21" fmla="*/ 154838400 h 90"/>
                <a:gd name="T22" fmla="*/ 993911525 w 50"/>
                <a:gd name="T23" fmla="*/ 206451200 h 90"/>
                <a:gd name="T24" fmla="*/ 968427909 w 50"/>
                <a:gd name="T25" fmla="*/ 154838400 h 90"/>
                <a:gd name="T26" fmla="*/ 993911525 w 50"/>
                <a:gd name="T27" fmla="*/ 129032000 h 90"/>
                <a:gd name="T28" fmla="*/ 407758057 w 50"/>
                <a:gd name="T29" fmla="*/ 129032000 h 90"/>
                <a:gd name="T30" fmla="*/ 866488395 w 50"/>
                <a:gd name="T31" fmla="*/ 129032000 h 90"/>
                <a:gd name="T32" fmla="*/ 866488395 w 50"/>
                <a:gd name="T33" fmla="*/ 180644800 h 90"/>
                <a:gd name="T34" fmla="*/ 407758057 w 50"/>
                <a:gd name="T35" fmla="*/ 180644800 h 90"/>
                <a:gd name="T36" fmla="*/ 407758057 w 50"/>
                <a:gd name="T37" fmla="*/ 129032000 h 90"/>
                <a:gd name="T38" fmla="*/ 127423131 w 50"/>
                <a:gd name="T39" fmla="*/ 1780641600 h 90"/>
                <a:gd name="T40" fmla="*/ 127423131 w 50"/>
                <a:gd name="T41" fmla="*/ 283870400 h 90"/>
                <a:gd name="T42" fmla="*/ 1146823321 w 50"/>
                <a:gd name="T43" fmla="*/ 283870400 h 90"/>
                <a:gd name="T44" fmla="*/ 1146823321 w 50"/>
                <a:gd name="T45" fmla="*/ 1780641600 h 90"/>
                <a:gd name="T46" fmla="*/ 127423131 w 50"/>
                <a:gd name="T47" fmla="*/ 1780641600 h 90"/>
                <a:gd name="T48" fmla="*/ 637125750 w 50"/>
                <a:gd name="T49" fmla="*/ 2141931200 h 90"/>
                <a:gd name="T50" fmla="*/ 535181187 w 50"/>
                <a:gd name="T51" fmla="*/ 2038705600 h 90"/>
                <a:gd name="T52" fmla="*/ 637125750 w 50"/>
                <a:gd name="T53" fmla="*/ 1935480000 h 90"/>
                <a:gd name="T54" fmla="*/ 739065264 w 50"/>
                <a:gd name="T55" fmla="*/ 2038705600 h 90"/>
                <a:gd name="T56" fmla="*/ 637125750 w 50"/>
                <a:gd name="T57" fmla="*/ 2141931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76" name="Freeform 69"/>
            <p:cNvSpPr>
              <a:spLocks noEditPoints="1"/>
            </p:cNvSpPr>
            <p:nvPr/>
          </p:nvSpPr>
          <p:spPr bwMode="auto">
            <a:xfrm>
              <a:off x="5137980" y="5004104"/>
              <a:ext cx="326304" cy="573022"/>
            </a:xfrm>
            <a:custGeom>
              <a:avLst/>
              <a:gdLst>
                <a:gd name="T0" fmla="*/ 1146642659 w 51"/>
                <a:gd name="T1" fmla="*/ 0 h 90"/>
                <a:gd name="T2" fmla="*/ 182418567 w 51"/>
                <a:gd name="T3" fmla="*/ 0 h 90"/>
                <a:gd name="T4" fmla="*/ 0 w 51"/>
                <a:gd name="T5" fmla="*/ 180644800 h 90"/>
                <a:gd name="T6" fmla="*/ 0 w 51"/>
                <a:gd name="T7" fmla="*/ 2141931200 h 90"/>
                <a:gd name="T8" fmla="*/ 182418567 w 51"/>
                <a:gd name="T9" fmla="*/ 2147483647 h 90"/>
                <a:gd name="T10" fmla="*/ 1146642659 w 51"/>
                <a:gd name="T11" fmla="*/ 2147483647 h 90"/>
                <a:gd name="T12" fmla="*/ 1329061225 w 51"/>
                <a:gd name="T13" fmla="*/ 2141931200 h 90"/>
                <a:gd name="T14" fmla="*/ 1329061225 w 51"/>
                <a:gd name="T15" fmla="*/ 180644800 h 90"/>
                <a:gd name="T16" fmla="*/ 1146642659 w 51"/>
                <a:gd name="T17" fmla="*/ 0 h 90"/>
                <a:gd name="T18" fmla="*/ 1042400561 w 51"/>
                <a:gd name="T19" fmla="*/ 129032000 h 90"/>
                <a:gd name="T20" fmla="*/ 1094521610 w 51"/>
                <a:gd name="T21" fmla="*/ 154838400 h 90"/>
                <a:gd name="T22" fmla="*/ 1042400561 w 51"/>
                <a:gd name="T23" fmla="*/ 206451200 h 90"/>
                <a:gd name="T24" fmla="*/ 990279512 w 51"/>
                <a:gd name="T25" fmla="*/ 154838400 h 90"/>
                <a:gd name="T26" fmla="*/ 1042400561 w 51"/>
                <a:gd name="T27" fmla="*/ 129032000 h 90"/>
                <a:gd name="T28" fmla="*/ 443018707 w 51"/>
                <a:gd name="T29" fmla="*/ 129032000 h 90"/>
                <a:gd name="T30" fmla="*/ 886042519 w 51"/>
                <a:gd name="T31" fmla="*/ 129032000 h 90"/>
                <a:gd name="T32" fmla="*/ 886042519 w 51"/>
                <a:gd name="T33" fmla="*/ 180644800 h 90"/>
                <a:gd name="T34" fmla="*/ 443018707 w 51"/>
                <a:gd name="T35" fmla="*/ 180644800 h 90"/>
                <a:gd name="T36" fmla="*/ 443018707 w 51"/>
                <a:gd name="T37" fmla="*/ 129032000 h 90"/>
                <a:gd name="T38" fmla="*/ 677558323 w 51"/>
                <a:gd name="T39" fmla="*/ 2141931200 h 90"/>
                <a:gd name="T40" fmla="*/ 547260805 w 51"/>
                <a:gd name="T41" fmla="*/ 2038705600 h 90"/>
                <a:gd name="T42" fmla="*/ 677558323 w 51"/>
                <a:gd name="T43" fmla="*/ 1935480000 h 90"/>
                <a:gd name="T44" fmla="*/ 781800421 w 51"/>
                <a:gd name="T45" fmla="*/ 2038705600 h 90"/>
                <a:gd name="T46" fmla="*/ 677558323 w 51"/>
                <a:gd name="T47" fmla="*/ 2141931200 h 90"/>
                <a:gd name="T48" fmla="*/ 1198758603 w 51"/>
                <a:gd name="T49" fmla="*/ 1780641600 h 90"/>
                <a:gd name="T50" fmla="*/ 130302623 w 51"/>
                <a:gd name="T51" fmla="*/ 1780641600 h 90"/>
                <a:gd name="T52" fmla="*/ 130302623 w 51"/>
                <a:gd name="T53" fmla="*/ 283870400 h 90"/>
                <a:gd name="T54" fmla="*/ 1198758603 w 51"/>
                <a:gd name="T55" fmla="*/ 283870400 h 90"/>
                <a:gd name="T56" fmla="*/ 1198758603 w 51"/>
                <a:gd name="T57" fmla="*/ 17806416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77" name="Freeform 70"/>
            <p:cNvSpPr>
              <a:spLocks/>
            </p:cNvSpPr>
            <p:nvPr/>
          </p:nvSpPr>
          <p:spPr bwMode="auto">
            <a:xfrm>
              <a:off x="5114104" y="4823044"/>
              <a:ext cx="191007" cy="157184"/>
            </a:xfrm>
            <a:custGeom>
              <a:avLst/>
              <a:gdLst>
                <a:gd name="T0" fmla="*/ 464515200 w 40"/>
                <a:gd name="T1" fmla="*/ 476618805 h 33"/>
                <a:gd name="T2" fmla="*/ 580644000 w 40"/>
                <a:gd name="T3" fmla="*/ 476618805 h 33"/>
                <a:gd name="T4" fmla="*/ 580644000 w 40"/>
                <a:gd name="T5" fmla="*/ 115543377 h 33"/>
                <a:gd name="T6" fmla="*/ 580644000 w 40"/>
                <a:gd name="T7" fmla="*/ 0 h 33"/>
                <a:gd name="T8" fmla="*/ 464515200 w 40"/>
                <a:gd name="T9" fmla="*/ 0 h 33"/>
                <a:gd name="T10" fmla="*/ 0 w 40"/>
                <a:gd name="T11" fmla="*/ 0 h 33"/>
                <a:gd name="T12" fmla="*/ 0 w 40"/>
                <a:gd name="T13" fmla="*/ 115543377 h 33"/>
                <a:gd name="T14" fmla="*/ 464515200 w 40"/>
                <a:gd name="T15" fmla="*/ 115543377 h 33"/>
                <a:gd name="T16" fmla="*/ 464515200 w 40"/>
                <a:gd name="T17" fmla="*/ 47661880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78" name="Freeform 71"/>
            <p:cNvSpPr>
              <a:spLocks/>
            </p:cNvSpPr>
            <p:nvPr/>
          </p:nvSpPr>
          <p:spPr bwMode="auto">
            <a:xfrm>
              <a:off x="4942993" y="5396066"/>
              <a:ext cx="157182" cy="157184"/>
            </a:xfrm>
            <a:custGeom>
              <a:avLst/>
              <a:gdLst>
                <a:gd name="T0" fmla="*/ 115542456 w 33"/>
                <a:gd name="T1" fmla="*/ 0 h 33"/>
                <a:gd name="T2" fmla="*/ 0 w 33"/>
                <a:gd name="T3" fmla="*/ 0 h 33"/>
                <a:gd name="T4" fmla="*/ 0 w 33"/>
                <a:gd name="T5" fmla="*/ 361075428 h 33"/>
                <a:gd name="T6" fmla="*/ 0 w 33"/>
                <a:gd name="T7" fmla="*/ 476618805 h 33"/>
                <a:gd name="T8" fmla="*/ 115542456 w 33"/>
                <a:gd name="T9" fmla="*/ 476618805 h 33"/>
                <a:gd name="T10" fmla="*/ 476611204 w 33"/>
                <a:gd name="T11" fmla="*/ 476618805 h 33"/>
                <a:gd name="T12" fmla="*/ 476611204 w 33"/>
                <a:gd name="T13" fmla="*/ 361075428 h 33"/>
                <a:gd name="T14" fmla="*/ 115542456 w 33"/>
                <a:gd name="T15" fmla="*/ 361075428 h 33"/>
                <a:gd name="T16" fmla="*/ 115542456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3" name="群組 2"/>
          <p:cNvGrpSpPr/>
          <p:nvPr/>
        </p:nvGrpSpPr>
        <p:grpSpPr>
          <a:xfrm>
            <a:off x="4952587" y="4699563"/>
            <a:ext cx="395943" cy="722245"/>
            <a:chOff x="6888088" y="4722979"/>
            <a:chExt cx="395943" cy="722245"/>
          </a:xfrm>
        </p:grpSpPr>
        <p:sp>
          <p:nvSpPr>
            <p:cNvPr id="40979" name="Freeform 121"/>
            <p:cNvSpPr>
              <a:spLocks noEditPoints="1"/>
            </p:cNvSpPr>
            <p:nvPr/>
          </p:nvSpPr>
          <p:spPr bwMode="auto">
            <a:xfrm>
              <a:off x="6888088" y="4722979"/>
              <a:ext cx="395943" cy="541187"/>
            </a:xfrm>
            <a:custGeom>
              <a:avLst/>
              <a:gdLst>
                <a:gd name="T0" fmla="*/ 594055592 w 84"/>
                <a:gd name="T1" fmla="*/ 70492289 h 115"/>
                <a:gd name="T2" fmla="*/ 1117388042 w 84"/>
                <a:gd name="T3" fmla="*/ 592132972 h 115"/>
                <a:gd name="T4" fmla="*/ 792072869 w 84"/>
                <a:gd name="T5" fmla="*/ 1564922050 h 115"/>
                <a:gd name="T6" fmla="*/ 438468440 w 84"/>
                <a:gd name="T7" fmla="*/ 1564922050 h 115"/>
                <a:gd name="T8" fmla="*/ 56574753 w 84"/>
                <a:gd name="T9" fmla="*/ 592132972 h 115"/>
                <a:gd name="T10" fmla="*/ 594055592 w 84"/>
                <a:gd name="T11" fmla="*/ 70492289 h 115"/>
                <a:gd name="T12" fmla="*/ 594055592 w 84"/>
                <a:gd name="T13" fmla="*/ 0 h 115"/>
                <a:gd name="T14" fmla="*/ 0 w 84"/>
                <a:gd name="T15" fmla="*/ 592132972 h 115"/>
                <a:gd name="T16" fmla="*/ 410179183 w 84"/>
                <a:gd name="T17" fmla="*/ 1621315130 h 115"/>
                <a:gd name="T18" fmla="*/ 820358365 w 84"/>
                <a:gd name="T19" fmla="*/ 1621315130 h 115"/>
                <a:gd name="T20" fmla="*/ 1188107423 w 84"/>
                <a:gd name="T21" fmla="*/ 592132972 h 115"/>
                <a:gd name="T22" fmla="*/ 594055592 w 84"/>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0" name="Freeform 122"/>
            <p:cNvSpPr>
              <a:spLocks/>
            </p:cNvSpPr>
            <p:nvPr/>
          </p:nvSpPr>
          <p:spPr bwMode="auto">
            <a:xfrm>
              <a:off x="7023385" y="5397472"/>
              <a:ext cx="137287" cy="15917"/>
            </a:xfrm>
            <a:custGeom>
              <a:avLst/>
              <a:gdLst>
                <a:gd name="T0" fmla="*/ 14266380 w 29"/>
                <a:gd name="T1" fmla="*/ 53763333 h 3"/>
                <a:gd name="T2" fmla="*/ 385211151 w 29"/>
                <a:gd name="T3" fmla="*/ 53763333 h 3"/>
                <a:gd name="T4" fmla="*/ 413743912 w 29"/>
                <a:gd name="T5" fmla="*/ 0 h 3"/>
                <a:gd name="T6" fmla="*/ 0 w 29"/>
                <a:gd name="T7" fmla="*/ 0 h 3"/>
                <a:gd name="T8" fmla="*/ 14266380 w 29"/>
                <a:gd name="T9" fmla="*/ 5376333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1" name="Freeform 123"/>
            <p:cNvSpPr>
              <a:spLocks/>
            </p:cNvSpPr>
            <p:nvPr/>
          </p:nvSpPr>
          <p:spPr bwMode="auto">
            <a:xfrm>
              <a:off x="7045272" y="5427318"/>
              <a:ext cx="97493" cy="17906"/>
            </a:xfrm>
            <a:custGeom>
              <a:avLst/>
              <a:gdLst>
                <a:gd name="T0" fmla="*/ 137205156 w 21"/>
                <a:gd name="T1" fmla="*/ 51029592 h 4"/>
                <a:gd name="T2" fmla="*/ 288134160 w 21"/>
                <a:gd name="T3" fmla="*/ 0 h 4"/>
                <a:gd name="T4" fmla="*/ 0 w 21"/>
                <a:gd name="T5" fmla="*/ 0 h 4"/>
                <a:gd name="T6" fmla="*/ 137205156 w 21"/>
                <a:gd name="T7" fmla="*/ 5102959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2" name="Freeform 124"/>
            <p:cNvSpPr>
              <a:spLocks/>
            </p:cNvSpPr>
            <p:nvPr/>
          </p:nvSpPr>
          <p:spPr bwMode="auto">
            <a:xfrm>
              <a:off x="7019406" y="5286052"/>
              <a:ext cx="145246" cy="97494"/>
            </a:xfrm>
            <a:custGeom>
              <a:avLst/>
              <a:gdLst>
                <a:gd name="T0" fmla="*/ 433226727 w 31"/>
                <a:gd name="T1" fmla="*/ 0 h 21"/>
                <a:gd name="T2" fmla="*/ 0 w 31"/>
                <a:gd name="T3" fmla="*/ 0 h 21"/>
                <a:gd name="T4" fmla="*/ 0 w 31"/>
                <a:gd name="T5" fmla="*/ 260700926 h 21"/>
                <a:gd name="T6" fmla="*/ 0 w 31"/>
                <a:gd name="T7" fmla="*/ 288141569 h 21"/>
                <a:gd name="T8" fmla="*/ 419252877 w 31"/>
                <a:gd name="T9" fmla="*/ 288141569 h 21"/>
                <a:gd name="T10" fmla="*/ 433226727 w 31"/>
                <a:gd name="T11" fmla="*/ 260700926 h 21"/>
                <a:gd name="T12" fmla="*/ 433226727 w 3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3" name="Freeform 125"/>
            <p:cNvSpPr>
              <a:spLocks noEditPoints="1"/>
            </p:cNvSpPr>
            <p:nvPr/>
          </p:nvSpPr>
          <p:spPr bwMode="auto">
            <a:xfrm>
              <a:off x="7015426" y="4969696"/>
              <a:ext cx="149225" cy="294469"/>
            </a:xfrm>
            <a:custGeom>
              <a:avLst/>
              <a:gdLst>
                <a:gd name="T0" fmla="*/ 337523761 w 42"/>
                <a:gd name="T1" fmla="*/ 16024722 h 83"/>
                <a:gd name="T2" fmla="*/ 337523761 w 42"/>
                <a:gd name="T3" fmla="*/ 16024722 h 83"/>
                <a:gd name="T4" fmla="*/ 337523761 w 42"/>
                <a:gd name="T5" fmla="*/ 16024722 h 83"/>
                <a:gd name="T6" fmla="*/ 297342834 w 42"/>
                <a:gd name="T7" fmla="*/ 0 h 83"/>
                <a:gd name="T8" fmla="*/ 160726546 w 42"/>
                <a:gd name="T9" fmla="*/ 48076998 h 83"/>
                <a:gd name="T10" fmla="*/ 40180928 w 42"/>
                <a:gd name="T11" fmla="*/ 0 h 83"/>
                <a:gd name="T12" fmla="*/ 0 w 42"/>
                <a:gd name="T13" fmla="*/ 8013777 h 83"/>
                <a:gd name="T14" fmla="*/ 0 w 42"/>
                <a:gd name="T15" fmla="*/ 16024722 h 83"/>
                <a:gd name="T16" fmla="*/ 0 w 42"/>
                <a:gd name="T17" fmla="*/ 16024722 h 83"/>
                <a:gd name="T18" fmla="*/ 144653041 w 42"/>
                <a:gd name="T19" fmla="*/ 665078343 h 83"/>
                <a:gd name="T20" fmla="*/ 192870721 w 42"/>
                <a:gd name="T21" fmla="*/ 665078343 h 83"/>
                <a:gd name="T22" fmla="*/ 337523761 w 42"/>
                <a:gd name="T23" fmla="*/ 16024722 h 83"/>
                <a:gd name="T24" fmla="*/ 337523761 w 42"/>
                <a:gd name="T25" fmla="*/ 16024722 h 83"/>
                <a:gd name="T26" fmla="*/ 337523761 w 42"/>
                <a:gd name="T27" fmla="*/ 16024722 h 83"/>
                <a:gd name="T28" fmla="*/ 168763298 w 42"/>
                <a:gd name="T29" fmla="*/ 584949070 h 83"/>
                <a:gd name="T30" fmla="*/ 40180928 w 42"/>
                <a:gd name="T31" fmla="*/ 32052275 h 83"/>
                <a:gd name="T32" fmla="*/ 160726546 w 42"/>
                <a:gd name="T33" fmla="*/ 72118327 h 83"/>
                <a:gd name="T34" fmla="*/ 297342834 w 42"/>
                <a:gd name="T35" fmla="*/ 32052275 h 83"/>
                <a:gd name="T36" fmla="*/ 168763298 w 42"/>
                <a:gd name="T37" fmla="*/ 58494907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83">
                  <a:moveTo>
                    <a:pt x="42" y="2"/>
                  </a:moveTo>
                  <a:lnTo>
                    <a:pt x="42" y="2"/>
                  </a:lnTo>
                  <a:lnTo>
                    <a:pt x="37" y="0"/>
                  </a:lnTo>
                  <a:lnTo>
                    <a:pt x="20" y="6"/>
                  </a:lnTo>
                  <a:lnTo>
                    <a:pt x="5" y="0"/>
                  </a:lnTo>
                  <a:lnTo>
                    <a:pt x="0" y="1"/>
                  </a:lnTo>
                  <a:lnTo>
                    <a:pt x="0" y="2"/>
                  </a:lnTo>
                  <a:lnTo>
                    <a:pt x="18" y="83"/>
                  </a:lnTo>
                  <a:lnTo>
                    <a:pt x="24" y="83"/>
                  </a:lnTo>
                  <a:lnTo>
                    <a:pt x="42" y="2"/>
                  </a:lnTo>
                  <a:close/>
                  <a:moveTo>
                    <a:pt x="21" y="73"/>
                  </a:moveTo>
                  <a:lnTo>
                    <a:pt x="5" y="4"/>
                  </a:lnTo>
                  <a:lnTo>
                    <a:pt x="20" y="9"/>
                  </a:lnTo>
                  <a:lnTo>
                    <a:pt x="37" y="4"/>
                  </a:lnTo>
                  <a:lnTo>
                    <a:pt x="21" y="7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6" name="群組 5"/>
          <p:cNvGrpSpPr/>
          <p:nvPr/>
        </p:nvGrpSpPr>
        <p:grpSpPr>
          <a:xfrm>
            <a:off x="7248128" y="3034773"/>
            <a:ext cx="630721" cy="682259"/>
            <a:chOff x="7310687" y="3092041"/>
            <a:chExt cx="511342" cy="553125"/>
          </a:xfrm>
        </p:grpSpPr>
        <p:sp>
          <p:nvSpPr>
            <p:cNvPr id="40984" name="Freeform 101"/>
            <p:cNvSpPr>
              <a:spLocks noEditPoints="1"/>
            </p:cNvSpPr>
            <p:nvPr/>
          </p:nvSpPr>
          <p:spPr bwMode="auto">
            <a:xfrm>
              <a:off x="7310687" y="3092041"/>
              <a:ext cx="511342" cy="553125"/>
            </a:xfrm>
            <a:custGeom>
              <a:avLst/>
              <a:gdLst>
                <a:gd name="T0" fmla="*/ 1188382747 w 137"/>
                <a:gd name="T1" fmla="*/ 631324358 h 148"/>
                <a:gd name="T2" fmla="*/ 1117434701 w 137"/>
                <a:gd name="T3" fmla="*/ 337890944 h 148"/>
                <a:gd name="T4" fmla="*/ 1179514241 w 137"/>
                <a:gd name="T5" fmla="*/ 320106739 h 148"/>
                <a:gd name="T6" fmla="*/ 1117434701 w 137"/>
                <a:gd name="T7" fmla="*/ 106702246 h 148"/>
                <a:gd name="T8" fmla="*/ 904590563 w 137"/>
                <a:gd name="T9" fmla="*/ 44460512 h 148"/>
                <a:gd name="T10" fmla="*/ 877985046 w 137"/>
                <a:gd name="T11" fmla="*/ 106702246 h 148"/>
                <a:gd name="T12" fmla="*/ 594189884 w 137"/>
                <a:gd name="T13" fmla="*/ 35568409 h 148"/>
                <a:gd name="T14" fmla="*/ 337003218 w 137"/>
                <a:gd name="T15" fmla="*/ 97810144 h 148"/>
                <a:gd name="T16" fmla="*/ 319266207 w 137"/>
                <a:gd name="T17" fmla="*/ 44460512 h 148"/>
                <a:gd name="T18" fmla="*/ 106422069 w 137"/>
                <a:gd name="T19" fmla="*/ 106702246 h 148"/>
                <a:gd name="T20" fmla="*/ 44342529 w 137"/>
                <a:gd name="T21" fmla="*/ 320106739 h 148"/>
                <a:gd name="T22" fmla="*/ 79816552 w 137"/>
                <a:gd name="T23" fmla="*/ 337890944 h 148"/>
                <a:gd name="T24" fmla="*/ 0 w 137"/>
                <a:gd name="T25" fmla="*/ 631324358 h 148"/>
                <a:gd name="T26" fmla="*/ 239449655 w 137"/>
                <a:gd name="T27" fmla="*/ 1111485958 h 148"/>
                <a:gd name="T28" fmla="*/ 115290575 w 137"/>
                <a:gd name="T29" fmla="*/ 1244864512 h 148"/>
                <a:gd name="T30" fmla="*/ 186238620 w 137"/>
                <a:gd name="T31" fmla="*/ 1315998349 h 148"/>
                <a:gd name="T32" fmla="*/ 328134712 w 137"/>
                <a:gd name="T33" fmla="*/ 1173727693 h 148"/>
                <a:gd name="T34" fmla="*/ 594189884 w 137"/>
                <a:gd name="T35" fmla="*/ 1235972409 h 148"/>
                <a:gd name="T36" fmla="*/ 860248035 w 137"/>
                <a:gd name="T37" fmla="*/ 1173727693 h 148"/>
                <a:gd name="T38" fmla="*/ 1002144126 w 137"/>
                <a:gd name="T39" fmla="*/ 1315998349 h 148"/>
                <a:gd name="T40" fmla="*/ 1073092172 w 137"/>
                <a:gd name="T41" fmla="*/ 1244864512 h 148"/>
                <a:gd name="T42" fmla="*/ 948933092 w 137"/>
                <a:gd name="T43" fmla="*/ 1111485958 h 148"/>
                <a:gd name="T44" fmla="*/ 1188382747 w 137"/>
                <a:gd name="T45" fmla="*/ 631324358 h 148"/>
                <a:gd name="T46" fmla="*/ 97553563 w 137"/>
                <a:gd name="T47" fmla="*/ 658000665 h 148"/>
                <a:gd name="T48" fmla="*/ 177370115 w 137"/>
                <a:gd name="T49" fmla="*/ 658000665 h 148"/>
                <a:gd name="T50" fmla="*/ 203975632 w 137"/>
                <a:gd name="T51" fmla="*/ 631324358 h 148"/>
                <a:gd name="T52" fmla="*/ 177370115 w 137"/>
                <a:gd name="T53" fmla="*/ 613540154 h 148"/>
                <a:gd name="T54" fmla="*/ 97553563 w 137"/>
                <a:gd name="T55" fmla="*/ 613540154 h 148"/>
                <a:gd name="T56" fmla="*/ 567584367 w 137"/>
                <a:gd name="T57" fmla="*/ 133378554 h 148"/>
                <a:gd name="T58" fmla="*/ 567584367 w 137"/>
                <a:gd name="T59" fmla="*/ 133378554 h 148"/>
                <a:gd name="T60" fmla="*/ 567584367 w 137"/>
                <a:gd name="T61" fmla="*/ 231188698 h 148"/>
                <a:gd name="T62" fmla="*/ 594189884 w 137"/>
                <a:gd name="T63" fmla="*/ 257865005 h 148"/>
                <a:gd name="T64" fmla="*/ 620798380 w 137"/>
                <a:gd name="T65" fmla="*/ 231188698 h 148"/>
                <a:gd name="T66" fmla="*/ 620798380 w 137"/>
                <a:gd name="T67" fmla="*/ 133378554 h 148"/>
                <a:gd name="T68" fmla="*/ 620798380 w 137"/>
                <a:gd name="T69" fmla="*/ 133378554 h 148"/>
                <a:gd name="T70" fmla="*/ 1090829184 w 137"/>
                <a:gd name="T71" fmla="*/ 613540154 h 148"/>
                <a:gd name="T72" fmla="*/ 1011012632 w 137"/>
                <a:gd name="T73" fmla="*/ 613540154 h 148"/>
                <a:gd name="T74" fmla="*/ 984407115 w 137"/>
                <a:gd name="T75" fmla="*/ 631324358 h 148"/>
                <a:gd name="T76" fmla="*/ 1011012632 w 137"/>
                <a:gd name="T77" fmla="*/ 658000665 h 148"/>
                <a:gd name="T78" fmla="*/ 1090829184 w 137"/>
                <a:gd name="T79" fmla="*/ 658000665 h 148"/>
                <a:gd name="T80" fmla="*/ 620798380 w 137"/>
                <a:gd name="T81" fmla="*/ 1138159283 h 148"/>
                <a:gd name="T82" fmla="*/ 620798380 w 137"/>
                <a:gd name="T83" fmla="*/ 1049241242 h 148"/>
                <a:gd name="T84" fmla="*/ 594189884 w 137"/>
                <a:gd name="T85" fmla="*/ 1022564935 h 148"/>
                <a:gd name="T86" fmla="*/ 567584367 w 137"/>
                <a:gd name="T87" fmla="*/ 1049241242 h 148"/>
                <a:gd name="T88" fmla="*/ 567584367 w 137"/>
                <a:gd name="T89" fmla="*/ 1138159283 h 148"/>
                <a:gd name="T90" fmla="*/ 97553563 w 137"/>
                <a:gd name="T91" fmla="*/ 658000665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5" name="Freeform 102"/>
            <p:cNvSpPr>
              <a:spLocks/>
            </p:cNvSpPr>
            <p:nvPr/>
          </p:nvSpPr>
          <p:spPr bwMode="auto">
            <a:xfrm>
              <a:off x="7549446" y="3221370"/>
              <a:ext cx="159173" cy="145244"/>
            </a:xfrm>
            <a:custGeom>
              <a:avLst/>
              <a:gdLst>
                <a:gd name="T0" fmla="*/ 26167907 w 43"/>
                <a:gd name="T1" fmla="*/ 344353763 h 39"/>
                <a:gd name="T2" fmla="*/ 26167907 w 43"/>
                <a:gd name="T3" fmla="*/ 344353763 h 39"/>
                <a:gd name="T4" fmla="*/ 348925116 w 43"/>
                <a:gd name="T5" fmla="*/ 344353763 h 39"/>
                <a:gd name="T6" fmla="*/ 375093023 w 43"/>
                <a:gd name="T7" fmla="*/ 317866155 h 39"/>
                <a:gd name="T8" fmla="*/ 348925116 w 43"/>
                <a:gd name="T9" fmla="*/ 300206759 h 39"/>
                <a:gd name="T10" fmla="*/ 52338767 w 43"/>
                <a:gd name="T11" fmla="*/ 300206759 h 39"/>
                <a:gd name="T12" fmla="*/ 52338767 w 43"/>
                <a:gd name="T13" fmla="*/ 26487608 h 39"/>
                <a:gd name="T14" fmla="*/ 26167907 w 43"/>
                <a:gd name="T15" fmla="*/ 0 h 39"/>
                <a:gd name="T16" fmla="*/ 0 w 43"/>
                <a:gd name="T17" fmla="*/ 26487608 h 39"/>
                <a:gd name="T18" fmla="*/ 0 w 43"/>
                <a:gd name="T19" fmla="*/ 317866155 h 39"/>
                <a:gd name="T20" fmla="*/ 26167907 w 43"/>
                <a:gd name="T21" fmla="*/ 34435376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grpSp>
        <p:nvGrpSpPr>
          <p:cNvPr id="4" name="群組 3"/>
          <p:cNvGrpSpPr/>
          <p:nvPr/>
        </p:nvGrpSpPr>
        <p:grpSpPr>
          <a:xfrm>
            <a:off x="6743633" y="4745415"/>
            <a:ext cx="624753" cy="648629"/>
            <a:chOff x="4318240" y="3016434"/>
            <a:chExt cx="624753" cy="648629"/>
          </a:xfrm>
        </p:grpSpPr>
        <p:sp>
          <p:nvSpPr>
            <p:cNvPr id="40986" name="Freeform 129"/>
            <p:cNvSpPr>
              <a:spLocks/>
            </p:cNvSpPr>
            <p:nvPr/>
          </p:nvSpPr>
          <p:spPr bwMode="auto">
            <a:xfrm>
              <a:off x="4318240" y="3285039"/>
              <a:ext cx="624753" cy="228810"/>
            </a:xfrm>
            <a:custGeom>
              <a:avLst/>
              <a:gdLst>
                <a:gd name="T0" fmla="*/ 730790586 w 171"/>
                <a:gd name="T1" fmla="*/ 302302387 h 63"/>
                <a:gd name="T2" fmla="*/ 203940406 w 171"/>
                <a:gd name="T3" fmla="*/ 0 h 63"/>
                <a:gd name="T4" fmla="*/ 0 w 171"/>
                <a:gd name="T5" fmla="*/ 125959087 h 63"/>
                <a:gd name="T6" fmla="*/ 730790586 w 171"/>
                <a:gd name="T7" fmla="*/ 529029902 h 63"/>
                <a:gd name="T8" fmla="*/ 1453083776 w 171"/>
                <a:gd name="T9" fmla="*/ 125959087 h 63"/>
                <a:gd name="T10" fmla="*/ 1249143369 w 171"/>
                <a:gd name="T11" fmla="*/ 0 h 63"/>
                <a:gd name="T12" fmla="*/ 730790586 w 171"/>
                <a:gd name="T13" fmla="*/ 302302387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63">
                  <a:moveTo>
                    <a:pt x="86" y="36"/>
                  </a:moveTo>
                  <a:lnTo>
                    <a:pt x="24" y="0"/>
                  </a:lnTo>
                  <a:lnTo>
                    <a:pt x="0" y="15"/>
                  </a:lnTo>
                  <a:lnTo>
                    <a:pt x="86" y="63"/>
                  </a:lnTo>
                  <a:lnTo>
                    <a:pt x="171" y="15"/>
                  </a:lnTo>
                  <a:lnTo>
                    <a:pt x="147" y="0"/>
                  </a:lnTo>
                  <a:lnTo>
                    <a:pt x="86" y="3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7" name="Freeform 130"/>
            <p:cNvSpPr>
              <a:spLocks/>
            </p:cNvSpPr>
            <p:nvPr/>
          </p:nvSpPr>
          <p:spPr bwMode="auto">
            <a:xfrm>
              <a:off x="4318240" y="3438242"/>
              <a:ext cx="624753" cy="226821"/>
            </a:xfrm>
            <a:custGeom>
              <a:avLst/>
              <a:gdLst>
                <a:gd name="T0" fmla="*/ 730790586 w 171"/>
                <a:gd name="T1" fmla="*/ 289688434 h 62"/>
                <a:gd name="T2" fmla="*/ 203940406 w 171"/>
                <a:gd name="T3" fmla="*/ 0 h 62"/>
                <a:gd name="T4" fmla="*/ 0 w 171"/>
                <a:gd name="T5" fmla="*/ 110762538 h 62"/>
                <a:gd name="T6" fmla="*/ 730790586 w 171"/>
                <a:gd name="T7" fmla="*/ 528257268 h 62"/>
                <a:gd name="T8" fmla="*/ 1453083776 w 171"/>
                <a:gd name="T9" fmla="*/ 110762538 h 62"/>
                <a:gd name="T10" fmla="*/ 1249143369 w 171"/>
                <a:gd name="T11" fmla="*/ 0 h 62"/>
                <a:gd name="T12" fmla="*/ 730790586 w 171"/>
                <a:gd name="T13" fmla="*/ 28968843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62">
                  <a:moveTo>
                    <a:pt x="86" y="34"/>
                  </a:moveTo>
                  <a:lnTo>
                    <a:pt x="24" y="0"/>
                  </a:lnTo>
                  <a:lnTo>
                    <a:pt x="0" y="13"/>
                  </a:lnTo>
                  <a:lnTo>
                    <a:pt x="86" y="62"/>
                  </a:lnTo>
                  <a:lnTo>
                    <a:pt x="171" y="13"/>
                  </a:lnTo>
                  <a:lnTo>
                    <a:pt x="147" y="0"/>
                  </a:lnTo>
                  <a:lnTo>
                    <a:pt x="86" y="3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40988" name="Freeform 131"/>
            <p:cNvSpPr>
              <a:spLocks/>
            </p:cNvSpPr>
            <p:nvPr/>
          </p:nvSpPr>
          <p:spPr bwMode="auto">
            <a:xfrm>
              <a:off x="4318240" y="3016434"/>
              <a:ext cx="624753" cy="356149"/>
            </a:xfrm>
            <a:custGeom>
              <a:avLst/>
              <a:gdLst>
                <a:gd name="T0" fmla="*/ 1453083776 w 171"/>
                <a:gd name="T1" fmla="*/ 411939676 h 97"/>
                <a:gd name="T2" fmla="*/ 730790586 w 171"/>
                <a:gd name="T3" fmla="*/ 0 h 97"/>
                <a:gd name="T4" fmla="*/ 0 w 171"/>
                <a:gd name="T5" fmla="*/ 411939676 h 97"/>
                <a:gd name="T6" fmla="*/ 730790586 w 171"/>
                <a:gd name="T7" fmla="*/ 832459903 h 97"/>
                <a:gd name="T8" fmla="*/ 1453083776 w 171"/>
                <a:gd name="T9" fmla="*/ 41193967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97">
                  <a:moveTo>
                    <a:pt x="171" y="48"/>
                  </a:moveTo>
                  <a:lnTo>
                    <a:pt x="86" y="0"/>
                  </a:lnTo>
                  <a:lnTo>
                    <a:pt x="0" y="48"/>
                  </a:lnTo>
                  <a:lnTo>
                    <a:pt x="86" y="97"/>
                  </a:lnTo>
                  <a:lnTo>
                    <a:pt x="171"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grpSp>
      <p:sp>
        <p:nvSpPr>
          <p:cNvPr id="40989" name="Oval 57"/>
          <p:cNvSpPr>
            <a:spLocks noChangeArrowheads="1"/>
          </p:cNvSpPr>
          <p:nvPr/>
        </p:nvSpPr>
        <p:spPr bwMode="auto">
          <a:xfrm>
            <a:off x="8952155" y="2956744"/>
            <a:ext cx="789895" cy="801833"/>
          </a:xfrm>
          <a:prstGeom prst="ellipse">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90" name="Oval 67"/>
          <p:cNvSpPr>
            <a:spLocks noChangeArrowheads="1"/>
          </p:cNvSpPr>
          <p:nvPr/>
        </p:nvSpPr>
        <p:spPr bwMode="auto">
          <a:xfrm>
            <a:off x="8952155" y="4803147"/>
            <a:ext cx="789895" cy="801833"/>
          </a:xfrm>
          <a:prstGeom prst="ellipse">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91" name="Oval 68"/>
          <p:cNvSpPr>
            <a:spLocks noChangeArrowheads="1"/>
          </p:cNvSpPr>
          <p:nvPr/>
        </p:nvSpPr>
        <p:spPr bwMode="auto">
          <a:xfrm>
            <a:off x="8952155" y="1343132"/>
            <a:ext cx="789895" cy="801832"/>
          </a:xfrm>
          <a:prstGeom prst="ellipse">
            <a:avLst/>
          </a:prstGeom>
          <a:solidFill>
            <a:srgbClr val="76717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92" name="Oval 69"/>
          <p:cNvSpPr>
            <a:spLocks noChangeArrowheads="1"/>
          </p:cNvSpPr>
          <p:nvPr/>
        </p:nvSpPr>
        <p:spPr bwMode="auto">
          <a:xfrm>
            <a:off x="2571320" y="4803147"/>
            <a:ext cx="789894" cy="801833"/>
          </a:xfrm>
          <a:prstGeom prst="ellipse">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93" name="Oval 70"/>
          <p:cNvSpPr>
            <a:spLocks noChangeArrowheads="1"/>
          </p:cNvSpPr>
          <p:nvPr/>
        </p:nvSpPr>
        <p:spPr bwMode="auto">
          <a:xfrm>
            <a:off x="2571320" y="2926900"/>
            <a:ext cx="789894" cy="801832"/>
          </a:xfrm>
          <a:prstGeom prst="ellipse">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ltLang="zh-CN">
              <a:solidFill>
                <a:srgbClr val="000000"/>
              </a:solidFill>
              <a:latin typeface="Arial" pitchFamily="34" charset="0"/>
              <a:ea typeface="微软雅黑" pitchFamily="34" charset="-122"/>
              <a:sym typeface="Arial" pitchFamily="34" charset="0"/>
            </a:endParaRPr>
          </a:p>
        </p:txBody>
      </p:sp>
      <p:sp>
        <p:nvSpPr>
          <p:cNvPr id="40994" name="Text Box 10"/>
          <p:cNvSpPr txBox="1">
            <a:spLocks noChangeArrowheads="1"/>
          </p:cNvSpPr>
          <p:nvPr/>
        </p:nvSpPr>
        <p:spPr bwMode="auto">
          <a:xfrm>
            <a:off x="2571320" y="3117906"/>
            <a:ext cx="789893"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ea typeface="宋体" pitchFamily="2" charset="-122"/>
              </a:defRPr>
            </a:lvl1pPr>
            <a:lvl2pPr marL="742950" indent="-285750" defTabSz="1087438">
              <a:defRPr>
                <a:solidFill>
                  <a:schemeClr val="tx1"/>
                </a:solidFill>
                <a:latin typeface="Calibri" pitchFamily="34" charset="0"/>
                <a:ea typeface="宋体" pitchFamily="2" charset="-122"/>
              </a:defRPr>
            </a:lvl2pPr>
            <a:lvl3pPr marL="1143000" indent="-228600" defTabSz="1087438">
              <a:defRPr>
                <a:solidFill>
                  <a:schemeClr val="tx1"/>
                </a:solidFill>
                <a:latin typeface="Calibri" pitchFamily="34" charset="0"/>
                <a:ea typeface="宋体" pitchFamily="2" charset="-122"/>
              </a:defRPr>
            </a:lvl3pPr>
            <a:lvl4pPr marL="1600200" indent="-228600" defTabSz="1087438">
              <a:defRPr>
                <a:solidFill>
                  <a:schemeClr val="tx1"/>
                </a:solidFill>
                <a:latin typeface="Calibri" pitchFamily="34" charset="0"/>
                <a:ea typeface="宋体" pitchFamily="2" charset="-122"/>
              </a:defRPr>
            </a:lvl4pPr>
            <a:lvl5pPr marL="2057400" indent="-228600" defTabSz="1087438">
              <a:defRPr>
                <a:solidFill>
                  <a:schemeClr val="tx1"/>
                </a:solidFill>
                <a:latin typeface="Calibri" pitchFamily="34" charset="0"/>
                <a:ea typeface="宋体" pitchFamily="2" charset="-122"/>
              </a:defRPr>
            </a:lvl5pPr>
            <a:lvl6pPr marL="25146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zh-CN" sz="2400" b="1" dirty="0">
                <a:solidFill>
                  <a:srgbClr val="FFFFFF"/>
                </a:solidFill>
                <a:latin typeface="Arial" pitchFamily="34" charset="0"/>
                <a:ea typeface="微软雅黑" pitchFamily="34" charset="-122"/>
                <a:sym typeface="Arial" pitchFamily="34" charset="0"/>
              </a:rPr>
              <a:t>2</a:t>
            </a:r>
            <a:r>
              <a:rPr lang="en-US" altLang="zh-CN" sz="2400" b="1" dirty="0" smtClean="0">
                <a:solidFill>
                  <a:srgbClr val="FFFFFF"/>
                </a:solidFill>
                <a:latin typeface="Arial" pitchFamily="34" charset="0"/>
                <a:ea typeface="微软雅黑" pitchFamily="34" charset="-122"/>
                <a:sym typeface="Arial" pitchFamily="34" charset="0"/>
              </a:rPr>
              <a:t>5</a:t>
            </a:r>
            <a:r>
              <a:rPr lang="en-US" altLang="zh-CN" sz="2400" b="1" dirty="0">
                <a:solidFill>
                  <a:srgbClr val="FFFFFF"/>
                </a:solidFill>
                <a:latin typeface="Arial" pitchFamily="34" charset="0"/>
                <a:ea typeface="微软雅黑" pitchFamily="34" charset="-122"/>
                <a:sym typeface="Arial" pitchFamily="34" charset="0"/>
              </a:rPr>
              <a:t>%</a:t>
            </a:r>
          </a:p>
        </p:txBody>
      </p:sp>
      <p:sp>
        <p:nvSpPr>
          <p:cNvPr id="40995" name="Text Box 10"/>
          <p:cNvSpPr txBox="1">
            <a:spLocks noChangeArrowheads="1"/>
          </p:cNvSpPr>
          <p:nvPr/>
        </p:nvSpPr>
        <p:spPr bwMode="auto">
          <a:xfrm>
            <a:off x="2666824" y="4962704"/>
            <a:ext cx="70462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ea typeface="宋体" pitchFamily="2" charset="-122"/>
              </a:defRPr>
            </a:lvl1pPr>
            <a:lvl2pPr marL="742950" indent="-285750" defTabSz="1087438">
              <a:defRPr>
                <a:solidFill>
                  <a:schemeClr val="tx1"/>
                </a:solidFill>
                <a:latin typeface="Calibri" pitchFamily="34" charset="0"/>
                <a:ea typeface="宋体" pitchFamily="2" charset="-122"/>
              </a:defRPr>
            </a:lvl2pPr>
            <a:lvl3pPr marL="1143000" indent="-228600" defTabSz="1087438">
              <a:defRPr>
                <a:solidFill>
                  <a:schemeClr val="tx1"/>
                </a:solidFill>
                <a:latin typeface="Calibri" pitchFamily="34" charset="0"/>
                <a:ea typeface="宋体" pitchFamily="2" charset="-122"/>
              </a:defRPr>
            </a:lvl3pPr>
            <a:lvl4pPr marL="1600200" indent="-228600" defTabSz="1087438">
              <a:defRPr>
                <a:solidFill>
                  <a:schemeClr val="tx1"/>
                </a:solidFill>
                <a:latin typeface="Calibri" pitchFamily="34" charset="0"/>
                <a:ea typeface="宋体" pitchFamily="2" charset="-122"/>
              </a:defRPr>
            </a:lvl4pPr>
            <a:lvl5pPr marL="2057400" indent="-228600" defTabSz="1087438">
              <a:defRPr>
                <a:solidFill>
                  <a:schemeClr val="tx1"/>
                </a:solidFill>
                <a:latin typeface="Calibri" pitchFamily="34" charset="0"/>
                <a:ea typeface="宋体" pitchFamily="2" charset="-122"/>
              </a:defRPr>
            </a:lvl5pPr>
            <a:lvl6pPr marL="25146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smtClean="0">
                <a:solidFill>
                  <a:srgbClr val="FFFFFF"/>
                </a:solidFill>
                <a:latin typeface="Arial" pitchFamily="34" charset="0"/>
                <a:ea typeface="微软雅黑" pitchFamily="34" charset="-122"/>
                <a:sym typeface="Arial" pitchFamily="34" charset="0"/>
              </a:rPr>
              <a:t>25</a:t>
            </a:r>
            <a:r>
              <a:rPr lang="en-US" altLang="zh-CN" sz="2400" b="1" dirty="0">
                <a:solidFill>
                  <a:srgbClr val="FFFFFF"/>
                </a:solidFill>
                <a:latin typeface="Arial" pitchFamily="34" charset="0"/>
                <a:ea typeface="微软雅黑" pitchFamily="34" charset="-122"/>
                <a:sym typeface="Arial" pitchFamily="34" charset="0"/>
              </a:rPr>
              <a:t>%</a:t>
            </a:r>
          </a:p>
        </p:txBody>
      </p:sp>
      <p:sp>
        <p:nvSpPr>
          <p:cNvPr id="40996" name="Text Box 10"/>
          <p:cNvSpPr txBox="1">
            <a:spLocks noChangeArrowheads="1"/>
          </p:cNvSpPr>
          <p:nvPr/>
        </p:nvSpPr>
        <p:spPr bwMode="auto">
          <a:xfrm>
            <a:off x="9039700" y="1484784"/>
            <a:ext cx="70462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ea typeface="宋体" pitchFamily="2" charset="-122"/>
              </a:defRPr>
            </a:lvl1pPr>
            <a:lvl2pPr marL="742950" indent="-285750" defTabSz="1087438">
              <a:defRPr>
                <a:solidFill>
                  <a:schemeClr val="tx1"/>
                </a:solidFill>
                <a:latin typeface="Calibri" pitchFamily="34" charset="0"/>
                <a:ea typeface="宋体" pitchFamily="2" charset="-122"/>
              </a:defRPr>
            </a:lvl2pPr>
            <a:lvl3pPr marL="1143000" indent="-228600" defTabSz="1087438">
              <a:defRPr>
                <a:solidFill>
                  <a:schemeClr val="tx1"/>
                </a:solidFill>
                <a:latin typeface="Calibri" pitchFamily="34" charset="0"/>
                <a:ea typeface="宋体" pitchFamily="2" charset="-122"/>
              </a:defRPr>
            </a:lvl3pPr>
            <a:lvl4pPr marL="1600200" indent="-228600" defTabSz="1087438">
              <a:defRPr>
                <a:solidFill>
                  <a:schemeClr val="tx1"/>
                </a:solidFill>
                <a:latin typeface="Calibri" pitchFamily="34" charset="0"/>
                <a:ea typeface="宋体" pitchFamily="2" charset="-122"/>
              </a:defRPr>
            </a:lvl4pPr>
            <a:lvl5pPr marL="2057400" indent="-228600" defTabSz="1087438">
              <a:defRPr>
                <a:solidFill>
                  <a:schemeClr val="tx1"/>
                </a:solidFill>
                <a:latin typeface="Calibri" pitchFamily="34" charset="0"/>
                <a:ea typeface="宋体" pitchFamily="2" charset="-122"/>
              </a:defRPr>
            </a:lvl5pPr>
            <a:lvl6pPr marL="25146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FFFFFF"/>
                </a:solidFill>
                <a:latin typeface="Arial" pitchFamily="34" charset="0"/>
                <a:ea typeface="微软雅黑" pitchFamily="34" charset="-122"/>
                <a:sym typeface="Arial" pitchFamily="34" charset="0"/>
              </a:rPr>
              <a:t>25</a:t>
            </a:r>
            <a:r>
              <a:rPr lang="en-US" altLang="zh-CN" sz="2400" b="1" dirty="0" smtClean="0">
                <a:solidFill>
                  <a:srgbClr val="FFFFFF"/>
                </a:solidFill>
                <a:latin typeface="Arial" pitchFamily="34" charset="0"/>
                <a:ea typeface="微软雅黑" pitchFamily="34" charset="-122"/>
                <a:sym typeface="Arial" pitchFamily="34" charset="0"/>
              </a:rPr>
              <a:t>%</a:t>
            </a:r>
            <a:endParaRPr lang="en-US" altLang="zh-CN" sz="2400" b="1" dirty="0">
              <a:solidFill>
                <a:srgbClr val="FFFFFF"/>
              </a:solidFill>
              <a:latin typeface="Arial" pitchFamily="34" charset="0"/>
              <a:ea typeface="微软雅黑" pitchFamily="34" charset="-122"/>
              <a:sym typeface="Arial" pitchFamily="34" charset="0"/>
            </a:endParaRPr>
          </a:p>
        </p:txBody>
      </p:sp>
      <p:sp>
        <p:nvSpPr>
          <p:cNvPr id="40997" name="Text Box 10"/>
          <p:cNvSpPr txBox="1">
            <a:spLocks noChangeArrowheads="1"/>
          </p:cNvSpPr>
          <p:nvPr/>
        </p:nvSpPr>
        <p:spPr bwMode="auto">
          <a:xfrm>
            <a:off x="9039700" y="3157518"/>
            <a:ext cx="70462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ea typeface="宋体" pitchFamily="2" charset="-122"/>
              </a:defRPr>
            </a:lvl1pPr>
            <a:lvl2pPr marL="742950" indent="-285750" defTabSz="1087438">
              <a:defRPr>
                <a:solidFill>
                  <a:schemeClr val="tx1"/>
                </a:solidFill>
                <a:latin typeface="Calibri" pitchFamily="34" charset="0"/>
                <a:ea typeface="宋体" pitchFamily="2" charset="-122"/>
              </a:defRPr>
            </a:lvl2pPr>
            <a:lvl3pPr marL="1143000" indent="-228600" defTabSz="1087438">
              <a:defRPr>
                <a:solidFill>
                  <a:schemeClr val="tx1"/>
                </a:solidFill>
                <a:latin typeface="Calibri" pitchFamily="34" charset="0"/>
                <a:ea typeface="宋体" pitchFamily="2" charset="-122"/>
              </a:defRPr>
            </a:lvl3pPr>
            <a:lvl4pPr marL="1600200" indent="-228600" defTabSz="1087438">
              <a:defRPr>
                <a:solidFill>
                  <a:schemeClr val="tx1"/>
                </a:solidFill>
                <a:latin typeface="Calibri" pitchFamily="34" charset="0"/>
                <a:ea typeface="宋体" pitchFamily="2" charset="-122"/>
              </a:defRPr>
            </a:lvl4pPr>
            <a:lvl5pPr marL="2057400" indent="-228600" defTabSz="1087438">
              <a:defRPr>
                <a:solidFill>
                  <a:schemeClr val="tx1"/>
                </a:solidFill>
                <a:latin typeface="Calibri" pitchFamily="34" charset="0"/>
                <a:ea typeface="宋体" pitchFamily="2" charset="-122"/>
              </a:defRPr>
            </a:lvl5pPr>
            <a:lvl6pPr marL="25146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a:solidFill>
                  <a:srgbClr val="FFFFFF"/>
                </a:solidFill>
                <a:latin typeface="Arial" pitchFamily="34" charset="0"/>
                <a:ea typeface="微软雅黑" pitchFamily="34" charset="-122"/>
                <a:sym typeface="Arial" pitchFamily="34" charset="0"/>
              </a:rPr>
              <a:t>20%</a:t>
            </a:r>
          </a:p>
        </p:txBody>
      </p:sp>
      <p:sp>
        <p:nvSpPr>
          <p:cNvPr id="40998" name="Text Box 10"/>
          <p:cNvSpPr txBox="1">
            <a:spLocks noChangeArrowheads="1"/>
          </p:cNvSpPr>
          <p:nvPr/>
        </p:nvSpPr>
        <p:spPr bwMode="auto">
          <a:xfrm>
            <a:off x="9039700" y="4941168"/>
            <a:ext cx="704622"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Calibri" pitchFamily="34" charset="0"/>
                <a:ea typeface="宋体" pitchFamily="2" charset="-122"/>
              </a:defRPr>
            </a:lvl1pPr>
            <a:lvl2pPr marL="742950" indent="-285750" defTabSz="1087438">
              <a:defRPr>
                <a:solidFill>
                  <a:schemeClr val="tx1"/>
                </a:solidFill>
                <a:latin typeface="Calibri" pitchFamily="34" charset="0"/>
                <a:ea typeface="宋体" pitchFamily="2" charset="-122"/>
              </a:defRPr>
            </a:lvl2pPr>
            <a:lvl3pPr marL="1143000" indent="-228600" defTabSz="1087438">
              <a:defRPr>
                <a:solidFill>
                  <a:schemeClr val="tx1"/>
                </a:solidFill>
                <a:latin typeface="Calibri" pitchFamily="34" charset="0"/>
                <a:ea typeface="宋体" pitchFamily="2" charset="-122"/>
              </a:defRPr>
            </a:lvl3pPr>
            <a:lvl4pPr marL="1600200" indent="-228600" defTabSz="1087438">
              <a:defRPr>
                <a:solidFill>
                  <a:schemeClr val="tx1"/>
                </a:solidFill>
                <a:latin typeface="Calibri" pitchFamily="34" charset="0"/>
                <a:ea typeface="宋体" pitchFamily="2" charset="-122"/>
              </a:defRPr>
            </a:lvl4pPr>
            <a:lvl5pPr marL="2057400" indent="-228600" defTabSz="1087438">
              <a:defRPr>
                <a:solidFill>
                  <a:schemeClr val="tx1"/>
                </a:solidFill>
                <a:latin typeface="Calibri" pitchFamily="34" charset="0"/>
                <a:ea typeface="宋体" pitchFamily="2" charset="-122"/>
              </a:defRPr>
            </a:lvl5pPr>
            <a:lvl6pPr marL="25146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087438"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400" b="1" dirty="0" smtClean="0">
                <a:solidFill>
                  <a:srgbClr val="FFFFFF"/>
                </a:solidFill>
                <a:latin typeface="Arial" pitchFamily="34" charset="0"/>
                <a:ea typeface="微软雅黑" pitchFamily="34" charset="-122"/>
                <a:sym typeface="Arial" pitchFamily="34" charset="0"/>
              </a:rPr>
              <a:t>5%</a:t>
            </a:r>
            <a:endParaRPr lang="en-US" altLang="zh-CN" sz="2400" b="1" dirty="0">
              <a:solidFill>
                <a:srgbClr val="FFFFFF"/>
              </a:solidFill>
              <a:latin typeface="Arial" pitchFamily="34" charset="0"/>
              <a:ea typeface="微软雅黑" pitchFamily="34" charset="-122"/>
              <a:sym typeface="Arial" pitchFamily="34" charset="0"/>
            </a:endParaRPr>
          </a:p>
        </p:txBody>
      </p:sp>
      <p:sp>
        <p:nvSpPr>
          <p:cNvPr id="40999" name="TextBox 13"/>
          <p:cNvSpPr txBox="1">
            <a:spLocks noChangeArrowheads="1"/>
          </p:cNvSpPr>
          <p:nvPr/>
        </p:nvSpPr>
        <p:spPr bwMode="auto">
          <a:xfrm>
            <a:off x="724917" y="3181980"/>
            <a:ext cx="1623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行業及市場</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41001" name="TextBox 13"/>
          <p:cNvSpPr txBox="1">
            <a:spLocks noChangeArrowheads="1"/>
          </p:cNvSpPr>
          <p:nvPr/>
        </p:nvSpPr>
        <p:spPr bwMode="auto">
          <a:xfrm>
            <a:off x="9843522" y="1532739"/>
            <a:ext cx="1623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技術與產品</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41003" name="TextBox 13"/>
          <p:cNvSpPr txBox="1">
            <a:spLocks noChangeArrowheads="1"/>
          </p:cNvSpPr>
          <p:nvPr/>
        </p:nvSpPr>
        <p:spPr bwMode="auto">
          <a:xfrm>
            <a:off x="724917" y="5052476"/>
            <a:ext cx="1623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核心團隊</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41005" name="TextBox 13"/>
          <p:cNvSpPr txBox="1">
            <a:spLocks noChangeArrowheads="1"/>
          </p:cNvSpPr>
          <p:nvPr/>
        </p:nvSpPr>
        <p:spPr bwMode="auto">
          <a:xfrm>
            <a:off x="9843522" y="3157233"/>
            <a:ext cx="1623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商業模式</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41007" name="TextBox 13"/>
          <p:cNvSpPr txBox="1">
            <a:spLocks noChangeArrowheads="1"/>
          </p:cNvSpPr>
          <p:nvPr/>
        </p:nvSpPr>
        <p:spPr bwMode="auto">
          <a:xfrm>
            <a:off x="9873039" y="5013176"/>
            <a:ext cx="1623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smtClean="0">
                <a:solidFill>
                  <a:srgbClr val="445469"/>
                </a:solidFill>
                <a:latin typeface="Arial" pitchFamily="34" charset="0"/>
                <a:ea typeface="微软雅黑" pitchFamily="34" charset="-122"/>
                <a:sym typeface="Arial" pitchFamily="34" charset="0"/>
              </a:rPr>
              <a:t>財務分析</a:t>
            </a:r>
            <a:endParaRPr lang="en-US" altLang="zh-CN" sz="2400" b="1" dirty="0">
              <a:solidFill>
                <a:srgbClr val="445469"/>
              </a:solidFill>
              <a:latin typeface="Arial" pitchFamily="34" charset="0"/>
              <a:ea typeface="微软雅黑" pitchFamily="34" charset="-122"/>
              <a:sym typeface="Arial" pitchFamily="34" charset="0"/>
            </a:endParaRPr>
          </a:p>
        </p:txBody>
      </p:sp>
      <p:sp>
        <p:nvSpPr>
          <p:cNvPr id="50"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評選</a:t>
            </a:r>
            <a:r>
              <a:rPr lang="zh-TW" altLang="en-US" sz="2800" dirty="0" smtClean="0">
                <a:solidFill>
                  <a:srgbClr val="767171"/>
                </a:solidFill>
                <a:latin typeface="Hiragino Sans GB W6"/>
                <a:ea typeface="Hiragino Sans GB W6"/>
                <a:cs typeface="Hiragino Sans GB W6"/>
              </a:rPr>
              <a:t>標准</a:t>
            </a:r>
            <a:endParaRPr lang="zh-CN" altLang="en-US" sz="2800" dirty="0">
              <a:solidFill>
                <a:srgbClr val="767171"/>
              </a:solidFill>
              <a:latin typeface="Hiragino Sans GB W6"/>
              <a:ea typeface="Hiragino Sans GB W6"/>
              <a:cs typeface="Hiragino Sans GB W6"/>
            </a:endParaRPr>
          </a:p>
        </p:txBody>
      </p:sp>
      <p:sp>
        <p:nvSpPr>
          <p:cNvPr id="8" name="投影片編號版面配置區 7"/>
          <p:cNvSpPr>
            <a:spLocks noGrp="1"/>
          </p:cNvSpPr>
          <p:nvPr>
            <p:ph type="sldNum" sz="quarter" idx="12"/>
          </p:nvPr>
        </p:nvSpPr>
        <p:spPr/>
        <p:txBody>
          <a:bodyPr/>
          <a:lstStyle/>
          <a:p>
            <a:pPr>
              <a:defRPr/>
            </a:pPr>
            <a:fld id="{80E1403C-2ACC-4EA5-B3F6-D5A6709EB2A9}" type="slidenum">
              <a:rPr lang="zh-CN" altLang="en-US" smtClean="0"/>
              <a:pPr>
                <a:defRPr/>
              </a:pPr>
              <a:t>42</a:t>
            </a:fld>
            <a:endParaRPr lang="zh-CN" altLang="en-US" dirty="0"/>
          </a:p>
        </p:txBody>
      </p:sp>
    </p:spTree>
    <p:extLst>
      <p:ext uri="{BB962C8B-B14F-4D97-AF65-F5344CB8AC3E}">
        <p14:creationId xmlns="" xmlns:p14="http://schemas.microsoft.com/office/powerpoint/2010/main" val="1268178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矩形 16"/>
          <p:cNvSpPr>
            <a:spLocks noChangeArrowheads="1"/>
          </p:cNvSpPr>
          <p:nvPr/>
        </p:nvSpPr>
        <p:spPr bwMode="auto">
          <a:xfrm>
            <a:off x="3594100" y="2701925"/>
            <a:ext cx="744538" cy="744538"/>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2" name="矩形 17"/>
          <p:cNvSpPr>
            <a:spLocks noChangeArrowheads="1"/>
          </p:cNvSpPr>
          <p:nvPr/>
        </p:nvSpPr>
        <p:spPr bwMode="auto">
          <a:xfrm>
            <a:off x="4406900" y="2701925"/>
            <a:ext cx="744538" cy="744538"/>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3" name="矩形 18"/>
          <p:cNvSpPr>
            <a:spLocks noChangeArrowheads="1"/>
          </p:cNvSpPr>
          <p:nvPr/>
        </p:nvSpPr>
        <p:spPr bwMode="auto">
          <a:xfrm>
            <a:off x="3573463" y="3529013"/>
            <a:ext cx="744537" cy="744537"/>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4" name="矩形 19"/>
          <p:cNvSpPr>
            <a:spLocks noChangeArrowheads="1"/>
          </p:cNvSpPr>
          <p:nvPr/>
        </p:nvSpPr>
        <p:spPr bwMode="auto">
          <a:xfrm>
            <a:off x="4406900" y="3529013"/>
            <a:ext cx="744538" cy="744537"/>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5" name="文本框 20"/>
          <p:cNvSpPr txBox="1">
            <a:spLocks noChangeArrowheads="1"/>
          </p:cNvSpPr>
          <p:nvPr/>
        </p:nvSpPr>
        <p:spPr bwMode="auto">
          <a:xfrm>
            <a:off x="3573463" y="2701925"/>
            <a:ext cx="15525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9600" b="1" dirty="0">
                <a:solidFill>
                  <a:schemeClr val="bg1"/>
                </a:solidFill>
                <a:latin typeface="Arial" pitchFamily="34" charset="0"/>
                <a:cs typeface="Arial" pitchFamily="34" charset="0"/>
              </a:rPr>
              <a:t>03</a:t>
            </a:r>
            <a:endParaRPr lang="zh-CN" altLang="en-US" sz="9600" b="1" dirty="0">
              <a:solidFill>
                <a:schemeClr val="bg1"/>
              </a:solidFill>
              <a:latin typeface="Arial" pitchFamily="34" charset="0"/>
              <a:cs typeface="Arial" pitchFamily="34" charset="0"/>
            </a:endParaRPr>
          </a:p>
        </p:txBody>
      </p:sp>
      <p:sp>
        <p:nvSpPr>
          <p:cNvPr id="32776" name="文本框 21"/>
          <p:cNvSpPr txBox="1">
            <a:spLocks noChangeArrowheads="1"/>
          </p:cNvSpPr>
          <p:nvPr/>
        </p:nvSpPr>
        <p:spPr bwMode="auto">
          <a:xfrm>
            <a:off x="5216525" y="2725738"/>
            <a:ext cx="492125"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dirty="0">
                <a:solidFill>
                  <a:srgbClr val="767171"/>
                </a:solidFill>
                <a:latin typeface="Arial" pitchFamily="34" charset="0"/>
                <a:cs typeface="Arial" pitchFamily="34" charset="0"/>
              </a:rPr>
              <a:t>PART THREE</a:t>
            </a:r>
            <a:endParaRPr lang="zh-CN" altLang="en-US" sz="2000" dirty="0">
              <a:solidFill>
                <a:srgbClr val="767171"/>
              </a:solidFill>
              <a:latin typeface="Arial" pitchFamily="34" charset="0"/>
              <a:cs typeface="Arial" pitchFamily="34" charset="0"/>
            </a:endParaRPr>
          </a:p>
        </p:txBody>
      </p:sp>
      <p:sp>
        <p:nvSpPr>
          <p:cNvPr id="10" name="文本框 22"/>
          <p:cNvSpPr txBox="1">
            <a:spLocks noChangeArrowheads="1"/>
          </p:cNvSpPr>
          <p:nvPr/>
        </p:nvSpPr>
        <p:spPr bwMode="auto">
          <a:xfrm>
            <a:off x="5980113" y="2967038"/>
            <a:ext cx="32624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6000" b="1" dirty="0" smtClean="0">
                <a:solidFill>
                  <a:srgbClr val="767171"/>
                </a:solidFill>
                <a:latin typeface="Arial" pitchFamily="34" charset="0"/>
                <a:cs typeface="Arial" pitchFamily="34" charset="0"/>
              </a:rPr>
              <a:t>深化輔導</a:t>
            </a:r>
            <a:endParaRPr lang="zh-CN" altLang="en-US" sz="6000" b="1" dirty="0">
              <a:solidFill>
                <a:srgbClr val="767171"/>
              </a:solidFill>
              <a:latin typeface="Arial" pitchFamily="34" charset="0"/>
              <a:cs typeface="Arial" pitchFamily="34" charset="0"/>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43</a:t>
            </a:fld>
            <a:endParaRPr lang="zh-CN" altLang="en-US" dirty="0"/>
          </a:p>
        </p:txBody>
      </p:sp>
    </p:spTree>
    <p:extLst>
      <p:ext uri="{BB962C8B-B14F-4D97-AF65-F5344CB8AC3E}">
        <p14:creationId xmlns="" xmlns:p14="http://schemas.microsoft.com/office/powerpoint/2010/main" val="4272487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23392" y="1196752"/>
            <a:ext cx="10874393" cy="3756396"/>
            <a:chOff x="694215" y="1874838"/>
            <a:chExt cx="10874393" cy="3756396"/>
          </a:xfrm>
        </p:grpSpPr>
        <p:sp>
          <p:nvSpPr>
            <p:cNvPr id="34819" name="Rounded Rectangle 29"/>
            <p:cNvSpPr>
              <a:spLocks noChangeArrowheads="1"/>
            </p:cNvSpPr>
            <p:nvPr/>
          </p:nvSpPr>
          <p:spPr bwMode="auto">
            <a:xfrm>
              <a:off x="765038" y="1988840"/>
              <a:ext cx="2572279" cy="3642394"/>
            </a:xfrm>
            <a:prstGeom prst="roundRect">
              <a:avLst>
                <a:gd name="adj" fmla="val 16667"/>
              </a:avLst>
            </a:prstGeom>
            <a:solidFill>
              <a:srgbClr val="D9D9D9"/>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0" name="Rounded Rectangle 30"/>
            <p:cNvSpPr>
              <a:spLocks noChangeArrowheads="1"/>
            </p:cNvSpPr>
            <p:nvPr/>
          </p:nvSpPr>
          <p:spPr bwMode="auto">
            <a:xfrm>
              <a:off x="3508133" y="1988840"/>
              <a:ext cx="2572279" cy="3642394"/>
            </a:xfrm>
            <a:prstGeom prst="roundRect">
              <a:avLst>
                <a:gd name="adj" fmla="val 16667"/>
              </a:avLst>
            </a:prstGeom>
            <a:solidFill>
              <a:srgbClr val="D9D9D9"/>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1" name="Rounded Rectangle 31"/>
            <p:cNvSpPr>
              <a:spLocks noChangeArrowheads="1"/>
            </p:cNvSpPr>
            <p:nvPr/>
          </p:nvSpPr>
          <p:spPr bwMode="auto">
            <a:xfrm>
              <a:off x="6253236" y="1988840"/>
              <a:ext cx="2572279" cy="3642394"/>
            </a:xfrm>
            <a:prstGeom prst="roundRect">
              <a:avLst>
                <a:gd name="adj" fmla="val 16667"/>
              </a:avLst>
            </a:prstGeom>
            <a:solidFill>
              <a:srgbClr val="D9D9D9"/>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2" name="Rounded Rectangle 32"/>
            <p:cNvSpPr>
              <a:spLocks noChangeArrowheads="1"/>
            </p:cNvSpPr>
            <p:nvPr/>
          </p:nvSpPr>
          <p:spPr bwMode="auto">
            <a:xfrm>
              <a:off x="8996329" y="1988840"/>
              <a:ext cx="2572279" cy="3642394"/>
            </a:xfrm>
            <a:prstGeom prst="roundRect">
              <a:avLst>
                <a:gd name="adj" fmla="val 16667"/>
              </a:avLst>
            </a:prstGeom>
            <a:solidFill>
              <a:srgbClr val="D9D9D9"/>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3" name="Rounded Rectangle 9"/>
            <p:cNvSpPr>
              <a:spLocks noChangeArrowheads="1"/>
            </p:cNvSpPr>
            <p:nvPr/>
          </p:nvSpPr>
          <p:spPr bwMode="auto">
            <a:xfrm>
              <a:off x="694215" y="1874838"/>
              <a:ext cx="2572279" cy="3642394"/>
            </a:xfrm>
            <a:prstGeom prst="roundRect">
              <a:avLst>
                <a:gd name="adj" fmla="val 16667"/>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4" name="Rounded Rectangle 10"/>
            <p:cNvSpPr>
              <a:spLocks noChangeArrowheads="1"/>
            </p:cNvSpPr>
            <p:nvPr/>
          </p:nvSpPr>
          <p:spPr bwMode="auto">
            <a:xfrm>
              <a:off x="3437310" y="1874838"/>
              <a:ext cx="2572279" cy="3642394"/>
            </a:xfrm>
            <a:prstGeom prst="roundRect">
              <a:avLst>
                <a:gd name="adj" fmla="val 16667"/>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5" name="Rounded Rectangle 11"/>
            <p:cNvSpPr>
              <a:spLocks noChangeArrowheads="1"/>
            </p:cNvSpPr>
            <p:nvPr/>
          </p:nvSpPr>
          <p:spPr bwMode="auto">
            <a:xfrm>
              <a:off x="6182413" y="1874838"/>
              <a:ext cx="2572279" cy="3642394"/>
            </a:xfrm>
            <a:prstGeom prst="roundRect">
              <a:avLst>
                <a:gd name="adj" fmla="val 16667"/>
              </a:avLst>
            </a:prstGeom>
            <a:solidFill>
              <a:srgbClr val="DE447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6" name="Rounded Rectangle 12"/>
            <p:cNvSpPr>
              <a:spLocks noChangeArrowheads="1"/>
            </p:cNvSpPr>
            <p:nvPr/>
          </p:nvSpPr>
          <p:spPr bwMode="auto">
            <a:xfrm>
              <a:off x="8925506" y="1874838"/>
              <a:ext cx="2572279" cy="3642394"/>
            </a:xfrm>
            <a:prstGeom prst="roundRect">
              <a:avLst>
                <a:gd name="adj" fmla="val 16667"/>
              </a:avLst>
            </a:prstGeom>
            <a:solidFill>
              <a:srgbClr val="513087"/>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US" altLang="zh-CN" sz="2400">
                <a:solidFill>
                  <a:srgbClr val="FFFFFF"/>
                </a:solidFill>
              </a:endParaRPr>
            </a:p>
          </p:txBody>
        </p:sp>
        <p:sp>
          <p:nvSpPr>
            <p:cNvPr id="34827" name="Freeform 6"/>
            <p:cNvSpPr>
              <a:spLocks noEditPoints="1"/>
            </p:cNvSpPr>
            <p:nvPr/>
          </p:nvSpPr>
          <p:spPr bwMode="auto">
            <a:xfrm>
              <a:off x="4456172" y="2326996"/>
              <a:ext cx="536562" cy="655127"/>
            </a:xfrm>
            <a:custGeom>
              <a:avLst/>
              <a:gdLst>
                <a:gd name="T0" fmla="*/ 34166831 w 781"/>
                <a:gd name="T1" fmla="*/ 231497676 h 953"/>
                <a:gd name="T2" fmla="*/ 108097548 w 781"/>
                <a:gd name="T3" fmla="*/ 231497676 h 953"/>
                <a:gd name="T4" fmla="*/ 108097548 w 781"/>
                <a:gd name="T5" fmla="*/ 247422023 h 953"/>
                <a:gd name="T6" fmla="*/ 34166831 w 781"/>
                <a:gd name="T7" fmla="*/ 247422023 h 953"/>
                <a:gd name="T8" fmla="*/ 34166831 w 781"/>
                <a:gd name="T9" fmla="*/ 231497676 h 953"/>
                <a:gd name="T10" fmla="*/ 34166831 w 781"/>
                <a:gd name="T11" fmla="*/ 205841360 h 953"/>
                <a:gd name="T12" fmla="*/ 108097548 w 781"/>
                <a:gd name="T13" fmla="*/ 205841360 h 953"/>
                <a:gd name="T14" fmla="*/ 108097548 w 781"/>
                <a:gd name="T15" fmla="*/ 221765708 h 953"/>
                <a:gd name="T16" fmla="*/ 34166831 w 781"/>
                <a:gd name="T17" fmla="*/ 221765708 h 953"/>
                <a:gd name="T18" fmla="*/ 34166831 w 781"/>
                <a:gd name="T19" fmla="*/ 205841360 h 953"/>
                <a:gd name="T20" fmla="*/ 34166831 w 781"/>
                <a:gd name="T21" fmla="*/ 178415250 h 953"/>
                <a:gd name="T22" fmla="*/ 108097548 w 781"/>
                <a:gd name="T23" fmla="*/ 178415250 h 953"/>
                <a:gd name="T24" fmla="*/ 108097548 w 781"/>
                <a:gd name="T25" fmla="*/ 194340141 h 953"/>
                <a:gd name="T26" fmla="*/ 34166831 w 781"/>
                <a:gd name="T27" fmla="*/ 194340141 h 953"/>
                <a:gd name="T28" fmla="*/ 34166831 w 781"/>
                <a:gd name="T29" fmla="*/ 178415250 h 953"/>
                <a:gd name="T30" fmla="*/ 34166831 w 781"/>
                <a:gd name="T31" fmla="*/ 154233311 h 953"/>
                <a:gd name="T32" fmla="*/ 108097548 w 781"/>
                <a:gd name="T33" fmla="*/ 154233311 h 953"/>
                <a:gd name="T34" fmla="*/ 108097548 w 781"/>
                <a:gd name="T35" fmla="*/ 169863326 h 953"/>
                <a:gd name="T36" fmla="*/ 34166831 w 781"/>
                <a:gd name="T37" fmla="*/ 169863326 h 953"/>
                <a:gd name="T38" fmla="*/ 34166831 w 781"/>
                <a:gd name="T39" fmla="*/ 154233311 h 953"/>
                <a:gd name="T40" fmla="*/ 34166831 w 781"/>
                <a:gd name="T41" fmla="*/ 127987245 h 953"/>
                <a:gd name="T42" fmla="*/ 108097548 w 781"/>
                <a:gd name="T43" fmla="*/ 127987245 h 953"/>
                <a:gd name="T44" fmla="*/ 108097548 w 781"/>
                <a:gd name="T45" fmla="*/ 143912136 h 953"/>
                <a:gd name="T46" fmla="*/ 34166831 w 781"/>
                <a:gd name="T47" fmla="*/ 143912136 h 953"/>
                <a:gd name="T48" fmla="*/ 34166831 w 781"/>
                <a:gd name="T49" fmla="*/ 127987245 h 953"/>
                <a:gd name="T50" fmla="*/ 156991583 w 781"/>
                <a:gd name="T51" fmla="*/ 49838255 h 953"/>
                <a:gd name="T52" fmla="*/ 188801931 w 781"/>
                <a:gd name="T53" fmla="*/ 49838255 h 953"/>
                <a:gd name="T54" fmla="*/ 188801931 w 781"/>
                <a:gd name="T55" fmla="*/ 241819394 h 953"/>
                <a:gd name="T56" fmla="*/ 156991583 w 781"/>
                <a:gd name="T57" fmla="*/ 241819394 h 953"/>
                <a:gd name="T58" fmla="*/ 156991583 w 781"/>
                <a:gd name="T59" fmla="*/ 49838255 h 953"/>
                <a:gd name="T60" fmla="*/ 79821381 w 781"/>
                <a:gd name="T61" fmla="*/ 19758268 h 953"/>
                <a:gd name="T62" fmla="*/ 82766713 w 781"/>
                <a:gd name="T63" fmla="*/ 31259487 h 953"/>
                <a:gd name="T64" fmla="*/ 83355562 w 781"/>
                <a:gd name="T65" fmla="*/ 43350457 h 953"/>
                <a:gd name="T66" fmla="*/ 81883168 w 781"/>
                <a:gd name="T67" fmla="*/ 56031177 h 953"/>
                <a:gd name="T68" fmla="*/ 78053747 w 781"/>
                <a:gd name="T69" fmla="*/ 68122147 h 953"/>
                <a:gd name="T70" fmla="*/ 71574233 w 781"/>
                <a:gd name="T71" fmla="*/ 80213117 h 953"/>
                <a:gd name="T72" fmla="*/ 63032390 w 781"/>
                <a:gd name="T73" fmla="*/ 91419461 h 953"/>
                <a:gd name="T74" fmla="*/ 52428760 w 781"/>
                <a:gd name="T75" fmla="*/ 101741179 h 953"/>
                <a:gd name="T76" fmla="*/ 50661669 w 781"/>
                <a:gd name="T77" fmla="*/ 96138007 h 953"/>
                <a:gd name="T78" fmla="*/ 47715794 w 781"/>
                <a:gd name="T79" fmla="*/ 90239960 h 953"/>
                <a:gd name="T80" fmla="*/ 44475765 w 781"/>
                <a:gd name="T81" fmla="*/ 84931663 h 953"/>
                <a:gd name="T82" fmla="*/ 39763342 w 781"/>
                <a:gd name="T83" fmla="*/ 79918242 h 953"/>
                <a:gd name="T84" fmla="*/ 36523314 w 781"/>
                <a:gd name="T85" fmla="*/ 77559240 h 953"/>
                <a:gd name="T86" fmla="*/ 31810891 w 781"/>
                <a:gd name="T87" fmla="*/ 74609945 h 953"/>
                <a:gd name="T88" fmla="*/ 25624988 w 781"/>
                <a:gd name="T89" fmla="*/ 71956068 h 953"/>
                <a:gd name="T90" fmla="*/ 16788991 w 781"/>
                <a:gd name="T91" fmla="*/ 80802867 h 953"/>
                <a:gd name="T92" fmla="*/ 15905446 w 781"/>
                <a:gd name="T93" fmla="*/ 260987912 h 953"/>
                <a:gd name="T94" fmla="*/ 212954524 w 781"/>
                <a:gd name="T95" fmla="*/ 260987912 h 953"/>
                <a:gd name="T96" fmla="*/ 213543916 w 781"/>
                <a:gd name="T97" fmla="*/ 19758268 h 953"/>
                <a:gd name="T98" fmla="*/ 79821381 w 781"/>
                <a:gd name="T99" fmla="*/ 19758268 h 953"/>
                <a:gd name="T100" fmla="*/ 73046628 w 781"/>
                <a:gd name="T101" fmla="*/ 0 h 953"/>
                <a:gd name="T102" fmla="*/ 230038211 w 781"/>
                <a:gd name="T103" fmla="*/ 0 h 953"/>
                <a:gd name="T104" fmla="*/ 228859970 w 781"/>
                <a:gd name="T105" fmla="*/ 281041055 h 953"/>
                <a:gd name="T106" fmla="*/ 0 w 781"/>
                <a:gd name="T107" fmla="*/ 281041055 h 953"/>
                <a:gd name="T108" fmla="*/ 883545 w 781"/>
                <a:gd name="T109" fmla="*/ 71071442 h 953"/>
                <a:gd name="T110" fmla="*/ 73046628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4828" name="Freeform 7"/>
            <p:cNvSpPr>
              <a:spLocks noEditPoints="1"/>
            </p:cNvSpPr>
            <p:nvPr/>
          </p:nvSpPr>
          <p:spPr bwMode="auto">
            <a:xfrm>
              <a:off x="1616619" y="2210439"/>
              <a:ext cx="727473" cy="888240"/>
            </a:xfrm>
            <a:custGeom>
              <a:avLst/>
              <a:gdLst>
                <a:gd name="T0" fmla="*/ 101505696 w 1061"/>
                <a:gd name="T1" fmla="*/ 311117934 h 1297"/>
                <a:gd name="T2" fmla="*/ 104146167 w 1061"/>
                <a:gd name="T3" fmla="*/ 328678744 h 1297"/>
                <a:gd name="T4" fmla="*/ 99451815 w 1061"/>
                <a:gd name="T5" fmla="*/ 333654307 h 1297"/>
                <a:gd name="T6" fmla="*/ 93877846 w 1061"/>
                <a:gd name="T7" fmla="*/ 338922550 h 1297"/>
                <a:gd name="T8" fmla="*/ 74809036 w 1061"/>
                <a:gd name="T9" fmla="*/ 339800590 h 1297"/>
                <a:gd name="T10" fmla="*/ 72168564 w 1061"/>
                <a:gd name="T11" fmla="*/ 337751829 h 1297"/>
                <a:gd name="T12" fmla="*/ 64541256 w 1061"/>
                <a:gd name="T13" fmla="*/ 332776266 h 1297"/>
                <a:gd name="T14" fmla="*/ 61900785 w 1061"/>
                <a:gd name="T15" fmla="*/ 314630096 h 1297"/>
                <a:gd name="T16" fmla="*/ 66594596 w 1061"/>
                <a:gd name="T17" fmla="*/ 309947214 h 1297"/>
                <a:gd name="T18" fmla="*/ 27576817 w 1061"/>
                <a:gd name="T19" fmla="*/ 286532800 h 1297"/>
                <a:gd name="T20" fmla="*/ 146977600 w 1061"/>
                <a:gd name="T21" fmla="*/ 280094378 h 1297"/>
                <a:gd name="T22" fmla="*/ 27576817 w 1061"/>
                <a:gd name="T23" fmla="*/ 213655980 h 1297"/>
                <a:gd name="T24" fmla="*/ 0 w 1061"/>
                <a:gd name="T25" fmla="*/ 213655980 h 1297"/>
                <a:gd name="T26" fmla="*/ 141403631 w 1061"/>
                <a:gd name="T27" fmla="*/ 222143705 h 1297"/>
                <a:gd name="T28" fmla="*/ 75982759 w 1061"/>
                <a:gd name="T29" fmla="*/ 177656320 h 1297"/>
                <a:gd name="T30" fmla="*/ 49872691 w 1061"/>
                <a:gd name="T31" fmla="*/ 194631769 h 1297"/>
                <a:gd name="T32" fmla="*/ 43712131 w 1061"/>
                <a:gd name="T33" fmla="*/ 225655867 h 1297"/>
                <a:gd name="T34" fmla="*/ 61900785 w 1061"/>
                <a:gd name="T35" fmla="*/ 252289762 h 1297"/>
                <a:gd name="T36" fmla="*/ 68354910 w 1061"/>
                <a:gd name="T37" fmla="*/ 262240888 h 1297"/>
                <a:gd name="T38" fmla="*/ 98278633 w 1061"/>
                <a:gd name="T39" fmla="*/ 259021406 h 1297"/>
                <a:gd name="T40" fmla="*/ 111186884 w 1061"/>
                <a:gd name="T41" fmla="*/ 247606879 h 1297"/>
                <a:gd name="T42" fmla="*/ 124095135 w 1061"/>
                <a:gd name="T43" fmla="*/ 217460822 h 1297"/>
                <a:gd name="T44" fmla="*/ 112067041 w 1061"/>
                <a:gd name="T45" fmla="*/ 188778166 h 1297"/>
                <a:gd name="T46" fmla="*/ 83610067 w 1061"/>
                <a:gd name="T47" fmla="*/ 176485599 h 1297"/>
                <a:gd name="T48" fmla="*/ 112653632 w 1061"/>
                <a:gd name="T49" fmla="*/ 173851477 h 1297"/>
                <a:gd name="T50" fmla="*/ 134362915 w 1061"/>
                <a:gd name="T51" fmla="*/ 207217016 h 1297"/>
                <a:gd name="T52" fmla="*/ 126148475 w 1061"/>
                <a:gd name="T53" fmla="*/ 247899559 h 1297"/>
                <a:gd name="T54" fmla="*/ 109720136 w 1061"/>
                <a:gd name="T55" fmla="*/ 262826248 h 1297"/>
                <a:gd name="T56" fmla="*/ 104732758 w 1061"/>
                <a:gd name="T57" fmla="*/ 306435052 h 1297"/>
                <a:gd name="T58" fmla="*/ 58087131 w 1061"/>
                <a:gd name="T59" fmla="*/ 303215570 h 1297"/>
                <a:gd name="T60" fmla="*/ 55740225 w 1061"/>
                <a:gd name="T61" fmla="*/ 261948207 h 1297"/>
                <a:gd name="T62" fmla="*/ 35791257 w 1061"/>
                <a:gd name="T63" fmla="*/ 238241114 h 1297"/>
                <a:gd name="T64" fmla="*/ 36670873 w 1061"/>
                <a:gd name="T65" fmla="*/ 194339089 h 1297"/>
                <a:gd name="T66" fmla="*/ 71581973 w 1061"/>
                <a:gd name="T67" fmla="*/ 166534473 h 1297"/>
                <a:gd name="T68" fmla="*/ 41365226 w 1061"/>
                <a:gd name="T69" fmla="*/ 177070959 h 1297"/>
                <a:gd name="T70" fmla="*/ 146977600 w 1061"/>
                <a:gd name="T71" fmla="*/ 155412627 h 1297"/>
                <a:gd name="T72" fmla="*/ 88303878 w 1061"/>
                <a:gd name="T73" fmla="*/ 125266570 h 1297"/>
                <a:gd name="T74" fmla="*/ 88303878 w 1061"/>
                <a:gd name="T75" fmla="*/ 125266570 h 1297"/>
                <a:gd name="T76" fmla="*/ 234108296 w 1061"/>
                <a:gd name="T77" fmla="*/ 96876594 h 1297"/>
                <a:gd name="T78" fmla="*/ 269312421 w 1061"/>
                <a:gd name="T79" fmla="*/ 75218803 h 1297"/>
                <a:gd name="T80" fmla="*/ 285741301 w 1061"/>
                <a:gd name="T81" fmla="*/ 86340649 h 1297"/>
                <a:gd name="T82" fmla="*/ 305103678 w 1061"/>
                <a:gd name="T83" fmla="*/ 231216790 h 1297"/>
                <a:gd name="T84" fmla="*/ 285741301 w 1061"/>
                <a:gd name="T85" fmla="*/ 227704628 h 1297"/>
                <a:gd name="T86" fmla="*/ 241442579 w 1061"/>
                <a:gd name="T87" fmla="*/ 257850685 h 1297"/>
                <a:gd name="T88" fmla="*/ 78622690 w 1061"/>
                <a:gd name="T89" fmla="*/ 103900918 h 1297"/>
                <a:gd name="T90" fmla="*/ 64247690 w 1061"/>
                <a:gd name="T91" fmla="*/ 89852811 h 1297"/>
                <a:gd name="T92" fmla="*/ 78622690 w 1061"/>
                <a:gd name="T93" fmla="*/ 76096843 h 1297"/>
                <a:gd name="T94" fmla="*/ 223253384 w 1061"/>
                <a:gd name="T95" fmla="*/ 122047088 h 1297"/>
                <a:gd name="T96" fmla="*/ 248776862 w 1061"/>
                <a:gd name="T97" fmla="*/ 75511483 h 1297"/>
                <a:gd name="T98" fmla="*/ 233521705 w 1061"/>
                <a:gd name="T99" fmla="*/ 1463401 h 1297"/>
                <a:gd name="T100" fmla="*/ 257284327 w 1061"/>
                <a:gd name="T101" fmla="*/ 28389976 h 1297"/>
                <a:gd name="T102" fmla="*/ 248776862 w 1061"/>
                <a:gd name="T103" fmla="*/ 65853037 h 1297"/>
                <a:gd name="T104" fmla="*/ 215332510 w 1061"/>
                <a:gd name="T105" fmla="*/ 76096843 h 1297"/>
                <a:gd name="T106" fmla="*/ 191569888 w 1061"/>
                <a:gd name="T107" fmla="*/ 49170268 h 1297"/>
                <a:gd name="T108" fmla="*/ 200664486 w 1061"/>
                <a:gd name="T109" fmla="*/ 11121846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4829" name="Freeform 8"/>
            <p:cNvSpPr>
              <a:spLocks noEditPoints="1"/>
            </p:cNvSpPr>
            <p:nvPr/>
          </p:nvSpPr>
          <p:spPr bwMode="auto">
            <a:xfrm>
              <a:off x="7044528" y="2331015"/>
              <a:ext cx="846039" cy="647089"/>
            </a:xfrm>
            <a:custGeom>
              <a:avLst/>
              <a:gdLst>
                <a:gd name="T0" fmla="*/ 80634546 w 1232"/>
                <a:gd name="T1" fmla="*/ 236336130 h 944"/>
                <a:gd name="T2" fmla="*/ 104766321 w 1232"/>
                <a:gd name="T3" fmla="*/ 237802509 h 944"/>
                <a:gd name="T4" fmla="*/ 135666104 w 1232"/>
                <a:gd name="T5" fmla="*/ 232231026 h 944"/>
                <a:gd name="T6" fmla="*/ 135372079 w 1232"/>
                <a:gd name="T7" fmla="*/ 194992144 h 944"/>
                <a:gd name="T8" fmla="*/ 168332209 w 1232"/>
                <a:gd name="T9" fmla="*/ 166549371 h 944"/>
                <a:gd name="T10" fmla="*/ 111828896 w 1232"/>
                <a:gd name="T11" fmla="*/ 198803755 h 944"/>
                <a:gd name="T12" fmla="*/ 135372079 w 1232"/>
                <a:gd name="T13" fmla="*/ 166549371 h 944"/>
                <a:gd name="T14" fmla="*/ 72688810 w 1232"/>
                <a:gd name="T15" fmla="*/ 186488445 h 944"/>
                <a:gd name="T16" fmla="*/ 92405866 w 1232"/>
                <a:gd name="T17" fmla="*/ 166549371 h 944"/>
                <a:gd name="T18" fmla="*/ 49734220 w 1232"/>
                <a:gd name="T19" fmla="*/ 187661331 h 944"/>
                <a:gd name="T20" fmla="*/ 48557577 w 1232"/>
                <a:gd name="T21" fmla="*/ 166549371 h 944"/>
                <a:gd name="T22" fmla="*/ 158620694 w 1232"/>
                <a:gd name="T23" fmla="*/ 276800721 h 944"/>
                <a:gd name="T24" fmla="*/ 192758010 w 1232"/>
                <a:gd name="T25" fmla="*/ 192646371 h 944"/>
                <a:gd name="T26" fmla="*/ 205706516 w 1232"/>
                <a:gd name="T27" fmla="*/ 173000248 h 944"/>
                <a:gd name="T28" fmla="*/ 213652252 w 1232"/>
                <a:gd name="T29" fmla="*/ 153647617 h 944"/>
                <a:gd name="T30" fmla="*/ 176277945 w 1232"/>
                <a:gd name="T31" fmla="*/ 154234060 h 944"/>
                <a:gd name="T32" fmla="*/ 156266321 w 1232"/>
                <a:gd name="T33" fmla="*/ 124325991 h 944"/>
                <a:gd name="T34" fmla="*/ 141846061 w 1232"/>
                <a:gd name="T35" fmla="*/ 139572976 h 944"/>
                <a:gd name="T36" fmla="*/ 55914719 w 1232"/>
                <a:gd name="T37" fmla="*/ 139572976 h 944"/>
                <a:gd name="T38" fmla="*/ 54442965 w 1232"/>
                <a:gd name="T39" fmla="*/ 124325991 h 944"/>
                <a:gd name="T40" fmla="*/ 44731450 w 1232"/>
                <a:gd name="T41" fmla="*/ 154234060 h 944"/>
                <a:gd name="T42" fmla="*/ 152440737 w 1232"/>
                <a:gd name="T43" fmla="*/ 82102069 h 944"/>
                <a:gd name="T44" fmla="*/ 182751927 w 1232"/>
                <a:gd name="T45" fmla="*/ 101747651 h 944"/>
                <a:gd name="T46" fmla="*/ 104766321 w 1232"/>
                <a:gd name="T47" fmla="*/ 82102069 h 944"/>
                <a:gd name="T48" fmla="*/ 138903638 w 1232"/>
                <a:gd name="T49" fmla="*/ 82102069 h 944"/>
                <a:gd name="T50" fmla="*/ 54442965 w 1232"/>
                <a:gd name="T51" fmla="*/ 111717188 h 944"/>
                <a:gd name="T52" fmla="*/ 20894242 w 1232"/>
                <a:gd name="T53" fmla="*/ 82102069 h 944"/>
                <a:gd name="T54" fmla="*/ 40905866 w 1232"/>
                <a:gd name="T55" fmla="*/ 111717188 h 944"/>
                <a:gd name="T56" fmla="*/ 229543724 w 1232"/>
                <a:gd name="T57" fmla="*/ 70666153 h 944"/>
                <a:gd name="T58" fmla="*/ 229543724 w 1232"/>
                <a:gd name="T59" fmla="*/ 70666153 h 944"/>
                <a:gd name="T60" fmla="*/ 148909178 w 1232"/>
                <a:gd name="T61" fmla="*/ 69493267 h 944"/>
                <a:gd name="T62" fmla="*/ 144495001 w 1232"/>
                <a:gd name="T63" fmla="*/ 46915468 h 944"/>
                <a:gd name="T64" fmla="*/ 43848832 w 1232"/>
                <a:gd name="T65" fmla="*/ 53366345 h 944"/>
                <a:gd name="T66" fmla="*/ 52677186 w 1232"/>
                <a:gd name="T67" fmla="*/ 58937286 h 944"/>
                <a:gd name="T68" fmla="*/ 104766321 w 1232"/>
                <a:gd name="T69" fmla="*/ 69493267 h 944"/>
                <a:gd name="T70" fmla="*/ 118892014 w 1232"/>
                <a:gd name="T71" fmla="*/ 42810365 h 944"/>
                <a:gd name="T72" fmla="*/ 85343291 w 1232"/>
                <a:gd name="T73" fmla="*/ 37532375 h 944"/>
                <a:gd name="T74" fmla="*/ 62388701 w 1232"/>
                <a:gd name="T75" fmla="*/ 69493267 h 944"/>
                <a:gd name="T76" fmla="*/ 104766321 w 1232"/>
                <a:gd name="T77" fmla="*/ 19939074 h 944"/>
                <a:gd name="T78" fmla="*/ 145083594 w 1232"/>
                <a:gd name="T79" fmla="*/ 31667941 h 944"/>
                <a:gd name="T80" fmla="*/ 184223681 w 1232"/>
                <a:gd name="T81" fmla="*/ 69493267 h 944"/>
                <a:gd name="T82" fmla="*/ 190697663 w 1232"/>
                <a:gd name="T83" fmla="*/ 82102069 h 944"/>
                <a:gd name="T84" fmla="*/ 197760780 w 1232"/>
                <a:gd name="T85" fmla="*/ 124325991 h 944"/>
                <a:gd name="T86" fmla="*/ 191286256 w 1232"/>
                <a:gd name="T87" fmla="*/ 154234060 h 944"/>
                <a:gd name="T88" fmla="*/ 176277945 w 1232"/>
                <a:gd name="T89" fmla="*/ 178571730 h 944"/>
                <a:gd name="T90" fmla="*/ 132429113 w 1232"/>
                <a:gd name="T91" fmla="*/ 210239671 h 944"/>
                <a:gd name="T92" fmla="*/ 92405866 w 1232"/>
                <a:gd name="T93" fmla="*/ 216397056 h 944"/>
                <a:gd name="T94" fmla="*/ 52677186 w 1232"/>
                <a:gd name="T95" fmla="*/ 204668189 h 944"/>
                <a:gd name="T96" fmla="*/ 12948506 w 1232"/>
                <a:gd name="T97" fmla="*/ 166549371 h 944"/>
                <a:gd name="T98" fmla="*/ 6768550 w 1232"/>
                <a:gd name="T99" fmla="*/ 154234060 h 944"/>
                <a:gd name="T100" fmla="*/ 0 w 1232"/>
                <a:gd name="T101" fmla="*/ 111717188 h 944"/>
                <a:gd name="T102" fmla="*/ 5885931 w 1232"/>
                <a:gd name="T103" fmla="*/ 82102069 h 944"/>
                <a:gd name="T104" fmla="*/ 20894242 w 1232"/>
                <a:gd name="T105" fmla="*/ 58057892 h 944"/>
                <a:gd name="T106" fmla="*/ 65331667 w 1232"/>
                <a:gd name="T107" fmla="*/ 26096458 h 944"/>
                <a:gd name="T108" fmla="*/ 307529872 w 1232"/>
                <a:gd name="T109" fmla="*/ 0 h 944"/>
                <a:gd name="T110" fmla="*/ 307529872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4830" name="Freeform 9"/>
            <p:cNvSpPr>
              <a:spLocks noEditPoints="1"/>
            </p:cNvSpPr>
            <p:nvPr/>
          </p:nvSpPr>
          <p:spPr bwMode="auto">
            <a:xfrm>
              <a:off x="9859968" y="2304891"/>
              <a:ext cx="703357" cy="699338"/>
            </a:xfrm>
            <a:custGeom>
              <a:avLst/>
              <a:gdLst>
                <a:gd name="T0" fmla="*/ 174136467 w 1021"/>
                <a:gd name="T1" fmla="*/ 194666991 h 1018"/>
                <a:gd name="T2" fmla="*/ 173840424 w 1021"/>
                <a:gd name="T3" fmla="*/ 276833346 h 1018"/>
                <a:gd name="T4" fmla="*/ 174728553 w 1021"/>
                <a:gd name="T5" fmla="*/ 277716832 h 1018"/>
                <a:gd name="T6" fmla="*/ 243139541 w 1021"/>
                <a:gd name="T7" fmla="*/ 277422156 h 1018"/>
                <a:gd name="T8" fmla="*/ 243731627 w 1021"/>
                <a:gd name="T9" fmla="*/ 195255801 h 1018"/>
                <a:gd name="T10" fmla="*/ 242842954 w 1021"/>
                <a:gd name="T11" fmla="*/ 194666991 h 1018"/>
                <a:gd name="T12" fmla="*/ 80849152 w 1021"/>
                <a:gd name="T13" fmla="*/ 194666991 h 1018"/>
                <a:gd name="T14" fmla="*/ 79368392 w 1021"/>
                <a:gd name="T15" fmla="*/ 195255801 h 1018"/>
                <a:gd name="T16" fmla="*/ 71371963 w 1021"/>
                <a:gd name="T17" fmla="*/ 203501850 h 1018"/>
                <a:gd name="T18" fmla="*/ 71371963 w 1021"/>
                <a:gd name="T19" fmla="*/ 229418158 h 1018"/>
                <a:gd name="T20" fmla="*/ 71371963 w 1021"/>
                <a:gd name="T21" fmla="*/ 230301644 h 1018"/>
                <a:gd name="T22" fmla="*/ 79960478 w 1021"/>
                <a:gd name="T23" fmla="*/ 238253559 h 1018"/>
                <a:gd name="T24" fmla="*/ 124086681 w 1021"/>
                <a:gd name="T25" fmla="*/ 238253559 h 1018"/>
                <a:gd name="T26" fmla="*/ 124975354 w 1021"/>
                <a:gd name="T27" fmla="*/ 238253559 h 1018"/>
                <a:gd name="T28" fmla="*/ 133267826 w 1021"/>
                <a:gd name="T29" fmla="*/ 229712834 h 1018"/>
                <a:gd name="T30" fmla="*/ 133267826 w 1021"/>
                <a:gd name="T31" fmla="*/ 204090659 h 1018"/>
                <a:gd name="T32" fmla="*/ 132971239 w 1021"/>
                <a:gd name="T33" fmla="*/ 202618364 h 1018"/>
                <a:gd name="T34" fmla="*/ 124383268 w 1021"/>
                <a:gd name="T35" fmla="*/ 194666991 h 1018"/>
                <a:gd name="T36" fmla="*/ 80849152 w 1021"/>
                <a:gd name="T37" fmla="*/ 194666991 h 1018"/>
                <a:gd name="T38" fmla="*/ 263869632 w 1021"/>
                <a:gd name="T39" fmla="*/ 146368317 h 1018"/>
                <a:gd name="T40" fmla="*/ 264462262 w 1021"/>
                <a:gd name="T41" fmla="*/ 146662993 h 1018"/>
                <a:gd name="T42" fmla="*/ 264462262 w 1021"/>
                <a:gd name="T43" fmla="*/ 299804521 h 1018"/>
                <a:gd name="T44" fmla="*/ 37907121 w 1021"/>
                <a:gd name="T45" fmla="*/ 299804521 h 1018"/>
                <a:gd name="T46" fmla="*/ 37611078 w 1021"/>
                <a:gd name="T47" fmla="*/ 299215711 h 1018"/>
                <a:gd name="T48" fmla="*/ 37611078 w 1021"/>
                <a:gd name="T49" fmla="*/ 146368317 h 1018"/>
                <a:gd name="T50" fmla="*/ 231885550 w 1021"/>
                <a:gd name="T51" fmla="*/ 0 h 1018"/>
                <a:gd name="T52" fmla="*/ 231885550 w 1021"/>
                <a:gd name="T53" fmla="*/ 66557743 h 1018"/>
                <a:gd name="T54" fmla="*/ 233366309 w 1021"/>
                <a:gd name="T55" fmla="*/ 68914067 h 1018"/>
                <a:gd name="T56" fmla="*/ 302369384 w 1021"/>
                <a:gd name="T57" fmla="*/ 124869438 h 1018"/>
                <a:gd name="T58" fmla="*/ 302073340 w 1021"/>
                <a:gd name="T59" fmla="*/ 125164114 h 1018"/>
                <a:gd name="T60" fmla="*/ 888673 w 1021"/>
                <a:gd name="T61" fmla="*/ 125164114 h 1018"/>
                <a:gd name="T62" fmla="*/ 0 w 1021"/>
                <a:gd name="T63" fmla="*/ 125164114 h 1018"/>
                <a:gd name="T64" fmla="*/ 296043 w 1021"/>
                <a:gd name="T65" fmla="*/ 124280628 h 1018"/>
                <a:gd name="T66" fmla="*/ 142151840 w 1021"/>
                <a:gd name="T67" fmla="*/ 9129535 h 1018"/>
                <a:gd name="T68" fmla="*/ 145113359 w 1021"/>
                <a:gd name="T69" fmla="*/ 8246049 h 1018"/>
                <a:gd name="T70" fmla="*/ 158144153 w 1021"/>
                <a:gd name="T71" fmla="*/ 8834859 h 1018"/>
                <a:gd name="T72" fmla="*/ 160513587 w 1021"/>
                <a:gd name="T73" fmla="*/ 9718344 h 1018"/>
                <a:gd name="T74" fmla="*/ 200493554 w 1021"/>
                <a:gd name="T75" fmla="*/ 41819597 h 1018"/>
                <a:gd name="T76" fmla="*/ 201974313 w 1021"/>
                <a:gd name="T77" fmla="*/ 40936111 h 1018"/>
                <a:gd name="T78" fmla="*/ 231885550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34832" name="TextBox 13"/>
            <p:cNvSpPr txBox="1">
              <a:spLocks noChangeArrowheads="1"/>
            </p:cNvSpPr>
            <p:nvPr/>
          </p:nvSpPr>
          <p:spPr bwMode="auto">
            <a:xfrm>
              <a:off x="889146" y="3459014"/>
              <a:ext cx="20437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2400" b="1" dirty="0" smtClean="0">
                  <a:solidFill>
                    <a:schemeClr val="bg1"/>
                  </a:solidFill>
                  <a:latin typeface="Arial" pitchFamily="34" charset="0"/>
                  <a:ea typeface="微软雅黑" pitchFamily="34" charset="-122"/>
                  <a:sym typeface="Arial" pitchFamily="34" charset="0"/>
                </a:rPr>
                <a:t>導師輔導</a:t>
              </a:r>
              <a:endParaRPr lang="en-US" altLang="zh-CN" sz="2400" b="1" dirty="0">
                <a:solidFill>
                  <a:schemeClr val="bg1"/>
                </a:solidFill>
                <a:latin typeface="Arial" pitchFamily="34" charset="0"/>
                <a:ea typeface="微软雅黑" pitchFamily="34" charset="-122"/>
                <a:sym typeface="Arial" pitchFamily="34" charset="0"/>
              </a:endParaRPr>
            </a:p>
          </p:txBody>
        </p:sp>
        <p:sp>
          <p:nvSpPr>
            <p:cNvPr id="34833" name="TextBox 13"/>
            <p:cNvSpPr txBox="1">
              <a:spLocks noChangeArrowheads="1"/>
            </p:cNvSpPr>
            <p:nvPr/>
          </p:nvSpPr>
          <p:spPr bwMode="auto">
            <a:xfrm>
              <a:off x="899193" y="4035078"/>
              <a:ext cx="21181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TW" altLang="en-US" dirty="0" smtClean="0">
                  <a:solidFill>
                    <a:schemeClr val="bg1"/>
                  </a:solidFill>
                  <a:latin typeface="Arial" pitchFamily="34" charset="0"/>
                  <a:ea typeface="微软雅黑" pitchFamily="34" charset="-122"/>
                  <a:sym typeface="Arial" pitchFamily="34" charset="0"/>
                </a:rPr>
                <a:t>邀請兩岸產業專家及投資先進進行深度孵化輔導</a:t>
              </a:r>
              <a:endParaRPr lang="zh-TW" altLang="en-US" dirty="0">
                <a:solidFill>
                  <a:schemeClr val="bg1"/>
                </a:solidFill>
                <a:latin typeface="Arial" pitchFamily="34" charset="0"/>
                <a:ea typeface="微软雅黑" pitchFamily="34" charset="-122"/>
                <a:sym typeface="Arial" pitchFamily="34" charset="0"/>
              </a:endParaRPr>
            </a:p>
          </p:txBody>
        </p:sp>
        <p:sp>
          <p:nvSpPr>
            <p:cNvPr id="34834" name="TextBox 13"/>
            <p:cNvSpPr txBox="1">
              <a:spLocks noChangeArrowheads="1"/>
            </p:cNvSpPr>
            <p:nvPr/>
          </p:nvSpPr>
          <p:spPr bwMode="auto">
            <a:xfrm>
              <a:off x="3638269" y="3459014"/>
              <a:ext cx="20437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en-US" altLang="zh-CN" sz="2400" b="1" dirty="0" smtClean="0">
                  <a:solidFill>
                    <a:schemeClr val="bg1"/>
                  </a:solidFill>
                  <a:latin typeface="Arial" pitchFamily="34" charset="0"/>
                  <a:ea typeface="微软雅黑" pitchFamily="34" charset="-122"/>
                  <a:sym typeface="Arial" pitchFamily="34" charset="0"/>
                </a:rPr>
                <a:t>BP</a:t>
              </a:r>
              <a:r>
                <a:rPr lang="zh-CN" altLang="en-US" sz="2400" b="1" dirty="0" smtClean="0">
                  <a:solidFill>
                    <a:schemeClr val="bg1"/>
                  </a:solidFill>
                  <a:latin typeface="Arial" pitchFamily="34" charset="0"/>
                  <a:ea typeface="微软雅黑" pitchFamily="34" charset="-122"/>
                  <a:sym typeface="Arial" pitchFamily="34" charset="0"/>
                </a:rPr>
                <a:t>打磨</a:t>
              </a:r>
              <a:endParaRPr lang="en-US" altLang="zh-CN" sz="2400" b="1" dirty="0">
                <a:solidFill>
                  <a:schemeClr val="bg1"/>
                </a:solidFill>
                <a:latin typeface="Arial" pitchFamily="34" charset="0"/>
                <a:ea typeface="微软雅黑" pitchFamily="34" charset="-122"/>
                <a:sym typeface="Arial" pitchFamily="34" charset="0"/>
              </a:endParaRPr>
            </a:p>
          </p:txBody>
        </p:sp>
        <p:sp>
          <p:nvSpPr>
            <p:cNvPr id="34835" name="TextBox 13"/>
            <p:cNvSpPr txBox="1">
              <a:spLocks noChangeArrowheads="1"/>
            </p:cNvSpPr>
            <p:nvPr/>
          </p:nvSpPr>
          <p:spPr bwMode="auto">
            <a:xfrm>
              <a:off x="3648316" y="4035078"/>
              <a:ext cx="2118111" cy="941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marL="285750" indent="-285750" eaLnBrk="1" hangingPunct="1">
                <a:spcBef>
                  <a:spcPct val="20000"/>
                </a:spcBef>
                <a:buFont typeface="Arial" pitchFamily="34" charset="0"/>
                <a:buChar char="•"/>
              </a:pPr>
              <a:r>
                <a:rPr lang="zh-TW" altLang="en-US" dirty="0" smtClean="0">
                  <a:solidFill>
                    <a:schemeClr val="bg1"/>
                  </a:solidFill>
                  <a:latin typeface="Arial" pitchFamily="34" charset="0"/>
                  <a:ea typeface="微软雅黑" pitchFamily="34" charset="-122"/>
                  <a:sym typeface="Arial" pitchFamily="34" charset="0"/>
                </a:rPr>
                <a:t>商業計畫書打磨、</a:t>
              </a:r>
              <a:endParaRPr lang="en-US" altLang="zh-TW" dirty="0" smtClean="0">
                <a:solidFill>
                  <a:schemeClr val="bg1"/>
                </a:solidFill>
                <a:latin typeface="Arial" pitchFamily="34" charset="0"/>
                <a:ea typeface="微软雅黑" pitchFamily="34" charset="-122"/>
                <a:sym typeface="Arial" pitchFamily="34" charset="0"/>
              </a:endParaRPr>
            </a:p>
            <a:p>
              <a:pPr marL="285750" indent="-285750" eaLnBrk="1" hangingPunct="1">
                <a:spcBef>
                  <a:spcPct val="20000"/>
                </a:spcBef>
                <a:buFont typeface="Arial" pitchFamily="34" charset="0"/>
                <a:buChar char="•"/>
              </a:pPr>
              <a:r>
                <a:rPr lang="zh-TW" altLang="en-US" dirty="0" smtClean="0">
                  <a:solidFill>
                    <a:schemeClr val="bg1"/>
                  </a:solidFill>
                  <a:latin typeface="Arial" pitchFamily="34" charset="0"/>
                  <a:ea typeface="微软雅黑" pitchFamily="34" charset="-122"/>
                  <a:sym typeface="Arial" pitchFamily="34" charset="0"/>
                </a:rPr>
                <a:t>訓練演示</a:t>
              </a:r>
              <a:r>
                <a:rPr lang="zh-TW" altLang="en-US" dirty="0">
                  <a:solidFill>
                    <a:schemeClr val="bg1"/>
                  </a:solidFill>
                  <a:latin typeface="Arial" pitchFamily="34" charset="0"/>
                  <a:ea typeface="微软雅黑" pitchFamily="34" charset="-122"/>
                  <a:sym typeface="Arial" pitchFamily="34" charset="0"/>
                </a:rPr>
                <a:t>技巧</a:t>
              </a:r>
              <a:r>
                <a:rPr lang="zh-TW" altLang="en-US" dirty="0" smtClean="0">
                  <a:solidFill>
                    <a:schemeClr val="bg1"/>
                  </a:solidFill>
                  <a:latin typeface="Arial" pitchFamily="34" charset="0"/>
                  <a:ea typeface="微软雅黑" pitchFamily="34" charset="-122"/>
                  <a:sym typeface="Arial" pitchFamily="34" charset="0"/>
                </a:rPr>
                <a:t>、</a:t>
              </a:r>
              <a:endParaRPr lang="en-US" altLang="zh-TW" dirty="0" smtClean="0">
                <a:solidFill>
                  <a:schemeClr val="bg1"/>
                </a:solidFill>
                <a:latin typeface="Arial" pitchFamily="34" charset="0"/>
                <a:ea typeface="微软雅黑" pitchFamily="34" charset="-122"/>
                <a:sym typeface="Arial" pitchFamily="34" charset="0"/>
              </a:endParaRPr>
            </a:p>
            <a:p>
              <a:pPr marL="285750" indent="-285750" eaLnBrk="1" hangingPunct="1">
                <a:spcBef>
                  <a:spcPct val="20000"/>
                </a:spcBef>
                <a:buFont typeface="Arial" pitchFamily="34" charset="0"/>
                <a:buChar char="•"/>
              </a:pPr>
              <a:r>
                <a:rPr lang="zh-TW" altLang="en-US" dirty="0" smtClean="0">
                  <a:solidFill>
                    <a:schemeClr val="bg1"/>
                  </a:solidFill>
                  <a:latin typeface="Arial" pitchFamily="34" charset="0"/>
                  <a:ea typeface="微软雅黑" pitchFamily="34" charset="-122"/>
                  <a:sym typeface="Arial" pitchFamily="34" charset="0"/>
                </a:rPr>
                <a:t>大陸相關政策解說</a:t>
              </a:r>
              <a:endParaRPr lang="zh-TW" altLang="en-US" dirty="0">
                <a:solidFill>
                  <a:schemeClr val="bg1"/>
                </a:solidFill>
                <a:latin typeface="Arial" pitchFamily="34" charset="0"/>
                <a:ea typeface="微软雅黑" pitchFamily="34" charset="-122"/>
                <a:sym typeface="Arial" pitchFamily="34" charset="0"/>
              </a:endParaRPr>
            </a:p>
          </p:txBody>
        </p:sp>
        <p:sp>
          <p:nvSpPr>
            <p:cNvPr id="34836" name="TextBox 13"/>
            <p:cNvSpPr txBox="1">
              <a:spLocks noChangeArrowheads="1"/>
            </p:cNvSpPr>
            <p:nvPr/>
          </p:nvSpPr>
          <p:spPr bwMode="auto">
            <a:xfrm>
              <a:off x="6423564" y="3459014"/>
              <a:ext cx="20437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2400" b="1" dirty="0" smtClean="0">
                  <a:solidFill>
                    <a:schemeClr val="bg1"/>
                  </a:solidFill>
                  <a:latin typeface="Arial" pitchFamily="34" charset="0"/>
                  <a:ea typeface="微软雅黑" pitchFamily="34" charset="-122"/>
                  <a:sym typeface="Arial" pitchFamily="34" charset="0"/>
                </a:rPr>
                <a:t>企業形象視頻</a:t>
              </a:r>
              <a:endParaRPr lang="en-US" altLang="zh-CN" sz="2400" b="1" dirty="0">
                <a:solidFill>
                  <a:schemeClr val="bg1"/>
                </a:solidFill>
                <a:latin typeface="Arial" pitchFamily="34" charset="0"/>
                <a:ea typeface="微软雅黑" pitchFamily="34" charset="-122"/>
                <a:sym typeface="Arial" pitchFamily="34" charset="0"/>
              </a:endParaRPr>
            </a:p>
          </p:txBody>
        </p:sp>
        <p:sp>
          <p:nvSpPr>
            <p:cNvPr id="34837" name="TextBox 13"/>
            <p:cNvSpPr txBox="1">
              <a:spLocks noChangeArrowheads="1"/>
            </p:cNvSpPr>
            <p:nvPr/>
          </p:nvSpPr>
          <p:spPr bwMode="auto">
            <a:xfrm>
              <a:off x="6433612" y="4057144"/>
              <a:ext cx="211811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TW" altLang="en-US" dirty="0" smtClean="0">
                  <a:solidFill>
                    <a:schemeClr val="bg1"/>
                  </a:solidFill>
                  <a:latin typeface="Arial" pitchFamily="34" charset="0"/>
                  <a:ea typeface="微软雅黑" pitchFamily="34" charset="-122"/>
                  <a:sym typeface="Arial" pitchFamily="34" charset="0"/>
                </a:rPr>
                <a:t>聘請專業攝影團隊為其拍攝企業形象視頻</a:t>
              </a:r>
              <a:endParaRPr lang="zh-TW" altLang="en-US" dirty="0">
                <a:solidFill>
                  <a:schemeClr val="bg1"/>
                </a:solidFill>
                <a:latin typeface="Arial" pitchFamily="34" charset="0"/>
                <a:ea typeface="微软雅黑" pitchFamily="34" charset="-122"/>
                <a:sym typeface="Arial" pitchFamily="34" charset="0"/>
              </a:endParaRPr>
            </a:p>
          </p:txBody>
        </p:sp>
        <p:sp>
          <p:nvSpPr>
            <p:cNvPr id="34838" name="TextBox 13"/>
            <p:cNvSpPr txBox="1">
              <a:spLocks noChangeArrowheads="1"/>
            </p:cNvSpPr>
            <p:nvPr/>
          </p:nvSpPr>
          <p:spPr bwMode="auto">
            <a:xfrm>
              <a:off x="9160629" y="3459014"/>
              <a:ext cx="20437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2400" b="1" dirty="0" smtClean="0">
                  <a:solidFill>
                    <a:schemeClr val="bg1"/>
                  </a:solidFill>
                  <a:latin typeface="Arial" pitchFamily="34" charset="0"/>
                  <a:ea typeface="微软雅黑" pitchFamily="34" charset="-122"/>
                  <a:sym typeface="Arial" pitchFamily="34" charset="0"/>
                </a:rPr>
                <a:t>專業對接</a:t>
              </a:r>
              <a:endParaRPr lang="en-US" altLang="zh-CN" sz="2400" b="1" dirty="0">
                <a:solidFill>
                  <a:schemeClr val="bg1"/>
                </a:solidFill>
                <a:latin typeface="Arial" pitchFamily="34" charset="0"/>
                <a:ea typeface="微软雅黑" pitchFamily="34" charset="-122"/>
                <a:sym typeface="Arial" pitchFamily="34" charset="0"/>
              </a:endParaRPr>
            </a:p>
          </p:txBody>
        </p:sp>
        <p:sp>
          <p:nvSpPr>
            <p:cNvPr id="34839" name="TextBox 13"/>
            <p:cNvSpPr txBox="1">
              <a:spLocks noChangeArrowheads="1"/>
            </p:cNvSpPr>
            <p:nvPr/>
          </p:nvSpPr>
          <p:spPr bwMode="auto">
            <a:xfrm>
              <a:off x="9170677" y="4035078"/>
              <a:ext cx="2118111"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TW" altLang="en-US" dirty="0" smtClean="0">
                  <a:solidFill>
                    <a:schemeClr val="bg1"/>
                  </a:solidFill>
                  <a:latin typeface="Arial" pitchFamily="34" charset="0"/>
                  <a:ea typeface="微软雅黑" pitchFamily="34" charset="-122"/>
                  <a:sym typeface="Arial" pitchFamily="34" charset="0"/>
                </a:rPr>
                <a:t>針對優秀項目進行業務及投資對接，期於北京決賽時為其創造佳績</a:t>
              </a:r>
              <a:endParaRPr lang="zh-TW" altLang="en-US" dirty="0">
                <a:solidFill>
                  <a:schemeClr val="bg1"/>
                </a:solidFill>
                <a:latin typeface="Arial" pitchFamily="34" charset="0"/>
                <a:ea typeface="微软雅黑" pitchFamily="34" charset="-122"/>
                <a:sym typeface="Arial" pitchFamily="34" charset="0"/>
              </a:endParaRPr>
            </a:p>
          </p:txBody>
        </p:sp>
      </p:grpSp>
      <p:sp>
        <p:nvSpPr>
          <p:cNvPr id="5" name="投影片編號版面配置區 4"/>
          <p:cNvSpPr>
            <a:spLocks noGrp="1"/>
          </p:cNvSpPr>
          <p:nvPr>
            <p:ph type="sldNum" sz="quarter" idx="12"/>
          </p:nvPr>
        </p:nvSpPr>
        <p:spPr/>
        <p:txBody>
          <a:bodyPr/>
          <a:lstStyle/>
          <a:p>
            <a:pPr>
              <a:defRPr/>
            </a:pPr>
            <a:fld id="{80E1403C-2ACC-4EA5-B3F6-D5A6709EB2A9}" type="slidenum">
              <a:rPr lang="zh-CN" altLang="en-US" b="1" smtClean="0">
                <a:solidFill>
                  <a:srgbClr val="3B3838"/>
                </a:solidFill>
              </a:rPr>
              <a:pPr>
                <a:defRPr/>
              </a:pPr>
              <a:t>44</a:t>
            </a:fld>
            <a:endParaRPr lang="zh-CN" altLang="en-US" b="1" dirty="0">
              <a:solidFill>
                <a:srgbClr val="3B3838"/>
              </a:solidFill>
            </a:endParaRPr>
          </a:p>
        </p:txBody>
      </p:sp>
      <p:pic>
        <p:nvPicPr>
          <p:cNvPr id="29"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文本框 23"/>
          <p:cNvSpPr txBox="1">
            <a:spLocks noChangeArrowheads="1"/>
          </p:cNvSpPr>
          <p:nvPr/>
        </p:nvSpPr>
        <p:spPr bwMode="auto">
          <a:xfrm>
            <a:off x="1917700" y="275551"/>
            <a:ext cx="16209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深化輔導</a:t>
            </a:r>
            <a:endParaRPr lang="zh-CN" altLang="en-US" sz="2800" dirty="0">
              <a:solidFill>
                <a:srgbClr val="767171"/>
              </a:solidFill>
              <a:latin typeface="Hiragino Sans GB W6"/>
              <a:ea typeface="Hiragino Sans GB W6"/>
              <a:cs typeface="Hiragino Sans GB W6"/>
            </a:endParaRPr>
          </a:p>
        </p:txBody>
      </p:sp>
      <p:sp>
        <p:nvSpPr>
          <p:cNvPr id="31" name="TextBox 24"/>
          <p:cNvSpPr txBox="1"/>
          <p:nvPr/>
        </p:nvSpPr>
        <p:spPr>
          <a:xfrm>
            <a:off x="3718520" y="5013176"/>
            <a:ext cx="7920880" cy="1754326"/>
          </a:xfrm>
          <a:prstGeom prst="rect">
            <a:avLst/>
          </a:prstGeom>
          <a:noFill/>
        </p:spPr>
        <p:txBody>
          <a:bodyPr wrap="square" rtlCol="0">
            <a:spAutoFit/>
          </a:bodyPr>
          <a:lstStyle/>
          <a:p>
            <a:pPr marL="285750" marR="0" lvl="0" indent="-285750" defTabSz="914400" eaLnBrk="1" fontAlgn="auto" latinLnBrk="0" hangingPunct="1">
              <a:lnSpc>
                <a:spcPct val="150000"/>
              </a:lnSpc>
              <a:spcBef>
                <a:spcPts val="0"/>
              </a:spcBef>
              <a:spcAft>
                <a:spcPts val="0"/>
              </a:spcAft>
              <a:buClrTx/>
              <a:buSzTx/>
              <a:buFont typeface="Wingdings" charset="2"/>
              <a:buChar char="ü"/>
              <a:tabLst/>
              <a:defRPr/>
            </a:pPr>
            <a:r>
              <a:rPr lang="zh-TW" altLang="en-US" dirty="0" smtClean="0">
                <a:latin typeface="Microsoft YaHei"/>
                <a:ea typeface="Heiti TC Light"/>
                <a:cs typeface="Microsoft YaHei"/>
              </a:rPr>
              <a:t>使臺灣團隊專案更接地氣，促使兩岸產業積極合作</a:t>
            </a:r>
            <a:endParaRPr lang="en-US" altLang="zh-TW" dirty="0" smtClean="0">
              <a:latin typeface="Microsoft YaHei"/>
              <a:ea typeface="Heiti TC Light"/>
              <a:cs typeface="Microsoft YaHei"/>
            </a:endParaRPr>
          </a:p>
          <a:p>
            <a:pPr marL="285750" marR="0" lvl="0" indent="-285750" defTabSz="914400" eaLnBrk="1" fontAlgn="auto" latinLnBrk="0" hangingPunct="1">
              <a:lnSpc>
                <a:spcPct val="150000"/>
              </a:lnSpc>
              <a:spcBef>
                <a:spcPts val="0"/>
              </a:spcBef>
              <a:spcAft>
                <a:spcPts val="0"/>
              </a:spcAft>
              <a:buClrTx/>
              <a:buSzTx/>
              <a:buFont typeface="Wingdings" charset="2"/>
              <a:buChar char="ü"/>
              <a:tabLst/>
              <a:defRPr/>
            </a:pPr>
            <a:r>
              <a:rPr lang="zh-TW" altLang="en-US" dirty="0" smtClean="0">
                <a:latin typeface="Microsoft YaHei"/>
                <a:ea typeface="Heiti TC Light"/>
                <a:cs typeface="Microsoft YaHei"/>
              </a:rPr>
              <a:t>使</a:t>
            </a:r>
            <a:r>
              <a:rPr lang="zh-TW" altLang="en-US" dirty="0">
                <a:latin typeface="Microsoft YaHei"/>
                <a:ea typeface="Heiti TC Light"/>
                <a:cs typeface="Microsoft YaHei"/>
              </a:rPr>
              <a:t>欲至北京</a:t>
            </a:r>
            <a:r>
              <a:rPr lang="zh-TW" altLang="en-US" dirty="0" smtClean="0">
                <a:latin typeface="Microsoft YaHei"/>
                <a:ea typeface="Heiti TC Light"/>
                <a:cs typeface="Microsoft YaHei"/>
              </a:rPr>
              <a:t>的團隊更瞭解</a:t>
            </a:r>
            <a:r>
              <a:rPr lang="zh-TW" altLang="en-US" dirty="0" smtClean="0">
                <a:latin typeface="Microsoft YaHei"/>
                <a:ea typeface="Heiti TC Light"/>
                <a:cs typeface="Microsoft YaHei"/>
                <a:sym typeface="Arial" pitchFamily="34" charset="0"/>
              </a:rPr>
              <a:t>大陸相關政策，並提高落地北京的意願</a:t>
            </a:r>
            <a:endParaRPr lang="en-US" altLang="zh-TW" dirty="0" smtClean="0">
              <a:latin typeface="Microsoft YaHei"/>
              <a:ea typeface="Heiti TC Light"/>
              <a:cs typeface="Microsoft YaHei"/>
              <a:sym typeface="Arial" pitchFamily="34" charset="0"/>
            </a:endParaRPr>
          </a:p>
          <a:p>
            <a:pPr marL="285750" marR="0" lvl="0" indent="-285750" defTabSz="914400" eaLnBrk="1" fontAlgn="auto" latinLnBrk="0" hangingPunct="1">
              <a:lnSpc>
                <a:spcPct val="150000"/>
              </a:lnSpc>
              <a:spcBef>
                <a:spcPts val="0"/>
              </a:spcBef>
              <a:spcAft>
                <a:spcPts val="0"/>
              </a:spcAft>
              <a:buClrTx/>
              <a:buSzTx/>
              <a:buFont typeface="Wingdings" charset="2"/>
              <a:buChar char="ü"/>
              <a:tabLst/>
              <a:defRPr/>
            </a:pPr>
            <a:r>
              <a:rPr lang="zh-TW" altLang="en-US" dirty="0" smtClean="0">
                <a:latin typeface="Microsoft YaHei"/>
                <a:ea typeface="Heiti TC Light"/>
                <a:cs typeface="Microsoft YaHei"/>
              </a:rPr>
              <a:t>打響知名度，企業在兩岸形象提升</a:t>
            </a:r>
            <a:endParaRPr lang="en-US" altLang="zh-TW" dirty="0" smtClean="0">
              <a:latin typeface="Microsoft YaHei"/>
              <a:ea typeface="Heiti TC Light"/>
              <a:cs typeface="Microsoft YaHei"/>
            </a:endParaRPr>
          </a:p>
          <a:p>
            <a:pPr marL="285750" marR="0" lvl="0" indent="-285750" defTabSz="914400" eaLnBrk="1" fontAlgn="auto" latinLnBrk="0" hangingPunct="1">
              <a:lnSpc>
                <a:spcPct val="150000"/>
              </a:lnSpc>
              <a:spcBef>
                <a:spcPts val="0"/>
              </a:spcBef>
              <a:spcAft>
                <a:spcPts val="0"/>
              </a:spcAft>
              <a:buClrTx/>
              <a:buSzTx/>
              <a:buFont typeface="Wingdings" charset="2"/>
              <a:buChar char="ü"/>
              <a:tabLst/>
              <a:defRPr/>
            </a:pPr>
            <a:r>
              <a:rPr lang="zh-TW" altLang="en-US" dirty="0" smtClean="0">
                <a:latin typeface="Microsoft YaHei"/>
                <a:ea typeface="Heiti TC Light"/>
                <a:cs typeface="Microsoft YaHei"/>
              </a:rPr>
              <a:t>吸引大陸投資者關注、積極接洽後續進展</a:t>
            </a:r>
            <a:endParaRPr lang="en-US" altLang="zh-CN" dirty="0">
              <a:latin typeface="Microsoft YaHei"/>
              <a:ea typeface="Heiti TC Light"/>
              <a:cs typeface="Microsoft YaHei"/>
            </a:endParaRPr>
          </a:p>
        </p:txBody>
      </p:sp>
      <p:sp>
        <p:nvSpPr>
          <p:cNvPr id="32" name="矩形 31"/>
          <p:cNvSpPr/>
          <p:nvPr/>
        </p:nvSpPr>
        <p:spPr bwMode="auto">
          <a:xfrm>
            <a:off x="1342256" y="5589240"/>
            <a:ext cx="2238686" cy="648072"/>
          </a:xfrm>
          <a:prstGeom prst="rect">
            <a:avLst/>
          </a:prstGeom>
          <a:solidFill>
            <a:srgbClr val="ED7D31">
              <a:alpha val="7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2800" b="0" i="0" u="none" strike="noStrike" cap="none" normalizeH="0" baseline="0" dirty="0" smtClean="0">
                <a:ln>
                  <a:noFill/>
                </a:ln>
                <a:solidFill>
                  <a:schemeClr val="tx1"/>
                </a:solidFill>
                <a:effectLst/>
                <a:latin typeface="Calibri" pitchFamily="34" charset="0"/>
                <a:ea typeface="宋体" pitchFamily="2" charset="-122"/>
              </a:rPr>
              <a:t>預期效益</a:t>
            </a:r>
            <a:endParaRPr kumimoji="0" lang="zh-TW" altLang="en-US" sz="2800" b="0" i="0" u="none" strike="noStrike" cap="none" normalizeH="0" baseline="0" dirty="0" smtClean="0">
              <a:ln>
                <a:noFill/>
              </a:ln>
              <a:solidFill>
                <a:schemeClr val="tx1"/>
              </a:solidFill>
              <a:effectLst/>
              <a:latin typeface="Calibri" pitchFamily="34" charset="0"/>
              <a:ea typeface="宋体" pitchFamily="2" charset="-122"/>
            </a:endParaRPr>
          </a:p>
        </p:txBody>
      </p:sp>
    </p:spTree>
    <p:extLst>
      <p:ext uri="{BB962C8B-B14F-4D97-AF65-F5344CB8AC3E}">
        <p14:creationId xmlns="" xmlns:p14="http://schemas.microsoft.com/office/powerpoint/2010/main" val="3896598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矩形 16"/>
          <p:cNvSpPr>
            <a:spLocks noChangeArrowheads="1"/>
          </p:cNvSpPr>
          <p:nvPr/>
        </p:nvSpPr>
        <p:spPr bwMode="auto">
          <a:xfrm>
            <a:off x="3594100" y="2701925"/>
            <a:ext cx="744538" cy="744538"/>
          </a:xfrm>
          <a:prstGeom prst="rect">
            <a:avLst/>
          </a:prstGeom>
          <a:solidFill>
            <a:srgbClr val="2BA8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2" name="矩形 17"/>
          <p:cNvSpPr>
            <a:spLocks noChangeArrowheads="1"/>
          </p:cNvSpPr>
          <p:nvPr/>
        </p:nvSpPr>
        <p:spPr bwMode="auto">
          <a:xfrm>
            <a:off x="4406900" y="2701925"/>
            <a:ext cx="744538" cy="744538"/>
          </a:xfrm>
          <a:prstGeom prst="rect">
            <a:avLst/>
          </a:prstGeom>
          <a:solidFill>
            <a:srgbClr val="513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3" name="矩形 18"/>
          <p:cNvSpPr>
            <a:spLocks noChangeArrowheads="1"/>
          </p:cNvSpPr>
          <p:nvPr/>
        </p:nvSpPr>
        <p:spPr bwMode="auto">
          <a:xfrm>
            <a:off x="3573463" y="3529013"/>
            <a:ext cx="744537" cy="744537"/>
          </a:xfrm>
          <a:prstGeom prst="rect">
            <a:avLst/>
          </a:prstGeom>
          <a:solidFill>
            <a:srgbClr val="DE4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4" name="矩形 19"/>
          <p:cNvSpPr>
            <a:spLocks noChangeArrowheads="1"/>
          </p:cNvSpPr>
          <p:nvPr/>
        </p:nvSpPr>
        <p:spPr bwMode="auto">
          <a:xfrm>
            <a:off x="4406900" y="3529013"/>
            <a:ext cx="744538" cy="744537"/>
          </a:xfrm>
          <a:prstGeom prst="rect">
            <a:avLst/>
          </a:prstGeom>
          <a:solidFill>
            <a:srgbClr val="F4BB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2775" name="文本框 20"/>
          <p:cNvSpPr txBox="1">
            <a:spLocks noChangeArrowheads="1"/>
          </p:cNvSpPr>
          <p:nvPr/>
        </p:nvSpPr>
        <p:spPr bwMode="auto">
          <a:xfrm>
            <a:off x="3573463" y="2701925"/>
            <a:ext cx="155363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9600" b="1" dirty="0" smtClean="0">
                <a:solidFill>
                  <a:schemeClr val="bg1"/>
                </a:solidFill>
                <a:latin typeface="Arial" pitchFamily="34" charset="0"/>
                <a:cs typeface="Arial" pitchFamily="34" charset="0"/>
              </a:rPr>
              <a:t>04</a:t>
            </a:r>
            <a:endParaRPr lang="zh-CN" altLang="en-US" sz="9600" b="1" dirty="0">
              <a:solidFill>
                <a:schemeClr val="bg1"/>
              </a:solidFill>
              <a:latin typeface="Arial" pitchFamily="34" charset="0"/>
              <a:cs typeface="Arial" pitchFamily="34" charset="0"/>
            </a:endParaRPr>
          </a:p>
        </p:txBody>
      </p:sp>
      <p:sp>
        <p:nvSpPr>
          <p:cNvPr id="32776" name="文本框 21"/>
          <p:cNvSpPr txBox="1">
            <a:spLocks noChangeArrowheads="1"/>
          </p:cNvSpPr>
          <p:nvPr/>
        </p:nvSpPr>
        <p:spPr bwMode="auto">
          <a:xfrm>
            <a:off x="5216525" y="2725738"/>
            <a:ext cx="492125"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dirty="0">
                <a:solidFill>
                  <a:srgbClr val="767171"/>
                </a:solidFill>
                <a:latin typeface="Arial" pitchFamily="34" charset="0"/>
                <a:cs typeface="Arial" pitchFamily="34" charset="0"/>
              </a:rPr>
              <a:t>PART THREE</a:t>
            </a:r>
            <a:endParaRPr lang="zh-CN" altLang="en-US" sz="2000" dirty="0">
              <a:solidFill>
                <a:srgbClr val="767171"/>
              </a:solidFill>
              <a:latin typeface="Arial" pitchFamily="34" charset="0"/>
              <a:cs typeface="Arial" pitchFamily="34" charset="0"/>
            </a:endParaRPr>
          </a:p>
        </p:txBody>
      </p:sp>
      <p:sp>
        <p:nvSpPr>
          <p:cNvPr id="10" name="文本框 22"/>
          <p:cNvSpPr txBox="1">
            <a:spLocks noChangeArrowheads="1"/>
          </p:cNvSpPr>
          <p:nvPr/>
        </p:nvSpPr>
        <p:spPr bwMode="auto">
          <a:xfrm>
            <a:off x="5980113" y="2967038"/>
            <a:ext cx="32624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6000" b="1" dirty="0" smtClean="0">
                <a:solidFill>
                  <a:srgbClr val="767171"/>
                </a:solidFill>
                <a:latin typeface="Arial" pitchFamily="34" charset="0"/>
                <a:cs typeface="Arial" pitchFamily="34" charset="0"/>
              </a:rPr>
              <a:t>獎項設置</a:t>
            </a:r>
            <a:endParaRPr lang="zh-CN" altLang="en-US" sz="6000" b="1" dirty="0">
              <a:solidFill>
                <a:srgbClr val="767171"/>
              </a:solidFill>
              <a:latin typeface="Arial" pitchFamily="34" charset="0"/>
              <a:cs typeface="Arial" pitchFamily="34" charset="0"/>
            </a:endParaRPr>
          </a:p>
        </p:txBody>
      </p:sp>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45</a:t>
            </a:fld>
            <a:endParaRPr lang="zh-CN" altLang="en-US" dirty="0"/>
          </a:p>
        </p:txBody>
      </p:sp>
    </p:spTree>
    <p:extLst>
      <p:ext uri="{BB962C8B-B14F-4D97-AF65-F5344CB8AC3E}">
        <p14:creationId xmlns="" xmlns:p14="http://schemas.microsoft.com/office/powerpoint/2010/main" val="4108596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46</a:t>
            </a:fld>
            <a:endParaRPr lang="zh-CN" altLang="en-US"/>
          </a:p>
        </p:txBody>
      </p:sp>
      <p:sp>
        <p:nvSpPr>
          <p:cNvPr id="3" name="文本框 23"/>
          <p:cNvSpPr txBox="1">
            <a:spLocks noChangeArrowheads="1"/>
          </p:cNvSpPr>
          <p:nvPr/>
        </p:nvSpPr>
        <p:spPr bwMode="auto">
          <a:xfrm>
            <a:off x="1917700" y="275551"/>
            <a:ext cx="321113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獎項設置</a:t>
            </a:r>
            <a:r>
              <a:rPr lang="en-US" altLang="zh-TW" sz="2800" dirty="0" smtClean="0">
                <a:solidFill>
                  <a:srgbClr val="767171"/>
                </a:solidFill>
                <a:latin typeface="Hiragino Sans GB W6"/>
                <a:ea typeface="Hiragino Sans GB W6"/>
                <a:cs typeface="Hiragino Sans GB W6"/>
              </a:rPr>
              <a:t>-</a:t>
            </a:r>
            <a:r>
              <a:rPr lang="zh-TW" altLang="en-US" sz="2800" dirty="0" smtClean="0">
                <a:solidFill>
                  <a:srgbClr val="767171"/>
                </a:solidFill>
                <a:latin typeface="Hiragino Sans GB W6"/>
                <a:ea typeface="Hiragino Sans GB W6"/>
                <a:cs typeface="Hiragino Sans GB W6"/>
              </a:rPr>
              <a:t>台灣複賽</a:t>
            </a:r>
            <a:endParaRPr lang="zh-CN" altLang="en-US" sz="2800" dirty="0">
              <a:solidFill>
                <a:srgbClr val="767171"/>
              </a:solidFill>
              <a:latin typeface="Hiragino Sans GB W6"/>
              <a:ea typeface="Hiragino Sans GB W6"/>
              <a:cs typeface="Hiragino Sans GB W6"/>
            </a:endParaRPr>
          </a:p>
        </p:txBody>
      </p:sp>
      <p:pic>
        <p:nvPicPr>
          <p:cNvPr id="4"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 xmlns:p14="http://schemas.microsoft.com/office/powerpoint/2010/main" val="2805766888"/>
              </p:ext>
            </p:extLst>
          </p:nvPr>
        </p:nvGraphicFramePr>
        <p:xfrm>
          <a:off x="839416" y="1268760"/>
          <a:ext cx="10513169" cy="5452716"/>
        </p:xfrm>
        <a:graphic>
          <a:graphicData uri="http://schemas.openxmlformats.org/drawingml/2006/table">
            <a:tbl>
              <a:tblPr firstRow="1" bandRow="1">
                <a:tableStyleId>{10A1B5D5-9B99-4C35-A422-299274C87663}</a:tableStyleId>
              </a:tblPr>
              <a:tblGrid>
                <a:gridCol w="1118422">
                  <a:extLst>
                    <a:ext uri="{9D8B030D-6E8A-4147-A177-3AD203B41FA5}">
                      <a16:colId xmlns:a16="http://schemas.microsoft.com/office/drawing/2014/main" xmlns="" val="1816786180"/>
                    </a:ext>
                  </a:extLst>
                </a:gridCol>
                <a:gridCol w="1835721">
                  <a:extLst>
                    <a:ext uri="{9D8B030D-6E8A-4147-A177-3AD203B41FA5}">
                      <a16:colId xmlns:a16="http://schemas.microsoft.com/office/drawing/2014/main" xmlns="" val="20001"/>
                    </a:ext>
                  </a:extLst>
                </a:gridCol>
                <a:gridCol w="910839">
                  <a:extLst>
                    <a:ext uri="{9D8B030D-6E8A-4147-A177-3AD203B41FA5}">
                      <a16:colId xmlns:a16="http://schemas.microsoft.com/office/drawing/2014/main" xmlns="" val="2829287728"/>
                    </a:ext>
                  </a:extLst>
                </a:gridCol>
                <a:gridCol w="2216974">
                  <a:extLst>
                    <a:ext uri="{9D8B030D-6E8A-4147-A177-3AD203B41FA5}">
                      <a16:colId xmlns:a16="http://schemas.microsoft.com/office/drawing/2014/main" xmlns="" val="407197273"/>
                    </a:ext>
                  </a:extLst>
                </a:gridCol>
                <a:gridCol w="1477071">
                  <a:extLst>
                    <a:ext uri="{9D8B030D-6E8A-4147-A177-3AD203B41FA5}">
                      <a16:colId xmlns:a16="http://schemas.microsoft.com/office/drawing/2014/main" xmlns="" val="439232541"/>
                    </a:ext>
                  </a:extLst>
                </a:gridCol>
                <a:gridCol w="1477071">
                  <a:extLst>
                    <a:ext uri="{9D8B030D-6E8A-4147-A177-3AD203B41FA5}">
                      <a16:colId xmlns:a16="http://schemas.microsoft.com/office/drawing/2014/main" xmlns="" val="4041806838"/>
                    </a:ext>
                  </a:extLst>
                </a:gridCol>
                <a:gridCol w="1477071">
                  <a:extLst>
                    <a:ext uri="{9D8B030D-6E8A-4147-A177-3AD203B41FA5}">
                      <a16:colId xmlns:a16="http://schemas.microsoft.com/office/drawing/2014/main" xmlns="" val="3061039249"/>
                    </a:ext>
                  </a:extLst>
                </a:gridCol>
              </a:tblGrid>
              <a:tr h="473540">
                <a:tc gridSpan="7">
                  <a:txBody>
                    <a:bodyPr/>
                    <a:lstStyle/>
                    <a:p>
                      <a:pPr algn="ctr"/>
                      <a:r>
                        <a:rPr lang="zh-TW" altLang="en-US" sz="2400" b="1" i="0" kern="1200" dirty="0" smtClean="0">
                          <a:effectLst/>
                          <a:latin typeface="Heiti TC Light"/>
                          <a:ea typeface="Heiti TC Light"/>
                          <a:cs typeface="Heiti TC Light"/>
                        </a:rPr>
                        <a:t>臺灣賽事得獎隊伍</a:t>
                      </a:r>
                      <a:r>
                        <a:rPr lang="en-US" altLang="zh-TW" sz="2400" b="1" i="0" kern="1200" dirty="0" smtClean="0">
                          <a:effectLst/>
                          <a:latin typeface="Heiti TC Light"/>
                          <a:ea typeface="Heiti TC Light"/>
                          <a:cs typeface="Heiti TC Light"/>
                        </a:rPr>
                        <a:t>-</a:t>
                      </a:r>
                      <a:r>
                        <a:rPr lang="zh-TW" altLang="en-US" sz="2400" b="1" i="0" kern="1200" dirty="0" smtClean="0">
                          <a:effectLst/>
                          <a:latin typeface="Heiti TC Light"/>
                          <a:ea typeface="Heiti TC Light"/>
                          <a:cs typeface="Heiti TC Light"/>
                        </a:rPr>
                        <a:t>七天六夜北京行</a:t>
                      </a:r>
                      <a:endParaRPr lang="zh-TW" altLang="en-US" sz="2400" b="1" i="0" kern="1200" dirty="0" smtClean="0">
                        <a:solidFill>
                          <a:schemeClr val="tx1"/>
                        </a:solidFill>
                        <a:effectLst/>
                        <a:latin typeface="Heiti TC Light"/>
                        <a:ea typeface="Heiti TC Light"/>
                        <a:cs typeface="Heiti TC Light"/>
                      </a:endParaRPr>
                    </a:p>
                  </a:txBody>
                  <a:tcPr anchor="ctr">
                    <a:lnB w="12700" cap="flat" cmpd="sng" algn="ctr">
                      <a:solidFill>
                        <a:srgbClr val="ED7D3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sz="1400" dirty="0"/>
                    </a:p>
                  </a:txBody>
                  <a:tcPr anchor="ctr"/>
                </a:tc>
                <a:tc hMerge="1">
                  <a:txBody>
                    <a:bodyPr/>
                    <a:lstStyle/>
                    <a:p>
                      <a:pPr algn="ctr"/>
                      <a:endParaRPr lang="zh-TW" altLang="en-US" sz="1400" b="0" i="0" kern="1200" dirty="0" smtClean="0">
                        <a:solidFill>
                          <a:schemeClr val="tx1"/>
                        </a:solidFill>
                        <a:effectLst/>
                        <a:latin typeface="Adobe 黑体 Std R" panose="020B0400000000000000" pitchFamily="34" charset="-128"/>
                        <a:ea typeface="Adobe 黑体 Std R" panose="020B0400000000000000" pitchFamily="34" charset="-128"/>
                        <a:cs typeface="Heiti SC Light"/>
                      </a:endParaRPr>
                    </a:p>
                  </a:txBody>
                  <a:tcPr anchor="ctr"/>
                </a:tc>
                <a:tc hMerge="1">
                  <a:txBody>
                    <a:bodyPr/>
                    <a:lstStyle/>
                    <a:p>
                      <a:pPr algn="ctr"/>
                      <a:endParaRPr lang="zh-TW" altLang="en-US" sz="1400" b="0" i="0" kern="1200" dirty="0" smtClean="0">
                        <a:solidFill>
                          <a:schemeClr val="tx1"/>
                        </a:solidFill>
                        <a:effectLst/>
                        <a:latin typeface="Adobe 黑体 Std R" panose="020B0400000000000000" pitchFamily="34" charset="-128"/>
                        <a:ea typeface="Adobe 黑体 Std R" panose="020B0400000000000000" pitchFamily="34" charset="-128"/>
                        <a:cs typeface="Heiti SC Light"/>
                      </a:endParaRPr>
                    </a:p>
                  </a:txBody>
                  <a:tcPr anchor="ctr"/>
                </a:tc>
                <a:tc hMerge="1">
                  <a:txBody>
                    <a:bodyPr/>
                    <a:lstStyle/>
                    <a:p>
                      <a:pPr algn="ctr"/>
                      <a:endParaRPr lang="zh-TW" altLang="en-US" sz="1400" b="0" i="0" kern="1200" dirty="0" smtClean="0">
                        <a:solidFill>
                          <a:schemeClr val="tx1"/>
                        </a:solidFill>
                        <a:effectLst/>
                        <a:latin typeface="Adobe 黑体 Std R" panose="020B0400000000000000" pitchFamily="34" charset="-128"/>
                        <a:ea typeface="Adobe 黑体 Std R" panose="020B0400000000000000" pitchFamily="34" charset="-128"/>
                        <a:cs typeface="Heiti SC Light"/>
                      </a:endParaRPr>
                    </a:p>
                  </a:txBody>
                  <a:tcPr anchor="ctr"/>
                </a:tc>
                <a:tc hMerge="1">
                  <a:txBody>
                    <a:bodyPr/>
                    <a:lstStyle/>
                    <a:p>
                      <a:pPr algn="ctr"/>
                      <a:endParaRPr lang="zh-TW" altLang="en-US" sz="1400" b="0" i="0" kern="1200" dirty="0" smtClean="0">
                        <a:solidFill>
                          <a:schemeClr val="tx1"/>
                        </a:solidFill>
                        <a:effectLst/>
                        <a:latin typeface="Adobe 黑体 Std R" panose="020B0400000000000000" pitchFamily="34" charset="-128"/>
                        <a:ea typeface="Adobe 黑体 Std R" panose="020B0400000000000000" pitchFamily="34" charset="-128"/>
                        <a:cs typeface="Heiti SC Light"/>
                      </a:endParaRPr>
                    </a:p>
                  </a:txBody>
                  <a:tcPr anchor="ctr"/>
                </a:tc>
                <a:extLst>
                  <a:ext uri="{0D108BD9-81ED-4DB2-BD59-A6C34878D82A}">
                    <a16:rowId xmlns:a16="http://schemas.microsoft.com/office/drawing/2014/main" xmlns="" val="2370428939"/>
                  </a:ext>
                </a:extLst>
              </a:tr>
              <a:tr h="672016">
                <a:tc>
                  <a:txBody>
                    <a:bodyPr/>
                    <a:lstStyle/>
                    <a:p>
                      <a:pPr algn="ctr"/>
                      <a:endParaRPr lang="zh-TW" altLang="en-US" sz="1600" b="0" i="0" kern="1200" dirty="0" smtClean="0">
                        <a:solidFill>
                          <a:schemeClr val="tx1"/>
                        </a:solidFill>
                        <a:effectLst/>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組別</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組數</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機</a:t>
                      </a:r>
                      <a:r>
                        <a:rPr lang="en-US" altLang="zh-TW" sz="1600" b="0" i="0" dirty="0" smtClean="0">
                          <a:latin typeface="Heiti TC Light"/>
                          <a:ea typeface="Heiti TC Light"/>
                          <a:cs typeface="Heiti TC Light"/>
                        </a:rPr>
                        <a:t>+</a:t>
                      </a:r>
                      <a:r>
                        <a:rPr lang="zh-TW" altLang="en-US" sz="1600" b="0" i="0" dirty="0" smtClean="0">
                          <a:latin typeface="Heiti TC Light"/>
                          <a:ea typeface="Heiti TC Light"/>
                          <a:cs typeface="Heiti TC Light"/>
                        </a:rPr>
                        <a:t>酒</a:t>
                      </a:r>
                      <a:endParaRPr lang="en-US" altLang="zh-TW" sz="1600" b="0" i="0" dirty="0" smtClean="0">
                        <a:latin typeface="Heiti TC Light"/>
                        <a:ea typeface="Heiti TC Light"/>
                        <a:cs typeface="Heiti TC Light"/>
                      </a:endParaRPr>
                    </a:p>
                    <a:p>
                      <a:pPr algn="ctr"/>
                      <a:r>
                        <a:rPr lang="en-US" altLang="zh-TW" sz="1600" b="0" i="0" dirty="0" smtClean="0">
                          <a:latin typeface="Heiti TC Light"/>
                          <a:ea typeface="Heiti TC Light"/>
                          <a:cs typeface="Heiti TC Light"/>
                        </a:rPr>
                        <a:t>50,000/</a:t>
                      </a:r>
                      <a:r>
                        <a:rPr lang="zh-TW" altLang="en-US" sz="1600" b="0" i="0" dirty="0" smtClean="0">
                          <a:latin typeface="Heiti TC Light"/>
                          <a:ea typeface="Heiti TC Light"/>
                          <a:cs typeface="Heiti TC Light"/>
                        </a:rPr>
                        <a:t>人</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生活津貼</a:t>
                      </a:r>
                      <a:endParaRPr lang="en-US" altLang="zh-TW" sz="1600" b="0" i="0" dirty="0" smtClean="0">
                        <a:latin typeface="Heiti TC Light"/>
                        <a:ea typeface="Heiti TC Light"/>
                        <a:cs typeface="Heiti TC Light"/>
                      </a:endParaRPr>
                    </a:p>
                    <a:p>
                      <a:pPr algn="ctr"/>
                      <a:r>
                        <a:rPr lang="zh-CN" altLang="zh-TW" sz="1600" b="0" i="0" dirty="0" smtClean="0">
                          <a:latin typeface="Heiti TC Light"/>
                          <a:ea typeface="Heiti TC Light"/>
                          <a:cs typeface="Heiti TC Light"/>
                        </a:rPr>
                        <a:t>9</a:t>
                      </a:r>
                      <a:r>
                        <a:rPr lang="en-US" altLang="zh-TW" sz="1600" b="0" i="0" dirty="0" smtClean="0">
                          <a:latin typeface="Heiti TC Light"/>
                          <a:ea typeface="Heiti TC Light"/>
                          <a:cs typeface="Heiti TC Light"/>
                        </a:rPr>
                        <a:t>00/</a:t>
                      </a:r>
                      <a:r>
                        <a:rPr lang="zh-TW" altLang="en-US" sz="1600" b="0" i="0" dirty="0" smtClean="0">
                          <a:latin typeface="Heiti TC Light"/>
                          <a:ea typeface="Heiti TC Light"/>
                          <a:cs typeface="Heiti TC Light"/>
                        </a:rPr>
                        <a:t>人</a:t>
                      </a:r>
                      <a:r>
                        <a:rPr lang="en-US" altLang="zh-TW" sz="1600" b="0" i="0" dirty="0" smtClean="0">
                          <a:latin typeface="Heiti TC Light"/>
                          <a:ea typeface="Heiti TC Light"/>
                          <a:cs typeface="Heiti TC Light"/>
                        </a:rPr>
                        <a:t>/</a:t>
                      </a:r>
                      <a:r>
                        <a:rPr lang="zh-TW" altLang="en-US" sz="1600" b="0" i="0" dirty="0" smtClean="0">
                          <a:latin typeface="Heiti TC Light"/>
                          <a:ea typeface="Heiti TC Light"/>
                          <a:cs typeface="Heiti TC Light"/>
                        </a:rPr>
                        <a:t>天</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視頻錄製</a:t>
                      </a:r>
                      <a:endParaRPr lang="en-US" altLang="zh-TW" sz="1600" b="0" i="0" dirty="0" smtClean="0">
                        <a:latin typeface="Heiti TC Light"/>
                        <a:ea typeface="Heiti TC Light"/>
                        <a:cs typeface="Heiti TC Light"/>
                      </a:endParaRPr>
                    </a:p>
                    <a:p>
                      <a:pPr algn="ctr"/>
                      <a:r>
                        <a:rPr lang="zh-TW" altLang="en-US" sz="1600" b="0" i="0" dirty="0" smtClean="0">
                          <a:latin typeface="Heiti TC Light"/>
                          <a:ea typeface="Heiti TC Light"/>
                          <a:cs typeface="Heiti TC Light"/>
                        </a:rPr>
                        <a:t>前三名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Heiti TC Light"/>
                          <a:ea typeface="Heiti TC Light"/>
                          <a:cs typeface="Heiti TC Light"/>
                        </a:rPr>
                        <a:t>合計</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752751125"/>
                  </a:ext>
                </a:extLst>
              </a:tr>
              <a:tr h="672016">
                <a:tc rowSpan="4">
                  <a:txBody>
                    <a:bodyPr/>
                    <a:lstStyle/>
                    <a:p>
                      <a:pPr algn="ctr"/>
                      <a:r>
                        <a:rPr lang="zh-TW" altLang="en-US" sz="1600" b="0" i="0" dirty="0" smtClean="0">
                          <a:latin typeface="Heiti TC Light"/>
                          <a:ea typeface="Heiti TC Light"/>
                          <a:cs typeface="Heiti TC Light"/>
                        </a:rPr>
                        <a:t>企業組</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just"/>
                      <a:r>
                        <a:rPr lang="zh-CN" altLang="en-US" sz="1600" b="0" i="0" kern="1200" dirty="0" smtClean="0">
                          <a:latin typeface="Heiti TC Light"/>
                          <a:ea typeface="Heiti TC Light"/>
                          <a:cs typeface="Heiti TC Light"/>
                        </a:rPr>
                        <a:t>環保節能、新材料</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en-US" altLang="zh-TW" sz="1600" b="0" i="0" dirty="0" smtClean="0">
                          <a:latin typeface="Heiti TC Light"/>
                          <a:ea typeface="Heiti TC Light"/>
                          <a:cs typeface="Heiti TC Light"/>
                        </a:rPr>
                        <a:t>6</a:t>
                      </a:r>
                      <a:r>
                        <a:rPr lang="zh-TW" altLang="en-US" sz="1600" b="0" i="0" dirty="0" smtClean="0">
                          <a:latin typeface="Heiti TC Light"/>
                          <a:ea typeface="Heiti TC Light"/>
                          <a:cs typeface="Heiti TC Light"/>
                        </a:rPr>
                        <a:t>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en-US" altLang="zh-TW" sz="1600" b="0" i="0" dirty="0" smtClean="0">
                          <a:latin typeface="Heiti TC Light"/>
                          <a:ea typeface="Heiti TC Light"/>
                          <a:cs typeface="Heiti TC Light"/>
                        </a:rPr>
                        <a:t>600,000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zh-TW" sz="1600" b="0" i="0" dirty="0" smtClean="0">
                          <a:latin typeface="Heiti TC Light"/>
                          <a:ea typeface="Heiti TC Light"/>
                          <a:cs typeface="Heiti TC Light"/>
                        </a:rPr>
                        <a:t>7</a:t>
                      </a:r>
                      <a:r>
                        <a:rPr lang="en-US" altLang="zh-TW" sz="1600" b="0" i="0" dirty="0" smtClean="0">
                          <a:latin typeface="Heiti TC Light"/>
                          <a:ea typeface="Heiti TC Light"/>
                          <a:cs typeface="Heiti TC Light"/>
                        </a:rPr>
                        <a:t>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en-US" altLang="zh-TW" sz="1600" b="0" i="0" dirty="0" smtClean="0">
                          <a:latin typeface="Heiti TC Light"/>
                          <a:ea typeface="Heiti TC Light"/>
                          <a:cs typeface="Heiti TC Light"/>
                        </a:rPr>
                        <a:t>300,000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en-US" altLang="zh-TW" sz="1600" b="0" i="0" dirty="0" smtClean="0">
                          <a:latin typeface="Heiti TC Light"/>
                          <a:ea typeface="Heiti TC Light"/>
                          <a:cs typeface="Heiti TC Light"/>
                        </a:rPr>
                        <a:t>975,600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583490133"/>
                  </a:ext>
                </a:extLst>
              </a:tr>
              <a:tr h="672016">
                <a:tc vMerge="1">
                  <a:txBody>
                    <a:bodyPr/>
                    <a:lstStyle/>
                    <a:p>
                      <a:endParaRPr lang="zh-TW" altLang="en-US"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0" i="0" kern="1200" dirty="0" smtClean="0">
                          <a:latin typeface="Heiti TC Light"/>
                          <a:ea typeface="Heiti TC Light"/>
                          <a:cs typeface="Heiti TC Light"/>
                        </a:rPr>
                        <a:t>創新農業、文創設計、跨境電商</a:t>
                      </a:r>
                      <a:r>
                        <a:rPr lang="zh-TW" altLang="en-US" sz="1600" b="0" i="0" kern="1200" dirty="0" smtClean="0">
                          <a:latin typeface="Heiti TC Light"/>
                          <a:ea typeface="Heiti TC Light"/>
                          <a:cs typeface="Heiti TC Light"/>
                        </a:rPr>
                        <a:t>   </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a:t>
                      </a:r>
                      <a:r>
                        <a:rPr lang="zh-TW" altLang="en-US" sz="1600" b="0" i="0" dirty="0" smtClean="0">
                          <a:latin typeface="Heiti TC Light"/>
                          <a:ea typeface="Heiti TC Light"/>
                          <a:cs typeface="Heiti TC Light"/>
                        </a:rPr>
                        <a:t>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b="0" i="0" dirty="0" smtClean="0">
                          <a:latin typeface="Heiti TC Light"/>
                          <a:ea typeface="Heiti TC Light"/>
                          <a:cs typeface="Heiti TC Light"/>
                        </a:rPr>
                        <a:t>7</a:t>
                      </a:r>
                      <a:r>
                        <a:rPr lang="en-US" altLang="zh-TW" sz="1600" b="0" i="0" dirty="0" smtClean="0">
                          <a:latin typeface="Heiti TC Light"/>
                          <a:ea typeface="Heiti TC Light"/>
                          <a:cs typeface="Heiti TC Light"/>
                        </a:rPr>
                        <a:t>5,600</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300,000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smtClean="0">
                          <a:latin typeface="Heiti TC Light"/>
                          <a:ea typeface="Heiti TC Light"/>
                          <a:cs typeface="Heiti TC Light"/>
                        </a:rPr>
                        <a:t>975,600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xmlns="" val="436195784"/>
                  </a:ext>
                </a:extLst>
              </a:tr>
              <a:tr h="672016">
                <a:tc vMerge="1">
                  <a:txBody>
                    <a:bodyPr/>
                    <a:lstStyle/>
                    <a:p>
                      <a:endParaRPr lang="zh-TW" altLang="en-US" sz="140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0" i="0" kern="1200" dirty="0" smtClean="0">
                          <a:latin typeface="Heiti TC Light"/>
                          <a:ea typeface="Heiti TC Light"/>
                          <a:cs typeface="Heiti TC Light"/>
                        </a:rPr>
                        <a:t>智慧城市、物聯網、</a:t>
                      </a:r>
                      <a:r>
                        <a:rPr lang="zh-TW" altLang="en-US" sz="1600" b="0" i="0" kern="1200" dirty="0" smtClean="0">
                          <a:latin typeface="Heiti TC Light"/>
                          <a:ea typeface="Heiti TC Light"/>
                          <a:cs typeface="Heiti TC Light"/>
                        </a:rPr>
                        <a:t>集成</a:t>
                      </a:r>
                      <a:r>
                        <a:rPr lang="zh-CN" altLang="en-US" sz="1600" b="0" i="0" kern="1200" dirty="0" smtClean="0">
                          <a:latin typeface="Heiti TC Light"/>
                          <a:ea typeface="Heiti TC Light"/>
                          <a:cs typeface="Heiti TC Light"/>
                        </a:rPr>
                        <a:t>電路</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a:t>
                      </a:r>
                      <a:r>
                        <a:rPr lang="zh-TW" altLang="en-US" sz="1600" b="0" i="0" dirty="0" smtClean="0">
                          <a:latin typeface="Heiti TC Light"/>
                          <a:ea typeface="Heiti TC Light"/>
                          <a:cs typeface="Heiti TC Light"/>
                        </a:rPr>
                        <a:t>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b="0" i="0" dirty="0" smtClean="0">
                          <a:latin typeface="Heiti TC Light"/>
                          <a:ea typeface="Heiti TC Light"/>
                          <a:cs typeface="Heiti TC Light"/>
                        </a:rPr>
                        <a:t>7</a:t>
                      </a:r>
                      <a:r>
                        <a:rPr lang="en-US" altLang="zh-TW" sz="1600" b="0" i="0" dirty="0" smtClean="0">
                          <a:latin typeface="Heiti TC Light"/>
                          <a:ea typeface="Heiti TC Light"/>
                          <a:cs typeface="Heiti TC Light"/>
                        </a:rPr>
                        <a:t>5,600</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300,000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smtClean="0">
                          <a:latin typeface="Heiti TC Light"/>
                          <a:ea typeface="Heiti TC Light"/>
                          <a:cs typeface="Heiti TC Light"/>
                        </a:rPr>
                        <a:t>975,600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xmlns="" val="1350881673"/>
                  </a:ext>
                </a:extLst>
              </a:tr>
              <a:tr h="672016">
                <a:tc vMerge="1">
                  <a:txBody>
                    <a:bodyPr/>
                    <a:lstStyle/>
                    <a:p>
                      <a:endParaRPr lang="zh-TW" altLang="en-US"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600" b="0" i="0" kern="1200" dirty="0" smtClean="0">
                          <a:latin typeface="Heiti TC Light"/>
                          <a:ea typeface="Heiti TC Light"/>
                          <a:cs typeface="Heiti TC Light"/>
                        </a:rPr>
                        <a:t>前沿科技、人工智慧、生技醫療</a:t>
                      </a:r>
                      <a:r>
                        <a:rPr lang="zh-TW" altLang="en-US" sz="1600" b="0" i="0" kern="1200" dirty="0" smtClean="0">
                          <a:latin typeface="Heiti TC Light"/>
                          <a:ea typeface="Heiti TC Light"/>
                          <a:cs typeface="Heiti TC Light"/>
                        </a:rPr>
                        <a:t>   </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a:t>
                      </a:r>
                      <a:r>
                        <a:rPr lang="zh-TW" altLang="en-US" sz="1600" b="0" i="0" dirty="0" smtClean="0">
                          <a:latin typeface="Heiti TC Light"/>
                          <a:ea typeface="Heiti TC Light"/>
                          <a:cs typeface="Heiti TC Light"/>
                        </a:rPr>
                        <a:t>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b="0" i="0" dirty="0" smtClean="0">
                          <a:latin typeface="Heiti TC Light"/>
                          <a:ea typeface="Heiti TC Light"/>
                          <a:cs typeface="Heiti TC Light"/>
                        </a:rPr>
                        <a:t>7</a:t>
                      </a:r>
                      <a:r>
                        <a:rPr lang="en-US" altLang="zh-TW" sz="1600" b="0" i="0" dirty="0" smtClean="0">
                          <a:latin typeface="Heiti TC Light"/>
                          <a:ea typeface="Heiti TC Light"/>
                          <a:cs typeface="Heiti TC Light"/>
                        </a:rPr>
                        <a:t>5,600</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300,000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smtClean="0">
                          <a:latin typeface="Heiti TC Light"/>
                          <a:ea typeface="Heiti TC Light"/>
                          <a:cs typeface="Heiti TC Light"/>
                        </a:rPr>
                        <a:t>975,600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xmlns="" val="3968650469"/>
                  </a:ext>
                </a:extLst>
              </a:tr>
              <a:tr h="473540">
                <a:tc>
                  <a:txBody>
                    <a:bodyPr/>
                    <a:lstStyle/>
                    <a:p>
                      <a:pPr algn="ctr"/>
                      <a:r>
                        <a:rPr lang="zh-TW" altLang="en-US" sz="1600" b="0" i="0" dirty="0" smtClean="0">
                          <a:latin typeface="Heiti TC Light"/>
                          <a:ea typeface="Heiti TC Light"/>
                          <a:cs typeface="Heiti TC Light"/>
                        </a:rPr>
                        <a:t>新創組</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endParaRPr lang="zh-TW" altLang="en-US" sz="1600"/>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a:t>
                      </a:r>
                      <a:r>
                        <a:rPr lang="zh-TW" altLang="en-US" sz="1600" b="0" i="0" dirty="0" smtClean="0">
                          <a:latin typeface="Heiti TC Light"/>
                          <a:ea typeface="Heiti TC Light"/>
                          <a:cs typeface="Heiti TC Light"/>
                        </a:rPr>
                        <a:t>名</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600,000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b="0" i="0" dirty="0" smtClean="0">
                          <a:latin typeface="Heiti TC Light"/>
                          <a:ea typeface="Heiti TC Light"/>
                          <a:cs typeface="Heiti TC Light"/>
                        </a:rPr>
                        <a:t>7</a:t>
                      </a:r>
                      <a:r>
                        <a:rPr lang="en-US" altLang="zh-TW" sz="1600" b="0" i="0" dirty="0" smtClean="0">
                          <a:latin typeface="Heiti TC Light"/>
                          <a:ea typeface="Heiti TC Light"/>
                          <a:cs typeface="Heiti TC Light"/>
                        </a:rPr>
                        <a:t>5,600</a:t>
                      </a:r>
                      <a:endParaRPr lang="zh-TW" altLang="en-US" sz="1600" b="0" i="0" dirty="0" smtClean="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300,000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r>
                        <a:rPr lang="en-US" altLang="zh-TW" sz="1600" b="0" i="0" dirty="0" smtClean="0">
                          <a:latin typeface="Heiti TC Light"/>
                          <a:ea typeface="Heiti TC Light"/>
                          <a:cs typeface="Heiti TC Light"/>
                        </a:rPr>
                        <a:t>975,600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xmlns="" val="3671212403"/>
                  </a:ext>
                </a:extLst>
              </a:tr>
              <a:tr h="473540">
                <a:tc gridSpan="6">
                  <a:txBody>
                    <a:bodyPr/>
                    <a:lstStyle/>
                    <a:p>
                      <a:pPr algn="r"/>
                      <a:r>
                        <a:rPr lang="zh-TW" altLang="en-US" sz="1600" b="0" i="0" dirty="0" smtClean="0">
                          <a:latin typeface="Heiti TC Light"/>
                          <a:ea typeface="Heiti TC Light"/>
                          <a:cs typeface="Heiti TC Light"/>
                        </a:rPr>
                        <a:t>合計</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sz="1400" dirty="0"/>
                    </a:p>
                  </a:txBody>
                  <a:tcPr/>
                </a:tc>
                <a:tc hMerge="1">
                  <a:txBody>
                    <a:bodyPr/>
                    <a:lstStyle/>
                    <a:p>
                      <a:endParaRPr lang="zh-TW" altLang="en-US" sz="1400" dirty="0"/>
                    </a:p>
                  </a:txBody>
                  <a:tcPr/>
                </a:tc>
                <a:tc hMerge="1">
                  <a:txBody>
                    <a:bodyPr/>
                    <a:lstStyle/>
                    <a:p>
                      <a:endParaRPr lang="zh-TW" altLang="en-US" sz="1400" dirty="0"/>
                    </a:p>
                  </a:txBody>
                  <a:tcPr/>
                </a:tc>
                <a:tc>
                  <a:txBody>
                    <a:bodyPr/>
                    <a:lstStyle/>
                    <a:p>
                      <a:pPr algn="ctr"/>
                      <a:r>
                        <a:rPr lang="en-US" altLang="zh-TW" sz="1600" b="0" i="0" dirty="0" smtClean="0">
                          <a:latin typeface="Heiti TC Light"/>
                          <a:ea typeface="Heiti TC Light"/>
                          <a:cs typeface="Heiti TC Light"/>
                        </a:rPr>
                        <a:t>4,878,000</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95604412"/>
                  </a:ext>
                </a:extLst>
              </a:tr>
              <a:tr h="672016">
                <a:tc>
                  <a:txBody>
                    <a:bodyPr/>
                    <a:lstStyle/>
                    <a:p>
                      <a:pPr algn="ctr"/>
                      <a:r>
                        <a:rPr lang="zh-TW" altLang="en-US" sz="1600" b="0" i="0" dirty="0" smtClean="0">
                          <a:latin typeface="Heiti TC Light"/>
                          <a:ea typeface="Heiti TC Light"/>
                          <a:cs typeface="Heiti TC Light"/>
                        </a:rPr>
                        <a:t>說明</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gridSpan="6">
                  <a:txBody>
                    <a:bodyPr/>
                    <a:lstStyle/>
                    <a:p>
                      <a:pPr algn="l"/>
                      <a:r>
                        <a:rPr lang="zh-TW" altLang="en-US" sz="1600" b="0" i="0" dirty="0" smtClean="0">
                          <a:latin typeface="Heiti TC Light"/>
                          <a:ea typeface="Heiti TC Light"/>
                          <a:cs typeface="Heiti TC Light"/>
                        </a:rPr>
                        <a:t>以上獎項計算，每組至多</a:t>
                      </a:r>
                      <a:r>
                        <a:rPr lang="en-US" altLang="zh-TW" sz="1600" b="0" i="0" dirty="0" smtClean="0">
                          <a:latin typeface="Heiti TC Light"/>
                          <a:ea typeface="Heiti TC Light"/>
                          <a:cs typeface="Heiti TC Light"/>
                        </a:rPr>
                        <a:t>2</a:t>
                      </a:r>
                      <a:r>
                        <a:rPr lang="zh-TW" altLang="en-US" sz="1600" b="0" i="0" dirty="0" smtClean="0">
                          <a:latin typeface="Heiti TC Light"/>
                          <a:ea typeface="Heiti TC Light"/>
                          <a:cs typeface="Heiti TC Light"/>
                        </a:rPr>
                        <a:t>人。</a:t>
                      </a:r>
                      <a:endParaRPr lang="en-US" altLang="zh-TW" sz="1600" b="0" i="0" dirty="0" smtClean="0">
                        <a:latin typeface="Heiti TC Light"/>
                        <a:ea typeface="Heiti TC Light"/>
                        <a:cs typeface="Heiti TC Light"/>
                      </a:endParaRPr>
                    </a:p>
                    <a:p>
                      <a:pPr algn="l"/>
                      <a:r>
                        <a:rPr lang="zh-TW" altLang="en-US" sz="1600" b="0" i="0" dirty="0" smtClean="0">
                          <a:latin typeface="Heiti TC Light"/>
                          <a:ea typeface="Heiti TC Light"/>
                          <a:cs typeface="Heiti TC Light"/>
                        </a:rPr>
                        <a:t>除以上獎項，此次七天六夜行程更包含</a:t>
                      </a:r>
                      <a:r>
                        <a:rPr lang="zh-CN" altLang="en-US" sz="1600" b="0" i="0" kern="1200" dirty="0" smtClean="0">
                          <a:effectLst/>
                          <a:latin typeface="Heiti TC Light"/>
                          <a:ea typeface="Heiti TC Light"/>
                          <a:cs typeface="Heiti TC Light"/>
                        </a:rPr>
                        <a:t>北京培訓、產業資源對接、</a:t>
                      </a:r>
                      <a:r>
                        <a:rPr lang="en-US" altLang="zh-CN" sz="1600" b="0" i="0" kern="1200" dirty="0" smtClean="0">
                          <a:effectLst/>
                          <a:latin typeface="Heiti TC Light"/>
                          <a:ea typeface="Heiti TC Light"/>
                          <a:cs typeface="Heiti TC Light"/>
                        </a:rPr>
                        <a:t>VC</a:t>
                      </a:r>
                      <a:r>
                        <a:rPr lang="zh-CN" altLang="en-US" sz="1600" b="0" i="0" kern="1200" dirty="0" smtClean="0">
                          <a:effectLst/>
                          <a:latin typeface="Heiti TC Light"/>
                          <a:ea typeface="Heiti TC Light"/>
                          <a:cs typeface="Heiti TC Light"/>
                        </a:rPr>
                        <a:t>投資機構對接</a:t>
                      </a:r>
                      <a:r>
                        <a:rPr lang="zh-TW" altLang="en-US" sz="1600" b="0" i="0" kern="1200" dirty="0" smtClean="0">
                          <a:effectLst/>
                          <a:latin typeface="Heiti TC Light"/>
                          <a:ea typeface="Heiti TC Light"/>
                          <a:cs typeface="Heiti TC Light"/>
                        </a:rPr>
                        <a:t>及</a:t>
                      </a:r>
                      <a:r>
                        <a:rPr lang="zh-CN" altLang="en-US" sz="1600" b="0" i="0" kern="1200" dirty="0" smtClean="0">
                          <a:effectLst/>
                          <a:latin typeface="Heiti TC Light"/>
                          <a:ea typeface="Heiti TC Light"/>
                          <a:cs typeface="Heiti TC Light"/>
                        </a:rPr>
                        <a:t>參訪行程</a:t>
                      </a:r>
                      <a:r>
                        <a:rPr lang="zh-TW" altLang="en-US" sz="1600" b="0" i="0" kern="1200" dirty="0" smtClean="0">
                          <a:effectLst/>
                          <a:latin typeface="Heiti TC Light"/>
                          <a:ea typeface="Heiti TC Light"/>
                          <a:cs typeface="Heiti TC Light"/>
                        </a:rPr>
                        <a:t>。</a:t>
                      </a:r>
                      <a:endParaRPr lang="zh-TW" altLang="en-US" sz="1600" b="0" i="0" dirty="0">
                        <a:latin typeface="Heiti TC Light"/>
                        <a:ea typeface="Heiti TC Light"/>
                        <a:cs typeface="Heiti TC Light"/>
                      </a:endParaRPr>
                    </a:p>
                  </a:txBody>
                  <a:tcPr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sz="1400" dirty="0"/>
                    </a:p>
                  </a:txBody>
                  <a:tcPr/>
                </a:tc>
                <a:tc hMerge="1">
                  <a:txBody>
                    <a:bodyPr/>
                    <a:lstStyle/>
                    <a:p>
                      <a:endParaRPr lang="zh-TW" altLang="en-US" sz="1400" dirty="0"/>
                    </a:p>
                  </a:txBody>
                  <a:tcPr/>
                </a:tc>
                <a:tc hMerge="1">
                  <a:txBody>
                    <a:bodyPr/>
                    <a:lstStyle/>
                    <a:p>
                      <a:endParaRPr lang="zh-TW" altLang="en-US" sz="1400" dirty="0"/>
                    </a:p>
                  </a:txBody>
                  <a:tcPr/>
                </a:tc>
                <a:tc hMerge="1">
                  <a:txBody>
                    <a:bodyPr/>
                    <a:lstStyle/>
                    <a:p>
                      <a:endParaRPr lang="zh-TW" altLang="en-US" sz="1400" dirty="0"/>
                    </a:p>
                  </a:txBody>
                  <a:tcPr/>
                </a:tc>
                <a:extLst>
                  <a:ext uri="{0D108BD9-81ED-4DB2-BD59-A6C34878D82A}">
                    <a16:rowId xmlns:a16="http://schemas.microsoft.com/office/drawing/2014/main" xmlns="" val="958223635"/>
                  </a:ext>
                </a:extLst>
              </a:tr>
            </a:tbl>
          </a:graphicData>
        </a:graphic>
      </p:graphicFrame>
      <p:sp>
        <p:nvSpPr>
          <p:cNvPr id="6" name="矩形 5"/>
          <p:cNvSpPr/>
          <p:nvPr/>
        </p:nvSpPr>
        <p:spPr>
          <a:xfrm>
            <a:off x="9455836" y="827420"/>
            <a:ext cx="1896748" cy="369332"/>
          </a:xfrm>
          <a:prstGeom prst="rect">
            <a:avLst/>
          </a:prstGeom>
        </p:spPr>
        <p:txBody>
          <a:bodyPr wrap="none">
            <a:spAutoFit/>
          </a:bodyPr>
          <a:lstStyle/>
          <a:p>
            <a:r>
              <a:rPr lang="zh-TW" altLang="en-US" dirty="0" smtClean="0">
                <a:latin typeface="微軟正黑體"/>
                <a:ea typeface="微軟正黑體"/>
                <a:cs typeface="微軟正黑體"/>
              </a:rPr>
              <a:t>單位</a:t>
            </a:r>
            <a:r>
              <a:rPr lang="zh-CN" altLang="en-US" dirty="0" smtClean="0">
                <a:latin typeface="微軟正黑體"/>
                <a:ea typeface="微軟正黑體"/>
                <a:cs typeface="微軟正黑體"/>
              </a:rPr>
              <a:t>：</a:t>
            </a:r>
            <a:r>
              <a:rPr lang="zh-TW" altLang="en-US" dirty="0" smtClean="0">
                <a:latin typeface="微軟正黑體"/>
                <a:ea typeface="微軟正黑體"/>
                <a:cs typeface="微軟正黑體"/>
              </a:rPr>
              <a:t>新台幣</a:t>
            </a:r>
            <a:r>
              <a:rPr lang="en-US" altLang="zh-TW" dirty="0" smtClean="0">
                <a:latin typeface="微軟正黑體"/>
                <a:ea typeface="微軟正黑體"/>
                <a:cs typeface="微軟正黑體"/>
              </a:rPr>
              <a:t>/</a:t>
            </a:r>
            <a:r>
              <a:rPr lang="zh-TW" altLang="en-US" dirty="0" smtClean="0">
                <a:latin typeface="微軟正黑體"/>
                <a:ea typeface="微軟正黑體"/>
                <a:cs typeface="微軟正黑體"/>
              </a:rPr>
              <a:t>元</a:t>
            </a:r>
            <a:endParaRPr lang="zh-TW" altLang="en-US" dirty="0">
              <a:latin typeface="微軟正黑體"/>
              <a:ea typeface="微軟正黑體"/>
              <a:cs typeface="微軟正黑體"/>
            </a:endParaRPr>
          </a:p>
        </p:txBody>
      </p:sp>
    </p:spTree>
    <p:extLst>
      <p:ext uri="{BB962C8B-B14F-4D97-AF65-F5344CB8AC3E}">
        <p14:creationId xmlns="" xmlns:p14="http://schemas.microsoft.com/office/powerpoint/2010/main" val="1184468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 xmlns:p14="http://schemas.microsoft.com/office/powerpoint/2010/main" val="943002125"/>
              </p:ext>
            </p:extLst>
          </p:nvPr>
        </p:nvGraphicFramePr>
        <p:xfrm>
          <a:off x="755374" y="1412776"/>
          <a:ext cx="10692837" cy="4885261"/>
        </p:xfrm>
        <a:graphic>
          <a:graphicData uri="http://schemas.openxmlformats.org/drawingml/2006/table">
            <a:tbl>
              <a:tblPr firstRow="1" bandRow="1">
                <a:tableStyleId>{10A1B5D5-9B99-4C35-A422-299274C87663}</a:tableStyleId>
              </a:tblPr>
              <a:tblGrid>
                <a:gridCol w="1172686">
                  <a:extLst>
                    <a:ext uri="{9D8B030D-6E8A-4147-A177-3AD203B41FA5}">
                      <a16:colId xmlns:a16="http://schemas.microsoft.com/office/drawing/2014/main" xmlns="" val="20000"/>
                    </a:ext>
                  </a:extLst>
                </a:gridCol>
                <a:gridCol w="1220952">
                  <a:extLst>
                    <a:ext uri="{9D8B030D-6E8A-4147-A177-3AD203B41FA5}">
                      <a16:colId xmlns:a16="http://schemas.microsoft.com/office/drawing/2014/main" xmlns="" val="20001"/>
                    </a:ext>
                  </a:extLst>
                </a:gridCol>
                <a:gridCol w="1271351">
                  <a:extLst>
                    <a:ext uri="{9D8B030D-6E8A-4147-A177-3AD203B41FA5}">
                      <a16:colId xmlns:a16="http://schemas.microsoft.com/office/drawing/2014/main" xmlns="" val="20002"/>
                    </a:ext>
                  </a:extLst>
                </a:gridCol>
                <a:gridCol w="1529656">
                  <a:extLst>
                    <a:ext uri="{9D8B030D-6E8A-4147-A177-3AD203B41FA5}">
                      <a16:colId xmlns:a16="http://schemas.microsoft.com/office/drawing/2014/main" xmlns="" val="20003"/>
                    </a:ext>
                  </a:extLst>
                </a:gridCol>
                <a:gridCol w="3519214">
                  <a:extLst>
                    <a:ext uri="{9D8B030D-6E8A-4147-A177-3AD203B41FA5}">
                      <a16:colId xmlns:a16="http://schemas.microsoft.com/office/drawing/2014/main" xmlns="" val="20004"/>
                    </a:ext>
                  </a:extLst>
                </a:gridCol>
                <a:gridCol w="1532767">
                  <a:extLst>
                    <a:ext uri="{9D8B030D-6E8A-4147-A177-3AD203B41FA5}">
                      <a16:colId xmlns:a16="http://schemas.microsoft.com/office/drawing/2014/main" xmlns="" val="20005"/>
                    </a:ext>
                  </a:extLst>
                </a:gridCol>
                <a:gridCol w="446211">
                  <a:extLst>
                    <a:ext uri="{9D8B030D-6E8A-4147-A177-3AD203B41FA5}">
                      <a16:colId xmlns:a16="http://schemas.microsoft.com/office/drawing/2014/main" xmlns="" val="20006"/>
                    </a:ext>
                  </a:extLst>
                </a:gridCol>
              </a:tblGrid>
              <a:tr h="552651">
                <a:tc gridSpan="7">
                  <a:txBody>
                    <a:bodyPr/>
                    <a:lstStyle/>
                    <a:p>
                      <a:pPr algn="ctr"/>
                      <a:r>
                        <a:rPr lang="zh-CN" altLang="en-US" sz="2400" b="0" i="0" kern="1200" dirty="0" smtClean="0">
                          <a:effectLst/>
                          <a:latin typeface="微軟正黑體" panose="020B0604030504040204" pitchFamily="34" charset="-120"/>
                          <a:ea typeface="微軟正黑體" panose="020B0604030504040204" pitchFamily="34" charset="-120"/>
                          <a:cs typeface="Heiti TC Light"/>
                        </a:rPr>
                        <a:t>北京</a:t>
                      </a:r>
                      <a:r>
                        <a:rPr lang="zh-TW" altLang="en-US" sz="2400" b="0" i="0" kern="1200" dirty="0" smtClean="0">
                          <a:effectLst/>
                          <a:latin typeface="微軟正黑體" panose="020B0604030504040204" pitchFamily="34" charset="-120"/>
                          <a:ea typeface="微軟正黑體" panose="020B0604030504040204" pitchFamily="34" charset="-120"/>
                          <a:cs typeface="Heiti TC Light"/>
                        </a:rPr>
                        <a:t>決賽獎金</a:t>
                      </a:r>
                      <a:endParaRPr lang="zh-CN" altLang="en-US" sz="2400" b="0" i="0" kern="1200" dirty="0" smtClean="0">
                        <a:effectLst/>
                        <a:latin typeface="微軟正黑體" panose="020B0604030504040204" pitchFamily="34" charset="-120"/>
                        <a:ea typeface="微軟正黑體" panose="020B0604030504040204" pitchFamily="34" charset="-120"/>
                        <a:cs typeface="Heiti TC Light"/>
                      </a:endParaRPr>
                    </a:p>
                  </a:txBody>
                  <a:tcPr marL="79872" marR="79872" marT="39936" marB="39936" anchor="ctr">
                    <a:lnB w="12700" cap="flat" cmpd="sng" algn="ctr">
                      <a:solidFill>
                        <a:srgbClr val="ED7D31"/>
                      </a:solidFill>
                      <a:prstDash val="solid"/>
                      <a:round/>
                      <a:headEnd type="none" w="med" len="med"/>
                      <a:tailEnd type="none" w="med" len="med"/>
                    </a:lnB>
                  </a:tcPr>
                </a:tc>
                <a:tc hMerge="1">
                  <a:txBody>
                    <a:bodyPr/>
                    <a:lstStyle/>
                    <a:p>
                      <a:pPr algn="ctr"/>
                      <a:endParaRPr lang="zh-CN" altLang="en-US" sz="2000" kern="1200" dirty="0" smtClean="0">
                        <a:effectLst/>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CN" altLang="en-US" sz="1800" kern="1200" dirty="0" smtClean="0">
                        <a:effectLst/>
                      </a:endParaRPr>
                    </a:p>
                  </a:txBody>
                  <a:tcPr anchor="ctr"/>
                </a:tc>
                <a:tc hMerge="1">
                  <a:txBody>
                    <a:bodyPr/>
                    <a:lstStyle/>
                    <a:p>
                      <a:pPr algn="ctr"/>
                      <a:endParaRPr lang="zh-CN" altLang="en-US" sz="2000" kern="1200" dirty="0" smtClean="0">
                        <a:effectLst/>
                      </a:endParaRPr>
                    </a:p>
                  </a:txBody>
                  <a:tcPr anchor="ctr"/>
                </a:tc>
                <a:extLst>
                  <a:ext uri="{0D108BD9-81ED-4DB2-BD59-A6C34878D82A}">
                    <a16:rowId xmlns:a16="http://schemas.microsoft.com/office/drawing/2014/main" xmlns="" val="10000"/>
                  </a:ext>
                </a:extLst>
              </a:tr>
              <a:tr h="1180575">
                <a:tc>
                  <a:txBody>
                    <a:bodyPr/>
                    <a:lstStyle/>
                    <a:p>
                      <a:pPr algn="ctr"/>
                      <a:r>
                        <a:rPr lang="en-US" altLang="zh-TW" sz="1600" b="0" i="0" dirty="0" smtClean="0">
                          <a:latin typeface="微軟正黑體" panose="020B0604030504040204" pitchFamily="34" charset="-120"/>
                          <a:ea typeface="微軟正黑體" panose="020B0604030504040204" pitchFamily="34" charset="-120"/>
                          <a:cs typeface="Heiti TC Light"/>
                        </a:rPr>
                        <a:t>5</a:t>
                      </a:r>
                      <a:r>
                        <a:rPr lang="zh-TW" altLang="en-US" sz="1600" b="0" i="0" dirty="0" smtClean="0">
                          <a:latin typeface="微軟正黑體" panose="020B0604030504040204" pitchFamily="34" charset="-120"/>
                          <a:ea typeface="微軟正黑體" panose="020B0604030504040204" pitchFamily="34" charset="-120"/>
                          <a:cs typeface="Heiti TC Light"/>
                        </a:rPr>
                        <a:t>場賽事</a:t>
                      </a:r>
                      <a:endParaRPr lang="en-US" altLang="zh-CN" sz="1600" b="0" i="0" dirty="0" smtClean="0">
                        <a:latin typeface="微軟正黑體" panose="020B0604030504040204" pitchFamily="34" charset="-120"/>
                        <a:ea typeface="微軟正黑體" panose="020B0604030504040204" pitchFamily="34" charset="-120"/>
                        <a:cs typeface="Heiti TC Light"/>
                      </a:endParaRPr>
                    </a:p>
                    <a:p>
                      <a:pPr algn="ctr"/>
                      <a:r>
                        <a:rPr lang="zh-TW" altLang="en-US" sz="1600" b="0" i="0" dirty="0" smtClean="0">
                          <a:latin typeface="微軟正黑體" panose="020B0604030504040204" pitchFamily="34" charset="-120"/>
                          <a:ea typeface="微軟正黑體" panose="020B0604030504040204" pitchFamily="34" charset="-120"/>
                          <a:cs typeface="Heiti TC Light"/>
                        </a:rPr>
                        <a:t>每場各取前三名及優等獎三名</a:t>
                      </a:r>
                      <a:endParaRPr lang="en-US" altLang="zh-CN"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金額</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月數</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免費住宿</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免費公司設立</a:t>
                      </a:r>
                      <a:r>
                        <a:rPr lang="zh-CN" altLang="en-US" sz="1600" b="0" i="0" dirty="0" smtClean="0">
                          <a:latin typeface="微軟正黑體" panose="020B0604030504040204" pitchFamily="34" charset="-120"/>
                          <a:ea typeface="微軟正黑體" panose="020B0604030504040204" pitchFamily="34" charset="-120"/>
                          <a:cs typeface="Heiti TC Light"/>
                        </a:rPr>
                        <a:t>／</a:t>
                      </a:r>
                      <a:r>
                        <a:rPr lang="zh-TW" altLang="en-US" sz="1600" b="0" i="0" dirty="0" smtClean="0">
                          <a:latin typeface="微軟正黑體" panose="020B0604030504040204" pitchFamily="34" charset="-120"/>
                          <a:ea typeface="微軟正黑體" panose="020B0604030504040204" pitchFamily="34" charset="-120"/>
                          <a:cs typeface="Heiti TC Light"/>
                        </a:rPr>
                        <a:t>地址登記</a:t>
                      </a:r>
                      <a:r>
                        <a:rPr lang="zh-CN" altLang="en-US" sz="1600" b="0" i="0" dirty="0" smtClean="0">
                          <a:latin typeface="微軟正黑體" panose="020B0604030504040204" pitchFamily="34" charset="-120"/>
                          <a:ea typeface="微軟正黑體" panose="020B0604030504040204" pitchFamily="34" charset="-120"/>
                          <a:cs typeface="Heiti TC Light"/>
                        </a:rPr>
                        <a:t>／</a:t>
                      </a:r>
                      <a:r>
                        <a:rPr lang="zh-TW" altLang="en-US" sz="1600" b="0" i="0" dirty="0" smtClean="0">
                          <a:latin typeface="微軟正黑體" panose="020B0604030504040204" pitchFamily="34" charset="-120"/>
                          <a:ea typeface="微軟正黑體" panose="020B0604030504040204" pitchFamily="34" charset="-120"/>
                          <a:cs typeface="Heiti TC Light"/>
                        </a:rPr>
                        <a:t>工位</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價值</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rowSpan="5">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頒獎牌一座</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7EBE8"/>
                    </a:solidFill>
                  </a:tcPr>
                </a:tc>
                <a:extLst>
                  <a:ext uri="{0D108BD9-81ED-4DB2-BD59-A6C34878D82A}">
                    <a16:rowId xmlns:a16="http://schemas.microsoft.com/office/drawing/2014/main" xmlns="" val="10001"/>
                  </a:ext>
                </a:extLst>
              </a:tr>
              <a:tr h="653467">
                <a:tc>
                  <a:txBody>
                    <a:bodyPr/>
                    <a:lstStyle/>
                    <a:p>
                      <a:pPr algn="ctr"/>
                      <a:r>
                        <a:rPr lang="zh-TW" altLang="en-US" sz="1600" b="0" i="0" dirty="0" smtClean="0">
                          <a:latin typeface="微軟正黑體" panose="020B0604030504040204" pitchFamily="34" charset="-120"/>
                          <a:ea typeface="微軟正黑體" panose="020B0604030504040204" pitchFamily="34" charset="-120"/>
                          <a:cs typeface="Heiti TC Light"/>
                        </a:rPr>
                        <a:t>第</a:t>
                      </a:r>
                      <a:r>
                        <a:rPr lang="en-US" altLang="zh-TW" sz="1600" b="0" i="0" dirty="0" smtClean="0">
                          <a:latin typeface="微軟正黑體" panose="020B0604030504040204" pitchFamily="34" charset="-120"/>
                          <a:ea typeface="微軟正黑體" panose="020B0604030504040204" pitchFamily="34" charset="-120"/>
                          <a:cs typeface="Heiti TC Light"/>
                        </a:rPr>
                        <a:t>1</a:t>
                      </a:r>
                      <a:r>
                        <a:rPr lang="zh-TW" altLang="en-US" sz="1600" b="0" i="0" dirty="0" smtClean="0">
                          <a:latin typeface="微軟正黑體" panose="020B0604030504040204" pitchFamily="34" charset="-120"/>
                          <a:ea typeface="微軟正黑體" panose="020B0604030504040204" pitchFamily="34" charset="-120"/>
                          <a:cs typeface="Heiti TC Light"/>
                        </a:rPr>
                        <a:t>名</a:t>
                      </a:r>
                      <a:endParaRPr lang="en-US" altLang="zh-TW"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dirty="0" smtClean="0">
                          <a:latin typeface="微軟正黑體" panose="020B0604030504040204" pitchFamily="34" charset="-120"/>
                          <a:ea typeface="微軟正黑體" panose="020B0604030504040204" pitchFamily="34" charset="-120"/>
                          <a:cs typeface="Heiti TC Light"/>
                        </a:rPr>
                        <a:t>23,000</a:t>
                      </a:r>
                      <a:r>
                        <a:rPr lang="zh-TW" altLang="en-US" sz="1600" b="0" i="0" dirty="0" smtClean="0">
                          <a:latin typeface="微軟正黑體" panose="020B0604030504040204" pitchFamily="34" charset="-120"/>
                          <a:ea typeface="微軟正黑體" panose="020B0604030504040204" pitchFamily="34" charset="-120"/>
                          <a:cs typeface="Heiti TC Light"/>
                        </a:rPr>
                        <a:t>元</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dirty="0" smtClean="0">
                          <a:latin typeface="微軟正黑體" panose="020B0604030504040204" pitchFamily="34" charset="-120"/>
                          <a:ea typeface="微軟正黑體" panose="020B0604030504040204" pitchFamily="34" charset="-120"/>
                          <a:cs typeface="Heiti TC Light"/>
                        </a:rPr>
                        <a:t>12</a:t>
                      </a:r>
                      <a:r>
                        <a:rPr lang="zh-TW" altLang="en-US" sz="1600" b="0" i="0" dirty="0" smtClean="0">
                          <a:latin typeface="微軟正黑體" panose="020B0604030504040204" pitchFamily="34" charset="-120"/>
                          <a:ea typeface="微軟正黑體" panose="020B0604030504040204" pitchFamily="34" charset="-120"/>
                          <a:cs typeface="Heiti TC Light"/>
                        </a:rPr>
                        <a:t>個月</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kern="1200" dirty="0" smtClean="0">
                          <a:latin typeface="微軟正黑體" panose="020B0604030504040204" pitchFamily="34" charset="-120"/>
                          <a:ea typeface="微軟正黑體" panose="020B0604030504040204" pitchFamily="34" charset="-120"/>
                          <a:cs typeface="Heiti TC Light"/>
                        </a:rPr>
                        <a:t>2</a:t>
                      </a:r>
                      <a:r>
                        <a:rPr lang="zh-TW" altLang="en-US" sz="1600" b="0" i="0" kern="1200" dirty="0" smtClean="0">
                          <a:latin typeface="微軟正黑體" panose="020B0604030504040204" pitchFamily="34" charset="-120"/>
                          <a:ea typeface="微軟正黑體" panose="020B0604030504040204" pitchFamily="34" charset="-120"/>
                          <a:cs typeface="Heiti TC Light"/>
                        </a:rPr>
                        <a:t>個</a:t>
                      </a:r>
                      <a:r>
                        <a:rPr lang="zh-CN" altLang="en-US" sz="1600" b="0" i="0" kern="1200" dirty="0" smtClean="0">
                          <a:latin typeface="微軟正黑體" panose="020B0604030504040204" pitchFamily="34" charset="-120"/>
                          <a:ea typeface="微軟正黑體" panose="020B0604030504040204" pitchFamily="34" charset="-120"/>
                          <a:cs typeface="Heiti TC Light"/>
                        </a:rPr>
                        <a:t>月</a:t>
                      </a:r>
                      <a:endParaRPr lang="en-US" altLang="zh-CN" sz="1600" b="0" i="0" kern="120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dirty="0" smtClean="0">
                          <a:latin typeface="微軟正黑體" panose="020B0604030504040204" pitchFamily="34" charset="-120"/>
                          <a:ea typeface="微軟正黑體" panose="020B0604030504040204" pitchFamily="34" charset="-120"/>
                          <a:cs typeface="Heiti TC Light"/>
                        </a:rPr>
                        <a:t>      </a:t>
                      </a:r>
                      <a:r>
                        <a:rPr lang="en-US" altLang="zh-CN" sz="2000" b="0" i="0" kern="1200" dirty="0" smtClean="0">
                          <a:latin typeface="微軟正黑體" panose="020B0604030504040204" pitchFamily="34" charset="-120"/>
                          <a:ea typeface="微軟正黑體" panose="020B0604030504040204" pitchFamily="34" charset="-120"/>
                          <a:cs typeface="Heiti TC Light"/>
                        </a:rPr>
                        <a:t>1. </a:t>
                      </a:r>
                      <a:r>
                        <a:rPr lang="zh-TW" altLang="en-US" sz="2000" b="0" i="0" kern="1200" dirty="0" smtClean="0">
                          <a:latin typeface="微軟正黑體" panose="020B0604030504040204" pitchFamily="34" charset="-120"/>
                          <a:ea typeface="微軟正黑體" panose="020B0604030504040204" pitchFamily="34" charset="-120"/>
                          <a:cs typeface="Heiti TC Light"/>
                        </a:rPr>
                        <a:t>免費公司設立註冊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i="0" kern="1200" dirty="0" smtClean="0">
                          <a:latin typeface="微軟正黑體" panose="020B0604030504040204" pitchFamily="34" charset="-120"/>
                          <a:ea typeface="微軟正黑體" panose="020B0604030504040204" pitchFamily="34" charset="-120"/>
                          <a:cs typeface="Heiti TC Light"/>
                        </a:rPr>
                        <a:t>     2. </a:t>
                      </a:r>
                      <a:r>
                        <a:rPr lang="zh-TW" altLang="en-US" sz="2000" b="0" i="0" kern="1200" dirty="0" smtClean="0">
                          <a:latin typeface="微軟正黑體" panose="020B0604030504040204" pitchFamily="34" charset="-120"/>
                          <a:ea typeface="微軟正黑體" panose="020B0604030504040204" pitchFamily="34" charset="-120"/>
                          <a:cs typeface="Heiti TC Light"/>
                        </a:rPr>
                        <a:t>免費地址登記</a:t>
                      </a:r>
                      <a:r>
                        <a:rPr lang="en-US" altLang="zh-CN" sz="2000" b="0" i="0" kern="1200" dirty="0" smtClean="0">
                          <a:latin typeface="微軟正黑體" panose="020B0604030504040204" pitchFamily="34" charset="-120"/>
                          <a:ea typeface="微軟正黑體" panose="020B0604030504040204" pitchFamily="34" charset="-120"/>
                          <a:cs typeface="Heiti TC Light"/>
                        </a:rPr>
                        <a:t>1</a:t>
                      </a:r>
                      <a:r>
                        <a:rPr lang="zh-CN" altLang="en-US" sz="2000" b="0" i="0" kern="1200" dirty="0" smtClean="0">
                          <a:latin typeface="微軟正黑體" panose="020B0604030504040204" pitchFamily="34" charset="-120"/>
                          <a:ea typeface="微軟正黑體" panose="020B0604030504040204" pitchFamily="34" charset="-120"/>
                          <a:cs typeface="Heiti TC Light"/>
                        </a:rPr>
                        <a:t>年</a:t>
                      </a:r>
                      <a:endParaRPr lang="zh-TW" altLang="en-US" sz="2000" b="0" i="0" kern="1200" dirty="0" smtClean="0">
                        <a:latin typeface="微軟正黑體" panose="020B0604030504040204" pitchFamily="34" charset="-120"/>
                        <a:ea typeface="微軟正黑體" panose="020B0604030504040204" pitchFamily="34" charset="-120"/>
                        <a:cs typeface="Heiti TC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i="0" kern="1200" dirty="0" smtClean="0">
                          <a:latin typeface="微軟正黑體" panose="020B0604030504040204" pitchFamily="34" charset="-120"/>
                          <a:ea typeface="微軟正黑體" panose="020B0604030504040204" pitchFamily="34" charset="-120"/>
                          <a:cs typeface="Heiti TC Light"/>
                        </a:rPr>
                        <a:t>     </a:t>
                      </a:r>
                      <a:r>
                        <a:rPr lang="zh-CN" altLang="zh-TW" sz="2000" b="0" i="0" kern="1200" dirty="0" smtClean="0">
                          <a:latin typeface="微軟正黑體" panose="020B0604030504040204" pitchFamily="34" charset="-120"/>
                          <a:ea typeface="微軟正黑體" panose="020B0604030504040204" pitchFamily="34" charset="-120"/>
                          <a:cs typeface="Heiti TC Light"/>
                        </a:rPr>
                        <a:t>3</a:t>
                      </a:r>
                      <a:r>
                        <a:rPr lang="en-US" altLang="zh-CN" sz="2000" b="0" i="0" kern="1200" dirty="0" smtClean="0">
                          <a:latin typeface="微軟正黑體" panose="020B0604030504040204" pitchFamily="34" charset="-120"/>
                          <a:ea typeface="微軟正黑體" panose="020B0604030504040204" pitchFamily="34" charset="-120"/>
                          <a:cs typeface="Heiti TC Light"/>
                        </a:rPr>
                        <a:t>. </a:t>
                      </a:r>
                      <a:r>
                        <a:rPr lang="zh-TW" altLang="en-US" sz="2000" b="0" i="0" kern="1200" dirty="0" smtClean="0">
                          <a:latin typeface="微軟正黑體" panose="020B0604030504040204" pitchFamily="34" charset="-120"/>
                          <a:ea typeface="微軟正黑體" panose="020B0604030504040204" pitchFamily="34" charset="-120"/>
                          <a:cs typeface="Heiti TC Light"/>
                        </a:rPr>
                        <a:t>免辦公工位</a:t>
                      </a:r>
                      <a:r>
                        <a:rPr lang="en-US" altLang="zh-TW" sz="2000" b="0" i="0" kern="1200" dirty="0" smtClean="0">
                          <a:latin typeface="微軟正黑體" panose="020B0604030504040204" pitchFamily="34" charset="-120"/>
                          <a:ea typeface="微軟正黑體" panose="020B0604030504040204" pitchFamily="34" charset="-120"/>
                          <a:cs typeface="Heiti TC Light"/>
                        </a:rPr>
                        <a:t>2</a:t>
                      </a:r>
                      <a:r>
                        <a:rPr lang="zh-TW" altLang="en-US" sz="2000" b="0" i="0" kern="1200" dirty="0" smtClean="0">
                          <a:latin typeface="微軟正黑體" panose="020B0604030504040204" pitchFamily="34" charset="-120"/>
                          <a:ea typeface="微軟正黑體" panose="020B0604030504040204" pitchFamily="34" charset="-120"/>
                          <a:cs typeface="Heiti TC Light"/>
                        </a:rPr>
                        <a:t>個</a:t>
                      </a:r>
                      <a:r>
                        <a:rPr lang="en-US" altLang="zh-TW" sz="2000" b="0" i="0" kern="1200" dirty="0" smtClean="0">
                          <a:latin typeface="微軟正黑體" panose="020B0604030504040204" pitchFamily="34" charset="-120"/>
                          <a:ea typeface="微軟正黑體" panose="020B0604030504040204" pitchFamily="34" charset="-120"/>
                          <a:cs typeface="Heiti TC Light"/>
                        </a:rPr>
                        <a:t>/</a:t>
                      </a:r>
                      <a:r>
                        <a:rPr lang="zh-TW" altLang="en-US" sz="2000" b="0" i="0" kern="1200" dirty="0" smtClean="0">
                          <a:latin typeface="微軟正黑體" panose="020B0604030504040204" pitchFamily="34" charset="-120"/>
                          <a:ea typeface="微軟正黑體" panose="020B0604030504040204" pitchFamily="34" charset="-120"/>
                          <a:cs typeface="Heiti TC Light"/>
                        </a:rPr>
                        <a:t>一年</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altLang="zh-TW" sz="1600" b="0" i="0" kern="1200" dirty="0" smtClean="0">
                          <a:latin typeface="微軟正黑體" panose="020B0604030504040204" pitchFamily="34" charset="-120"/>
                          <a:ea typeface="微軟正黑體" panose="020B0604030504040204" pitchFamily="34" charset="-120"/>
                          <a:cs typeface="Heiti TC Light"/>
                        </a:rPr>
                        <a:t>217</a:t>
                      </a:r>
                      <a:r>
                        <a:rPr lang="zh-TW" altLang="en-US" sz="1600" b="0" i="0" kern="1200" dirty="0" smtClean="0">
                          <a:latin typeface="微軟正黑體" panose="020B0604030504040204" pitchFamily="34" charset="-120"/>
                          <a:ea typeface="微軟正黑體" panose="020B0604030504040204" pitchFamily="34" charset="-120"/>
                          <a:cs typeface="Heiti TC Light"/>
                        </a:rPr>
                        <a:t>萬</a:t>
                      </a:r>
                      <a:r>
                        <a:rPr lang="zh-CN" sz="1600" b="0" i="0" kern="1200" dirty="0" smtClean="0">
                          <a:latin typeface="微軟正黑體" panose="020B0604030504040204" pitchFamily="34" charset="-120"/>
                          <a:ea typeface="微軟正黑體" panose="020B0604030504040204" pitchFamily="34" charset="-120"/>
                          <a:cs typeface="Heiti TC Light"/>
                        </a:rPr>
                        <a:t>元</a:t>
                      </a:r>
                      <a:endParaRPr lang="zh-TW" sz="1600" b="0" i="0" kern="1200" dirty="0">
                        <a:solidFill>
                          <a:schemeClr val="dk1"/>
                        </a:solidFill>
                        <a:latin typeface="微軟正黑體" panose="020B0604030504040204" pitchFamily="34" charset="-120"/>
                        <a:ea typeface="微軟正黑體" panose="020B0604030504040204" pitchFamily="34" charset="-120"/>
                        <a:cs typeface="Heiti TC Light"/>
                      </a:endParaRPr>
                    </a:p>
                  </a:txBody>
                  <a:tcPr marL="59904" marR="59904"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pPr algn="ctr"/>
                      <a:endParaRPr lang="zh-TW" altLang="en-US" sz="2000" dirty="0"/>
                    </a:p>
                  </a:txBody>
                  <a:tcPr anchor="ctr"/>
                </a:tc>
                <a:extLst>
                  <a:ext uri="{0D108BD9-81ED-4DB2-BD59-A6C34878D82A}">
                    <a16:rowId xmlns:a16="http://schemas.microsoft.com/office/drawing/2014/main" xmlns="" val="10002"/>
                  </a:ext>
                </a:extLst>
              </a:tr>
              <a:tr h="615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dirty="0" smtClean="0">
                          <a:latin typeface="微軟正黑體" panose="020B0604030504040204" pitchFamily="34" charset="-120"/>
                          <a:ea typeface="微軟正黑體" panose="020B0604030504040204" pitchFamily="34" charset="-120"/>
                          <a:cs typeface="Heiti TC Light"/>
                        </a:rPr>
                        <a:t>第</a:t>
                      </a:r>
                      <a:r>
                        <a:rPr lang="en-US" altLang="zh-TW" sz="1600" b="0" i="0" dirty="0" smtClean="0">
                          <a:latin typeface="微軟正黑體" panose="020B0604030504040204" pitchFamily="34" charset="-120"/>
                          <a:ea typeface="微軟正黑體" panose="020B0604030504040204" pitchFamily="34" charset="-120"/>
                          <a:cs typeface="Heiti TC Light"/>
                        </a:rPr>
                        <a:t>2</a:t>
                      </a:r>
                      <a:r>
                        <a:rPr lang="zh-TW" altLang="en-US" sz="1600" b="0" i="0" dirty="0" smtClean="0">
                          <a:latin typeface="微軟正黑體" panose="020B0604030504040204" pitchFamily="34" charset="-120"/>
                          <a:ea typeface="微軟正黑體" panose="020B0604030504040204" pitchFamily="34" charset="-120"/>
                          <a:cs typeface="Heiti TC Light"/>
                        </a:rPr>
                        <a:t>名</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CN" sz="1600" b="0" i="0" dirty="0" smtClean="0">
                          <a:latin typeface="微軟正黑體" panose="020B0604030504040204" pitchFamily="34" charset="-120"/>
                          <a:ea typeface="微軟正黑體" panose="020B0604030504040204" pitchFamily="34" charset="-120"/>
                          <a:cs typeface="Heiti TC Light"/>
                        </a:rPr>
                        <a:t>1</a:t>
                      </a:r>
                      <a:r>
                        <a:rPr lang="en-US" altLang="zh-TW" sz="1600" b="0" i="0" dirty="0" smtClean="0">
                          <a:latin typeface="微軟正黑體" panose="020B0604030504040204" pitchFamily="34" charset="-120"/>
                          <a:ea typeface="微軟正黑體" panose="020B0604030504040204" pitchFamily="34" charset="-120"/>
                          <a:cs typeface="Heiti TC Light"/>
                        </a:rPr>
                        <a:t>4,000</a:t>
                      </a:r>
                      <a:r>
                        <a:rPr lang="zh-TW" altLang="en-US" sz="1600" b="0" i="0" dirty="0" smtClean="0">
                          <a:latin typeface="微軟正黑體" panose="020B0604030504040204" pitchFamily="34" charset="-120"/>
                          <a:ea typeface="微軟正黑體" panose="020B0604030504040204" pitchFamily="34" charset="-120"/>
                          <a:cs typeface="Heiti TC Light"/>
                        </a:rPr>
                        <a:t>元</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dirty="0" smtClean="0">
                          <a:latin typeface="微軟正黑體" panose="020B0604030504040204" pitchFamily="34" charset="-120"/>
                          <a:ea typeface="微軟正黑體" panose="020B0604030504040204" pitchFamily="34" charset="-120"/>
                          <a:cs typeface="Heiti TC Light"/>
                        </a:rPr>
                        <a:t>12</a:t>
                      </a:r>
                      <a:r>
                        <a:rPr lang="zh-TW" altLang="en-US" sz="1600" b="0" i="0" dirty="0" smtClean="0">
                          <a:latin typeface="微軟正黑體" panose="020B0604030504040204" pitchFamily="34" charset="-120"/>
                          <a:ea typeface="微軟正黑體" panose="020B0604030504040204" pitchFamily="34" charset="-120"/>
                          <a:cs typeface="Heiti TC Light"/>
                        </a:rPr>
                        <a:t>個月</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kern="1200" dirty="0" smtClean="0">
                          <a:latin typeface="微軟正黑體" panose="020B0604030504040204" pitchFamily="34" charset="-120"/>
                          <a:ea typeface="微軟正黑體" panose="020B0604030504040204" pitchFamily="34" charset="-120"/>
                          <a:cs typeface="Heiti TC Light"/>
                        </a:rPr>
                        <a:t>1</a:t>
                      </a:r>
                      <a:r>
                        <a:rPr lang="zh-TW" altLang="en-US" sz="1600" b="0" i="0" kern="1200" dirty="0" smtClean="0">
                          <a:latin typeface="微軟正黑體" panose="020B0604030504040204" pitchFamily="34" charset="-120"/>
                          <a:ea typeface="微軟正黑體" panose="020B0604030504040204" pitchFamily="34" charset="-120"/>
                          <a:cs typeface="Heiti TC Light"/>
                        </a:rPr>
                        <a:t>個</a:t>
                      </a:r>
                      <a:r>
                        <a:rPr lang="zh-CN" altLang="en-US" sz="1600" b="0" i="0" kern="1200" dirty="0" smtClean="0">
                          <a:latin typeface="微軟正黑體" panose="020B0604030504040204" pitchFamily="34" charset="-120"/>
                          <a:ea typeface="微軟正黑體" panose="020B0604030504040204" pitchFamily="34" charset="-120"/>
                          <a:cs typeface="Heiti TC Light"/>
                        </a:rPr>
                        <a:t>月</a:t>
                      </a:r>
                      <a:endParaRPr lang="en-US" altLang="zh-CN" sz="1600" b="0" i="0" kern="120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ctr">
                        <a:lnSpc>
                          <a:spcPct val="115000"/>
                        </a:lnSpc>
                        <a:spcAft>
                          <a:spcPts val="0"/>
                        </a:spcAft>
                      </a:pPr>
                      <a:r>
                        <a:rPr lang="zh-TW" altLang="zh-CN" sz="1600" b="0" i="0" kern="1200" dirty="0" smtClean="0">
                          <a:latin typeface="微軟正黑體" panose="020B0604030504040204" pitchFamily="34" charset="-120"/>
                          <a:ea typeface="微軟正黑體" panose="020B0604030504040204" pitchFamily="34" charset="-120"/>
                          <a:cs typeface="Heiti TC Light"/>
                        </a:rPr>
                        <a:t>1</a:t>
                      </a:r>
                      <a:r>
                        <a:rPr lang="en-US" altLang="zh-TW" sz="1600" b="0" i="0" kern="1200" dirty="0" smtClean="0">
                          <a:latin typeface="微軟正黑體" panose="020B0604030504040204" pitchFamily="34" charset="-120"/>
                          <a:ea typeface="微軟正黑體" panose="020B0604030504040204" pitchFamily="34" charset="-120"/>
                          <a:cs typeface="Heiti TC Light"/>
                        </a:rPr>
                        <a:t>59</a:t>
                      </a:r>
                      <a:r>
                        <a:rPr lang="zh-TW" altLang="en-US" sz="1600" b="0" i="0" kern="1200" dirty="0" smtClean="0">
                          <a:latin typeface="微軟正黑體" panose="020B0604030504040204" pitchFamily="34" charset="-120"/>
                          <a:ea typeface="微軟正黑體" panose="020B0604030504040204" pitchFamily="34" charset="-120"/>
                          <a:cs typeface="Heiti TC Light"/>
                        </a:rPr>
                        <a:t>萬</a:t>
                      </a:r>
                      <a:r>
                        <a:rPr lang="zh-CN" sz="1600" b="0" i="0" kern="1200" dirty="0" smtClean="0">
                          <a:latin typeface="微軟正黑體" panose="020B0604030504040204" pitchFamily="34" charset="-120"/>
                          <a:ea typeface="微軟正黑體" panose="020B0604030504040204" pitchFamily="34" charset="-120"/>
                          <a:cs typeface="Heiti TC Light"/>
                        </a:rPr>
                        <a:t>元</a:t>
                      </a:r>
                      <a:endParaRPr lang="zh-TW" sz="1600" b="0" i="0" kern="1200" dirty="0">
                        <a:solidFill>
                          <a:schemeClr val="dk1"/>
                        </a:solidFill>
                        <a:latin typeface="微軟正黑體" panose="020B0604030504040204" pitchFamily="34" charset="-120"/>
                        <a:ea typeface="微軟正黑體" panose="020B0604030504040204" pitchFamily="34" charset="-120"/>
                        <a:cs typeface="Heiti TC Light"/>
                      </a:endParaRPr>
                    </a:p>
                  </a:txBody>
                  <a:tcPr marL="59904" marR="59904"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3"/>
                  </a:ext>
                </a:extLst>
              </a:tr>
              <a:tr h="690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dirty="0" smtClean="0">
                          <a:latin typeface="微軟正黑體" panose="020B0604030504040204" pitchFamily="34" charset="-120"/>
                          <a:ea typeface="微軟正黑體" panose="020B0604030504040204" pitchFamily="34" charset="-120"/>
                          <a:cs typeface="Heiti TC Light"/>
                        </a:rPr>
                        <a:t>第</a:t>
                      </a:r>
                      <a:r>
                        <a:rPr lang="en-US" altLang="zh-TW" sz="1600" b="0" i="0" dirty="0" smtClean="0">
                          <a:latin typeface="微軟正黑體" panose="020B0604030504040204" pitchFamily="34" charset="-120"/>
                          <a:ea typeface="微軟正黑體" panose="020B0604030504040204" pitchFamily="34" charset="-120"/>
                          <a:cs typeface="Heiti TC Light"/>
                        </a:rPr>
                        <a:t>3</a:t>
                      </a:r>
                      <a:r>
                        <a:rPr lang="zh-TW" altLang="en-US" sz="1600" b="0" i="0" dirty="0" smtClean="0">
                          <a:latin typeface="微軟正黑體" panose="020B0604030504040204" pitchFamily="34" charset="-120"/>
                          <a:ea typeface="微軟正黑體" panose="020B0604030504040204" pitchFamily="34" charset="-120"/>
                          <a:cs typeface="Heiti TC Light"/>
                        </a:rPr>
                        <a:t>名</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dirty="0" smtClean="0">
                          <a:latin typeface="微軟正黑體" panose="020B0604030504040204" pitchFamily="34" charset="-120"/>
                          <a:ea typeface="微軟正黑體" panose="020B0604030504040204" pitchFamily="34" charset="-120"/>
                          <a:cs typeface="Heiti TC Light"/>
                        </a:rPr>
                        <a:t>10,000</a:t>
                      </a:r>
                      <a:r>
                        <a:rPr lang="zh-TW" altLang="en-US" sz="1600" b="0" i="0" dirty="0" smtClean="0">
                          <a:latin typeface="微軟正黑體" panose="020B0604030504040204" pitchFamily="34" charset="-120"/>
                          <a:ea typeface="微軟正黑體" panose="020B0604030504040204" pitchFamily="34" charset="-120"/>
                          <a:cs typeface="Heiti TC Light"/>
                        </a:rPr>
                        <a:t>元</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dirty="0" smtClean="0">
                          <a:latin typeface="微軟正黑體" panose="020B0604030504040204" pitchFamily="34" charset="-120"/>
                          <a:ea typeface="微軟正黑體" panose="020B0604030504040204" pitchFamily="34" charset="-120"/>
                          <a:cs typeface="Heiti TC Light"/>
                        </a:rPr>
                        <a:t>12</a:t>
                      </a:r>
                      <a:r>
                        <a:rPr lang="zh-TW" altLang="en-US" sz="1600" b="0" i="0" dirty="0" smtClean="0">
                          <a:latin typeface="微軟正黑體" panose="020B0604030504040204" pitchFamily="34" charset="-120"/>
                          <a:ea typeface="微軟正黑體" panose="020B0604030504040204" pitchFamily="34" charset="-120"/>
                          <a:cs typeface="Heiti TC Light"/>
                        </a:rPr>
                        <a:t>個月</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kern="1200" dirty="0" smtClean="0">
                          <a:latin typeface="微軟正黑體" panose="020B0604030504040204" pitchFamily="34" charset="-120"/>
                          <a:ea typeface="微軟正黑體" panose="020B0604030504040204" pitchFamily="34" charset="-120"/>
                          <a:cs typeface="Heiti TC Light"/>
                        </a:rPr>
                        <a:t>2</a:t>
                      </a:r>
                      <a:r>
                        <a:rPr lang="zh-CN" altLang="en-US" sz="1600" b="0" i="0" kern="1200" dirty="0" smtClean="0">
                          <a:latin typeface="微軟正黑體" panose="020B0604030504040204" pitchFamily="34" charset="-120"/>
                          <a:ea typeface="微軟正黑體" panose="020B0604030504040204" pitchFamily="34" charset="-120"/>
                          <a:cs typeface="Heiti TC Light"/>
                        </a:rPr>
                        <a:t>周</a:t>
                      </a:r>
                      <a:endParaRPr lang="en-US" altLang="zh-CN" sz="1600" b="0" i="0" kern="120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ctr">
                        <a:lnSpc>
                          <a:spcPct val="115000"/>
                        </a:lnSpc>
                        <a:spcAft>
                          <a:spcPts val="0"/>
                        </a:spcAft>
                      </a:pPr>
                      <a:r>
                        <a:rPr lang="en-US" altLang="zh-TW" sz="1600" b="0" i="0" kern="1200" dirty="0" smtClean="0">
                          <a:latin typeface="微軟正黑體" panose="020B0604030504040204" pitchFamily="34" charset="-120"/>
                          <a:ea typeface="微軟正黑體" panose="020B0604030504040204" pitchFamily="34" charset="-120"/>
                          <a:cs typeface="Heiti TC Light"/>
                        </a:rPr>
                        <a:t>130</a:t>
                      </a:r>
                      <a:r>
                        <a:rPr lang="zh-TW" altLang="en-US" sz="1600" b="0" i="0" kern="1200" dirty="0" smtClean="0">
                          <a:latin typeface="微軟正黑體" panose="020B0604030504040204" pitchFamily="34" charset="-120"/>
                          <a:ea typeface="微軟正黑體" panose="020B0604030504040204" pitchFamily="34" charset="-120"/>
                          <a:cs typeface="Heiti TC Light"/>
                        </a:rPr>
                        <a:t>萬</a:t>
                      </a:r>
                      <a:r>
                        <a:rPr lang="zh-CN" sz="1600" b="0" i="0" kern="1200" dirty="0" smtClean="0">
                          <a:latin typeface="微軟正黑體" panose="020B0604030504040204" pitchFamily="34" charset="-120"/>
                          <a:ea typeface="微軟正黑體" panose="020B0604030504040204" pitchFamily="34" charset="-120"/>
                          <a:cs typeface="Heiti TC Light"/>
                        </a:rPr>
                        <a:t>元</a:t>
                      </a:r>
                      <a:endParaRPr lang="zh-TW" sz="1600" b="0" i="0" kern="1200" dirty="0">
                        <a:solidFill>
                          <a:schemeClr val="dk1"/>
                        </a:solidFill>
                        <a:latin typeface="微軟正黑體" panose="020B0604030504040204" pitchFamily="34" charset="-120"/>
                        <a:ea typeface="微軟正黑體" panose="020B0604030504040204" pitchFamily="34" charset="-120"/>
                        <a:cs typeface="Heiti TC Light"/>
                      </a:endParaRPr>
                    </a:p>
                  </a:txBody>
                  <a:tcPr marL="59904" marR="59904"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4"/>
                  </a:ext>
                </a:extLst>
              </a:tr>
              <a:tr h="6534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dirty="0" smtClean="0">
                          <a:latin typeface="微軟正黑體" panose="020B0604030504040204" pitchFamily="34" charset="-120"/>
                          <a:ea typeface="微軟正黑體" panose="020B0604030504040204" pitchFamily="34" charset="-120"/>
                          <a:cs typeface="Heiti TC Light"/>
                        </a:rPr>
                        <a:t>優等獎</a:t>
                      </a:r>
                      <a:r>
                        <a:rPr lang="en-US" altLang="zh-CN" sz="1600" b="0" i="0" dirty="0" smtClean="0">
                          <a:latin typeface="微軟正黑體" panose="020B0604030504040204" pitchFamily="34" charset="-120"/>
                          <a:ea typeface="微軟正黑體" panose="020B0604030504040204" pitchFamily="34" charset="-120"/>
                          <a:cs typeface="Heiti TC Light"/>
                        </a:rPr>
                        <a:t>3</a:t>
                      </a:r>
                      <a:r>
                        <a:rPr lang="zh-CN" altLang="en-US" sz="1600" b="0" i="0" dirty="0" smtClean="0">
                          <a:latin typeface="微軟正黑體" panose="020B0604030504040204" pitchFamily="34" charset="-120"/>
                          <a:ea typeface="微軟正黑體" panose="020B0604030504040204" pitchFamily="34" charset="-120"/>
                          <a:cs typeface="Heiti TC Light"/>
                        </a:rPr>
                        <a:t>名</a:t>
                      </a:r>
                      <a:endParaRPr lang="zh-TW" altLang="en-US"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kern="1200" dirty="0" smtClean="0">
                          <a:effectLst/>
                          <a:latin typeface="微軟正黑體" panose="020B0604030504040204" pitchFamily="34" charset="-120"/>
                          <a:ea typeface="微軟正黑體" panose="020B0604030504040204" pitchFamily="34" charset="-120"/>
                          <a:cs typeface="Heiti TC Light"/>
                        </a:rPr>
                        <a:t>無</a:t>
                      </a:r>
                      <a:endParaRPr lang="zh-TW" altLang="en-US"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kern="1200" dirty="0" smtClean="0">
                          <a:effectLst/>
                          <a:latin typeface="微軟正黑體" panose="020B0604030504040204" pitchFamily="34" charset="-120"/>
                          <a:ea typeface="微軟正黑體" panose="020B0604030504040204" pitchFamily="34" charset="-120"/>
                          <a:cs typeface="Heiti TC Light"/>
                        </a:rPr>
                        <a:t>2</a:t>
                      </a:r>
                      <a:r>
                        <a:rPr lang="zh-CN" altLang="zh-TW" sz="1600" b="0" i="0" kern="1200" dirty="0" smtClean="0">
                          <a:effectLst/>
                          <a:latin typeface="微軟正黑體" panose="020B0604030504040204" pitchFamily="34" charset="-120"/>
                          <a:ea typeface="微軟正黑體" panose="020B0604030504040204" pitchFamily="34" charset="-120"/>
                          <a:cs typeface="Heiti TC Light"/>
                        </a:rPr>
                        <a:t>周</a:t>
                      </a:r>
                      <a:endParaRPr lang="zh-TW" altLang="en-US"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gn="ctr">
                        <a:lnSpc>
                          <a:spcPct val="115000"/>
                        </a:lnSpc>
                        <a:spcAft>
                          <a:spcPts val="0"/>
                        </a:spcAft>
                      </a:pPr>
                      <a:r>
                        <a:rPr lang="en-US" altLang="zh-TW" sz="1600" b="0" i="0" kern="1200" dirty="0" smtClean="0">
                          <a:latin typeface="微軟正黑體" panose="020B0604030504040204" pitchFamily="34" charset="-120"/>
                          <a:ea typeface="微軟正黑體" panose="020B0604030504040204" pitchFamily="34" charset="-120"/>
                          <a:cs typeface="Heiti TC Light"/>
                        </a:rPr>
                        <a:t>227</a:t>
                      </a:r>
                      <a:r>
                        <a:rPr lang="zh-TW" altLang="en-US" sz="1600" b="0" i="0" kern="1200" dirty="0" smtClean="0">
                          <a:latin typeface="微軟正黑體" panose="020B0604030504040204" pitchFamily="34" charset="-120"/>
                          <a:ea typeface="微軟正黑體" panose="020B0604030504040204" pitchFamily="34" charset="-120"/>
                          <a:cs typeface="Heiti TC Light"/>
                        </a:rPr>
                        <a:t>萬</a:t>
                      </a:r>
                      <a:r>
                        <a:rPr lang="zh-CN" sz="1600" b="0" i="0" kern="1200" dirty="0" smtClean="0">
                          <a:latin typeface="微軟正黑體" panose="020B0604030504040204" pitchFamily="34" charset="-120"/>
                          <a:ea typeface="微軟正黑體" panose="020B0604030504040204" pitchFamily="34" charset="-120"/>
                          <a:cs typeface="Heiti TC Light"/>
                        </a:rPr>
                        <a:t>元</a:t>
                      </a:r>
                      <a:endParaRPr lang="zh-TW" sz="1600" b="0" i="0" kern="1200" dirty="0">
                        <a:solidFill>
                          <a:schemeClr val="dk1"/>
                        </a:solidFill>
                        <a:latin typeface="微軟正黑體" panose="020B0604030504040204" pitchFamily="34" charset="-120"/>
                        <a:ea typeface="微軟正黑體" panose="020B0604030504040204" pitchFamily="34" charset="-120"/>
                        <a:cs typeface="Heiti TC Light"/>
                      </a:endParaRPr>
                    </a:p>
                  </a:txBody>
                  <a:tcPr marL="59904" marR="59904"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4014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i="0" dirty="0" smtClean="0">
                          <a:latin typeface="微軟正黑體" panose="020B0604030504040204" pitchFamily="34" charset="-120"/>
                          <a:ea typeface="微軟正黑體" panose="020B0604030504040204" pitchFamily="34" charset="-120"/>
                          <a:cs typeface="Heiti TC Light"/>
                        </a:rPr>
                        <a:t>小計</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i="0" dirty="0" smtClean="0">
                          <a:latin typeface="微軟正黑體" panose="020B0604030504040204" pitchFamily="34" charset="-120"/>
                          <a:ea typeface="微軟正黑體" panose="020B0604030504040204" pitchFamily="34" charset="-120"/>
                          <a:cs typeface="Heiti TC Light"/>
                        </a:rPr>
                        <a:t>282</a:t>
                      </a:r>
                      <a:r>
                        <a:rPr lang="zh-TW" altLang="en-US" sz="1600" b="0" i="0" dirty="0" smtClean="0">
                          <a:latin typeface="微軟正黑體" panose="020B0604030504040204" pitchFamily="34" charset="-120"/>
                          <a:ea typeface="微軟正黑體" panose="020B0604030504040204" pitchFamily="34" charset="-120"/>
                          <a:cs typeface="Heiti TC Light"/>
                        </a:rPr>
                        <a:t>萬元</a:t>
                      </a: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CN" sz="1600" b="0" i="0" dirty="0" smtClean="0">
                          <a:latin typeface="微軟正黑體" panose="020B0604030504040204" pitchFamily="34" charset="-120"/>
                          <a:ea typeface="微軟正黑體" panose="020B0604030504040204" pitchFamily="34" charset="-120"/>
                          <a:cs typeface="Heiti TC Light"/>
                        </a:rPr>
                        <a:t>2</a:t>
                      </a:r>
                      <a:r>
                        <a:rPr lang="zh-TW" altLang="en-US" sz="1600" b="0" i="0" dirty="0" smtClean="0">
                          <a:latin typeface="微軟正黑體" panose="020B0604030504040204" pitchFamily="34" charset="-120"/>
                          <a:ea typeface="微軟正黑體" panose="020B0604030504040204" pitchFamily="34" charset="-120"/>
                          <a:cs typeface="Heiti TC Light"/>
                        </a:rPr>
                        <a:t>３萬</a:t>
                      </a:r>
                      <a:r>
                        <a:rPr lang="zh-CN" altLang="en-US" sz="1600" b="0" i="0" dirty="0" smtClean="0">
                          <a:latin typeface="微軟正黑體" panose="020B0604030504040204" pitchFamily="34" charset="-120"/>
                          <a:ea typeface="微軟正黑體" panose="020B0604030504040204" pitchFamily="34" charset="-120"/>
                          <a:cs typeface="Heiti TC Light"/>
                        </a:rPr>
                        <a:t>元</a:t>
                      </a:r>
                      <a:endParaRPr lang="zh-TW" altLang="en-US" sz="1600" b="0" i="0" dirty="0" smtClean="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r>
                        <a:rPr lang="zh-TW" altLang="zh-CN" sz="1600" b="0" i="0" dirty="0" smtClean="0">
                          <a:latin typeface="微軟正黑體" panose="020B0604030504040204" pitchFamily="34" charset="-120"/>
                          <a:ea typeface="微軟正黑體" panose="020B0604030504040204" pitchFamily="34" charset="-120"/>
                          <a:cs typeface="Heiti TC Light"/>
                        </a:rPr>
                        <a:t>4</a:t>
                      </a:r>
                      <a:r>
                        <a:rPr lang="en-US" altLang="zh-TW" sz="1600" b="0" i="0" dirty="0" smtClean="0">
                          <a:latin typeface="微軟正黑體" panose="020B0604030504040204" pitchFamily="34" charset="-120"/>
                          <a:ea typeface="微軟正黑體" panose="020B0604030504040204" pitchFamily="34" charset="-120"/>
                          <a:cs typeface="Heiti TC Light"/>
                        </a:rPr>
                        <a:t>40</a:t>
                      </a:r>
                      <a:r>
                        <a:rPr lang="zh-TW" altLang="en-US" sz="1600" b="0" i="0" dirty="0" smtClean="0">
                          <a:latin typeface="微軟正黑體" panose="020B0604030504040204" pitchFamily="34" charset="-120"/>
                          <a:ea typeface="微軟正黑體" panose="020B0604030504040204" pitchFamily="34" charset="-120"/>
                          <a:cs typeface="Heiti TC Light"/>
                        </a:rPr>
                        <a:t>萬</a:t>
                      </a:r>
                      <a:r>
                        <a:rPr lang="zh-CN" altLang="en-US" sz="1600" b="0" i="0" dirty="0" smtClean="0">
                          <a:latin typeface="微軟正黑體" panose="020B0604030504040204" pitchFamily="34" charset="-120"/>
                          <a:ea typeface="微軟正黑體" panose="020B0604030504040204" pitchFamily="34" charset="-120"/>
                          <a:cs typeface="Heiti TC Light"/>
                        </a:rPr>
                        <a:t>元</a:t>
                      </a: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TW" sz="2400" b="0" i="0" kern="1200" dirty="0" smtClean="0">
                          <a:solidFill>
                            <a:srgbClr val="DB0003"/>
                          </a:solidFill>
                          <a:latin typeface="微軟正黑體" panose="020B0604030504040204" pitchFamily="34" charset="-120"/>
                          <a:ea typeface="微軟正黑體" panose="020B0604030504040204" pitchFamily="34" charset="-120"/>
                          <a:cs typeface="Heiti TC Light"/>
                        </a:rPr>
                        <a:t>733</a:t>
                      </a:r>
                      <a:r>
                        <a:rPr lang="zh-TW" altLang="en-US" sz="2400" b="0" i="0" kern="1200" dirty="0" smtClean="0">
                          <a:solidFill>
                            <a:srgbClr val="DB0003"/>
                          </a:solidFill>
                          <a:latin typeface="微軟正黑體" panose="020B0604030504040204" pitchFamily="34" charset="-120"/>
                          <a:ea typeface="微軟正黑體" panose="020B0604030504040204" pitchFamily="34" charset="-120"/>
                          <a:cs typeface="Heiti TC Light"/>
                        </a:rPr>
                        <a:t>萬元</a:t>
                      </a:r>
                      <a:endParaRPr lang="zh-TW" altLang="zh-TW" sz="2400" b="0" i="0" kern="1200" dirty="0" smtClean="0">
                        <a:solidFill>
                          <a:srgbClr val="DB0003"/>
                        </a:solidFill>
                        <a:latin typeface="微軟正黑體" panose="020B0604030504040204" pitchFamily="34" charset="-120"/>
                        <a:ea typeface="微軟正黑體" panose="020B0604030504040204" pitchFamily="34" charset="-120"/>
                        <a:cs typeface="Heiti TC Light"/>
                      </a:endParaRPr>
                    </a:p>
                  </a:txBody>
                  <a:tcPr marL="59904" marR="59904"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a:endParaRPr lang="zh-TW" altLang="en-US" sz="1600" b="0" i="0" dirty="0">
                        <a:latin typeface="微軟正黑體" panose="020B0604030504040204" pitchFamily="34" charset="-120"/>
                        <a:ea typeface="微軟正黑體" panose="020B0604030504040204" pitchFamily="34" charset="-120"/>
                        <a:cs typeface="Heiti TC Light"/>
                      </a:endParaRPr>
                    </a:p>
                  </a:txBody>
                  <a:tcPr marL="79872" marR="79872" marT="39936" marB="39936"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投影片編號版面配置區 6"/>
          <p:cNvSpPr>
            <a:spLocks noGrp="1"/>
          </p:cNvSpPr>
          <p:nvPr>
            <p:ph type="sldNum" sz="quarter" idx="12"/>
          </p:nvPr>
        </p:nvSpPr>
        <p:spPr/>
        <p:txBody>
          <a:bodyPr/>
          <a:lstStyle/>
          <a:p>
            <a:pPr>
              <a:defRPr/>
            </a:pPr>
            <a:fld id="{80E1403C-2ACC-4EA5-B3F6-D5A6709EB2A9}" type="slidenum">
              <a:rPr lang="zh-CN" altLang="en-US" b="1" smtClean="0">
                <a:solidFill>
                  <a:srgbClr val="3B3838"/>
                </a:solidFill>
                <a:latin typeface="Heiti SC Light"/>
                <a:ea typeface="Heiti SC Light"/>
                <a:cs typeface="Heiti SC Light"/>
              </a:rPr>
              <a:pPr>
                <a:defRPr/>
              </a:pPr>
              <a:t>47</a:t>
            </a:fld>
            <a:endParaRPr lang="zh-CN" altLang="en-US" b="1" dirty="0">
              <a:solidFill>
                <a:srgbClr val="3B3838"/>
              </a:solidFill>
              <a:latin typeface="Heiti SC Light"/>
              <a:ea typeface="Heiti SC Light"/>
              <a:cs typeface="Heiti SC Light"/>
            </a:endParaRPr>
          </a:p>
        </p:txBody>
      </p:sp>
      <p:sp>
        <p:nvSpPr>
          <p:cNvPr id="2" name="矩形 1"/>
          <p:cNvSpPr/>
          <p:nvPr/>
        </p:nvSpPr>
        <p:spPr>
          <a:xfrm>
            <a:off x="9480376" y="980728"/>
            <a:ext cx="2031325" cy="369332"/>
          </a:xfrm>
          <a:prstGeom prst="rect">
            <a:avLst/>
          </a:prstGeom>
        </p:spPr>
        <p:txBody>
          <a:bodyPr wrap="none">
            <a:spAutoFit/>
          </a:bodyPr>
          <a:lstStyle/>
          <a:p>
            <a:r>
              <a:rPr lang="zh-TW" altLang="en-US" dirty="0" smtClean="0">
                <a:latin typeface="+mn-ea"/>
                <a:ea typeface="+mn-ea"/>
                <a:cs typeface="Heiti SC Light"/>
              </a:rPr>
              <a:t>單位</a:t>
            </a:r>
            <a:r>
              <a:rPr lang="zh-CN" altLang="en-US" dirty="0" smtClean="0">
                <a:latin typeface="+mn-ea"/>
                <a:ea typeface="+mn-ea"/>
                <a:cs typeface="Heiti SC Light"/>
              </a:rPr>
              <a:t>：</a:t>
            </a:r>
            <a:r>
              <a:rPr lang="zh-TW" altLang="en-US" dirty="0" smtClean="0">
                <a:latin typeface="+mn-ea"/>
                <a:ea typeface="+mn-ea"/>
                <a:cs typeface="Heiti SC Light"/>
              </a:rPr>
              <a:t>新台幣</a:t>
            </a:r>
            <a:r>
              <a:rPr lang="zh-CN" altLang="en-US" dirty="0" smtClean="0">
                <a:latin typeface="+mn-ea"/>
                <a:ea typeface="+mn-ea"/>
                <a:cs typeface="Heiti SC Light"/>
              </a:rPr>
              <a:t>／元</a:t>
            </a:r>
            <a:endParaRPr lang="zh-TW" altLang="en-US" dirty="0">
              <a:latin typeface="+mn-ea"/>
              <a:ea typeface="+mn-ea"/>
              <a:cs typeface="Heiti SC Light"/>
            </a:endParaRPr>
          </a:p>
        </p:txBody>
      </p:sp>
      <p:sp>
        <p:nvSpPr>
          <p:cNvPr id="11" name="文本框 23"/>
          <p:cNvSpPr txBox="1">
            <a:spLocks noChangeArrowheads="1"/>
          </p:cNvSpPr>
          <p:nvPr/>
        </p:nvSpPr>
        <p:spPr bwMode="auto">
          <a:xfrm>
            <a:off x="1917700" y="275551"/>
            <a:ext cx="321113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800" dirty="0" smtClean="0">
                <a:solidFill>
                  <a:srgbClr val="767171"/>
                </a:solidFill>
                <a:latin typeface="Hiragino Sans GB W6"/>
                <a:ea typeface="Hiragino Sans GB W6"/>
                <a:cs typeface="Hiragino Sans GB W6"/>
              </a:rPr>
              <a:t>獎項設置</a:t>
            </a:r>
            <a:r>
              <a:rPr lang="en-US" altLang="zh-TW" sz="2800" dirty="0" smtClean="0">
                <a:solidFill>
                  <a:srgbClr val="767171"/>
                </a:solidFill>
                <a:latin typeface="Hiragino Sans GB W6"/>
                <a:ea typeface="Hiragino Sans GB W6"/>
                <a:cs typeface="Hiragino Sans GB W6"/>
              </a:rPr>
              <a:t>-</a:t>
            </a:r>
            <a:r>
              <a:rPr lang="zh-TW" altLang="en-US" sz="2800" dirty="0" smtClean="0">
                <a:solidFill>
                  <a:srgbClr val="767171"/>
                </a:solidFill>
                <a:latin typeface="Hiragino Sans GB W6"/>
                <a:ea typeface="Hiragino Sans GB W6"/>
                <a:cs typeface="Hiragino Sans GB W6"/>
              </a:rPr>
              <a:t>北京決賽</a:t>
            </a:r>
            <a:endParaRPr lang="zh-CN" altLang="en-US" sz="2800" dirty="0">
              <a:solidFill>
                <a:srgbClr val="767171"/>
              </a:solidFill>
              <a:latin typeface="Hiragino Sans GB W6"/>
              <a:ea typeface="Hiragino Sans GB W6"/>
              <a:cs typeface="Hiragino Sans GB W6"/>
            </a:endParaRPr>
          </a:p>
        </p:txBody>
      </p:sp>
      <p:pic>
        <p:nvPicPr>
          <p:cNvPr id="12" name="图片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8640"/>
            <a:ext cx="1981200" cy="730250"/>
          </a:xfrm>
          <a:prstGeom prst="rect">
            <a:avLst/>
          </a:prstGeom>
          <a:noFill/>
          <a:ln>
            <a:noFill/>
          </a:ln>
          <a:effectLst>
            <a:outerShdw dist="38100" dir="8100000" algn="ctr" rotWithShape="0">
              <a:srgbClr val="000000">
                <a:alpha val="39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矩形 2"/>
          <p:cNvSpPr/>
          <p:nvPr/>
        </p:nvSpPr>
        <p:spPr bwMode="auto">
          <a:xfrm>
            <a:off x="9480376" y="5805264"/>
            <a:ext cx="1512168" cy="432047"/>
          </a:xfrm>
          <a:prstGeom prst="rect">
            <a:avLst/>
          </a:prstGeom>
          <a:noFill/>
          <a:ln w="28575" cap="flat" cmpd="sng" algn="ctr">
            <a:solidFill>
              <a:srgbClr val="FF0000"/>
            </a:solidFill>
            <a:prstDash val="solid"/>
            <a:round/>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6"/>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smtClean="0">
              <a:ln>
                <a:noFill/>
              </a:ln>
              <a:solidFill>
                <a:schemeClr val="tx1"/>
              </a:solidFill>
              <a:effectLst/>
              <a:latin typeface="Calibri" pitchFamily="34" charset="0"/>
              <a:ea typeface="宋体" pitchFamily="2" charset="-122"/>
            </a:endParaRPr>
          </a:p>
        </p:txBody>
      </p:sp>
    </p:spTree>
    <p:extLst>
      <p:ext uri="{BB962C8B-B14F-4D97-AF65-F5344CB8AC3E}">
        <p14:creationId xmlns="" xmlns:p14="http://schemas.microsoft.com/office/powerpoint/2010/main" val="1257587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80E1403C-2ACC-4EA5-B3F6-D5A6709EB2A9}" type="slidenum">
              <a:rPr lang="zh-CN" altLang="en-US" smtClean="0"/>
              <a:pPr>
                <a:defRPr/>
              </a:pPr>
              <a:t>48</a:t>
            </a:fld>
            <a:endParaRPr lang="zh-CN" altLang="en-US" dirty="0"/>
          </a:p>
        </p:txBody>
      </p:sp>
      <p:sp>
        <p:nvSpPr>
          <p:cNvPr id="3" name="文字方塊 2"/>
          <p:cNvSpPr txBox="1"/>
          <p:nvPr/>
        </p:nvSpPr>
        <p:spPr>
          <a:xfrm>
            <a:off x="3323692" y="1859340"/>
            <a:ext cx="6084676" cy="1569660"/>
          </a:xfrm>
          <a:prstGeom prst="rect">
            <a:avLst/>
          </a:prstGeom>
          <a:noFill/>
        </p:spPr>
        <p:txBody>
          <a:bodyPr wrap="square" rtlCol="0">
            <a:spAutoFit/>
          </a:bodyPr>
          <a:lstStyle/>
          <a:p>
            <a:r>
              <a:rPr lang="zh-TW" altLang="en-US" sz="9600" b="1" dirty="0" smtClean="0">
                <a:solidFill>
                  <a:schemeClr val="bg2">
                    <a:lumMod val="25000"/>
                  </a:schemeClr>
                </a:solidFill>
                <a:latin typeface="+mn-ea"/>
                <a:ea typeface="+mn-ea"/>
                <a:cs typeface="Hiragino Sans GB W6"/>
              </a:rPr>
              <a:t>謝謝指正</a:t>
            </a:r>
            <a:r>
              <a:rPr lang="en-US" altLang="zh-CN" sz="9600" b="1" dirty="0" smtClean="0">
                <a:solidFill>
                  <a:schemeClr val="bg2">
                    <a:lumMod val="25000"/>
                  </a:schemeClr>
                </a:solidFill>
                <a:latin typeface="+mn-ea"/>
                <a:ea typeface="+mn-ea"/>
                <a:cs typeface="Hiragino Sans GB W6"/>
              </a:rPr>
              <a:t>!</a:t>
            </a:r>
            <a:endParaRPr lang="en-US" altLang="zh-TW" sz="9600" b="1" dirty="0">
              <a:solidFill>
                <a:schemeClr val="bg2">
                  <a:lumMod val="25000"/>
                </a:schemeClr>
              </a:solidFill>
              <a:latin typeface="+mn-ea"/>
              <a:ea typeface="+mn-ea"/>
              <a:cs typeface="Hiragino Sans GB W6"/>
            </a:endParaRPr>
          </a:p>
        </p:txBody>
      </p:sp>
      <p:pic>
        <p:nvPicPr>
          <p:cNvPr id="4" name="Picture 2" descr="C:\Users\maggie.TGV_DOMAIN\Desktop\2016-02-24-1500111733.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375920" y="3804281"/>
            <a:ext cx="1470645" cy="14706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922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學生團隊參賽資格</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609600" y="1260910"/>
            <a:ext cx="10972800" cy="4865254"/>
          </a:xfrm>
        </p:spPr>
        <p:txBody>
          <a:bodyPr/>
          <a:lstStyle/>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以大專院校在學學生為限</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每個團隊至少須列指導老師（業師）</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名，指導老師不得為團隊成員，但可跨校指導</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參賽之主題或內容曾獲得全國性或跨校性創業競賽前三名之獎項者，或已據之成立公司者，該等作品皆不得再參加本競賽</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僅參加學生所屬學校之校內競賽並得獎者，或參加全國性或跨校性競賽且於本競賽報名截止日（</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3/31</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）仍未公布獲獎名次者，不在此限</a:t>
            </a:r>
            <a:endParaRPr lang="zh-TW" altLang="en-US" sz="36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公開組參賽資格</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494095" y="1046177"/>
            <a:ext cx="11235892" cy="4525963"/>
          </a:xfrm>
        </p:spPr>
        <p:txBody>
          <a:bodyPr/>
          <a:lstStyle/>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須為成立三年內的新創企業或團隊</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團隊得列指導老師（業師）</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至</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名，但指導老師（業師）不得為團隊成員</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參賽對象並需符合：</a:t>
            </a:r>
          </a:p>
          <a:p>
            <a:pPr lvl="1"/>
            <a:r>
              <a:rPr lang="zh-TW" alt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團隊成員均需為</a:t>
            </a:r>
            <a:r>
              <a:rPr 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45</a:t>
            </a:r>
            <a:r>
              <a:rPr lang="zh-TW" alt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歲以下青年</a:t>
            </a:r>
          </a:p>
          <a:p>
            <a:pPr lvl="1"/>
            <a:r>
              <a:rPr lang="zh-TW" altLang="en-US"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報名應檢附育成機構推薦書</a:t>
            </a:r>
            <a:endParaRPr lang="en-US" altLang="zh-TW" sz="32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參賽作品之主題或內容曾獲得全國性創業競賽前三名之獎項者，不得再參加本競賽</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參加全國性競賽且於本競賽報名截止日前（</a:t>
            </a:r>
            <a:r>
              <a:rPr 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3/31</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）仍未公布獲獎名次者，不在此限</a:t>
            </a:r>
            <a:endParaRPr lang="zh-TW" altLang="en-US" sz="3600"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251284"/>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社企組參賽資格</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571097" y="1251284"/>
            <a:ext cx="10972800" cy="4932631"/>
          </a:xfrm>
        </p:spPr>
        <p:txBody>
          <a:bodyPr/>
          <a:lstStyle/>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不區分學生團隊與新創企業，只要符合社會企業精神者，均可參與</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團隊得列指導老師（業師）</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至</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名，但指導老師（業師）不得為團隊成員</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參賽作品之主題或內容曾獲得全國性創業競賽前三名之獎項者，不得再參加本競賽</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若參加全國性競賽且於本競賽報名截止日前（</a:t>
            </a:r>
            <a:r>
              <a:rPr 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3/31</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）仍未公布獲獎名次者，不在此限</a:t>
            </a:r>
            <a:endParaRPr lang="en-US" altLang="zh-TW" sz="3600" dirty="0" smtClean="0">
              <a:solidFill>
                <a:srgbClr val="FF0000"/>
              </a:solidFill>
              <a:latin typeface="標楷體" pitchFamily="65" charset="-120"/>
              <a:ea typeface="標楷體" pitchFamily="65" charset="-120"/>
            </a:endParaRPr>
          </a:p>
          <a:p>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獎項設計</a:t>
            </a:r>
            <a:r>
              <a:rPr lang="en-US" altLang="zh-TW"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(1/3)</a:t>
            </a:r>
            <a:endParaRPr lang="zh-TW" altLang="en-US" sz="4800" b="1" dirty="0">
              <a:solidFill>
                <a:srgbClr val="26303E"/>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596348" y="1393371"/>
            <a:ext cx="10972800" cy="4524072"/>
          </a:xfrm>
        </p:spPr>
        <p:txBody>
          <a:bodyPr/>
          <a:lstStyle/>
          <a:p>
            <a:pPr>
              <a:spcBef>
                <a:spcPts val="600"/>
              </a:spcBef>
            </a:pPr>
            <a:r>
              <a:rPr lang="zh-TW" altLang="en-US" sz="44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創業組</a:t>
            </a:r>
            <a:endParaRPr lang="en-US" altLang="zh-TW" sz="44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600"/>
              </a:spcBef>
            </a:pPr>
            <a:r>
              <a:rPr lang="zh-TW" altLang="en-US"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校園組</a:t>
            </a:r>
            <a:r>
              <a:rPr lang="en-US" altLang="zh-TW"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總獎金</a:t>
            </a:r>
            <a:r>
              <a:rPr lang="en-US" altLang="zh-TW"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10</a:t>
            </a:r>
            <a:r>
              <a:rPr lang="zh-TW" altLang="en-US"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r>
              <a:rPr lang="en-US" altLang="zh-TW" sz="40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a:p>
            <a:pPr lvl="2">
              <a:spcBef>
                <a:spcPts val="60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第一名</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60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第二名</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60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第三名</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60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佳作</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名，頒予獎狀</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143000"/>
          </a:xfrm>
        </p:spPr>
        <p:txBody>
          <a:bodyPr/>
          <a:lstStyle/>
          <a:p>
            <a:pPr algn="ctr"/>
            <a:r>
              <a:rPr lang="zh-TW" altLang="en-US"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獎項設計</a:t>
            </a:r>
            <a:r>
              <a:rPr lang="en-US" altLang="zh-TW" sz="4800" b="1" dirty="0" smtClean="0">
                <a:solidFill>
                  <a:srgbClr val="26303E"/>
                </a:solidFill>
                <a:effectLst>
                  <a:outerShdw blurRad="38100" dist="38100" dir="2700000" algn="tl">
                    <a:srgbClr val="000000">
                      <a:alpha val="43137"/>
                    </a:srgbClr>
                  </a:outerShdw>
                </a:effectLst>
                <a:latin typeface="標楷體" pitchFamily="65" charset="-120"/>
                <a:ea typeface="標楷體" pitchFamily="65" charset="-120"/>
              </a:rPr>
              <a:t>(2/3)</a:t>
            </a:r>
            <a:endParaRPr lang="zh-TW" altLang="en-US" sz="4800" dirty="0">
              <a:solidFill>
                <a:srgbClr val="26303E"/>
              </a:solidFill>
              <a:latin typeface="標楷體" pitchFamily="65" charset="-120"/>
              <a:ea typeface="標楷體" pitchFamily="65" charset="-120"/>
            </a:endParaRPr>
          </a:p>
        </p:txBody>
      </p:sp>
      <p:sp>
        <p:nvSpPr>
          <p:cNvPr id="3" name="內容版面配置區 2"/>
          <p:cNvSpPr>
            <a:spLocks noGrp="1"/>
          </p:cNvSpPr>
          <p:nvPr>
            <p:ph idx="1"/>
          </p:nvPr>
        </p:nvSpPr>
        <p:spPr>
          <a:xfrm>
            <a:off x="609601" y="1219202"/>
            <a:ext cx="10972800" cy="4877934"/>
          </a:xfrm>
        </p:spPr>
        <p:txBody>
          <a:bodyPr/>
          <a:lstStyle/>
          <a:p>
            <a:pPr>
              <a:spcBef>
                <a:spcPts val="0"/>
              </a:spcBef>
            </a:pPr>
            <a:r>
              <a:rPr lang="zh-TW" altLang="en-US" sz="40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創業組</a:t>
            </a:r>
            <a:endParaRPr lang="en-US" altLang="zh-TW" sz="40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公開組以功能及產業別共分三組，總獎金</a:t>
            </a: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42</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文創與新農業</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IOT</a:t>
            </a: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物聯網與智能硬件</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新興科技產業</a:t>
            </a:r>
            <a:endParaRPr lang="en-US" altLang="zh-TW" sz="3600"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a:p>
            <a:pPr lvl="1">
              <a:spcBef>
                <a:spcPts val="0"/>
              </a:spcBef>
            </a:pP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每組獎金</a:t>
            </a:r>
            <a:r>
              <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14</a:t>
            </a:r>
            <a:r>
              <a:rPr lang="zh-TW" altLang="en-US"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6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第一名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8</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第二名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4</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第三名</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萬</a:t>
            </a:r>
            <a:endPar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lvl="2">
              <a:spcBef>
                <a:spcPts val="0"/>
              </a:spcBef>
            </a:pP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佳作</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a:t>
            </a:r>
            <a:r>
              <a:rPr lang="zh-TW" altLang="en-US"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名，頒予獎狀</a:t>
            </a:r>
            <a:r>
              <a:rPr lang="en-US" altLang="zh-TW" sz="3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p>
          <a:p>
            <a:pPr>
              <a:spcBef>
                <a:spcPts val="0"/>
              </a:spcBef>
            </a:pPr>
            <a:endParaRPr lang="zh-TW" altLang="en-US" sz="4000" dirty="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迷你简菱心"/>
        <a:cs typeface=""/>
      </a:majorFont>
      <a:minorFont>
        <a:latin typeface="Calibr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29012</TotalTime>
  <Pages>0</Pages>
  <Words>3385</Words>
  <Characters>0</Characters>
  <Application>Microsoft Office PowerPoint</Application>
  <DocSecurity>0</DocSecurity>
  <PresentationFormat>自訂</PresentationFormat>
  <Lines>0</Lines>
  <Paragraphs>580</Paragraphs>
  <Slides>48</Slides>
  <Notes>11</Notes>
  <HiddenSlides>0</HiddenSlides>
  <MMClips>0</MMClips>
  <ScaleCrop>false</ScaleCrop>
  <HeadingPairs>
    <vt:vector size="4" baseType="variant">
      <vt:variant>
        <vt:lpstr>佈景主題</vt:lpstr>
      </vt:variant>
      <vt:variant>
        <vt:i4>12</vt:i4>
      </vt:variant>
      <vt:variant>
        <vt:lpstr>投影片標題</vt:lpstr>
      </vt:variant>
      <vt:variant>
        <vt:i4>48</vt:i4>
      </vt:variant>
    </vt:vector>
  </HeadingPairs>
  <TitlesOfParts>
    <vt:vector size="60" baseType="lpstr">
      <vt:lpstr>Office 主题</vt:lpstr>
      <vt:lpstr>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2017 第12屆戰國策 全國創新創業競賽     </vt:lpstr>
      <vt:lpstr>大    綱</vt:lpstr>
      <vt:lpstr>競賽設計</vt:lpstr>
      <vt:lpstr>參賽對象與組別</vt:lpstr>
      <vt:lpstr>學生團隊參賽資格</vt:lpstr>
      <vt:lpstr>公開組參賽資格</vt:lpstr>
      <vt:lpstr>社企組參賽資格</vt:lpstr>
      <vt:lpstr>獎項設計(1/3)</vt:lpstr>
      <vt:lpstr>獎項設計(2/3)</vt:lpstr>
      <vt:lpstr>獎項設計(3/3)</vt:lpstr>
      <vt:lpstr>評選標準</vt:lpstr>
      <vt:lpstr>學生創業組評審內容</vt:lpstr>
      <vt:lpstr>創業類公開組評選內容</vt:lpstr>
      <vt:lpstr>創新創意學生組評審內容</vt:lpstr>
      <vt:lpstr>社會企業組評審內容</vt:lpstr>
      <vt:lpstr>競賽時程</vt:lpstr>
      <vt:lpstr>競賽時程規劃</vt:lpstr>
      <vt:lpstr>資源串接</vt:lpstr>
      <vt:lpstr>競賽後續輔導銜接</vt:lpstr>
      <vt:lpstr>已洽接海外資源</vt:lpstr>
      <vt:lpstr>競賽聯絡窗口</vt:lpstr>
      <vt:lpstr>敬邀各育成中心、新創圈夥伴與同學們 共襄盛舉</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Owner-PC</cp:lastModifiedBy>
  <cp:revision>335</cp:revision>
  <dcterms:created xsi:type="dcterms:W3CDTF">2015-07-30T01:13:05Z</dcterms:created>
  <dcterms:modified xsi:type="dcterms:W3CDTF">2017-02-21T14:38:43Z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