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2" r:id="rId2"/>
    <p:sldId id="481" r:id="rId3"/>
    <p:sldId id="276" r:id="rId4"/>
    <p:sldId id="293" r:id="rId5"/>
    <p:sldId id="468" r:id="rId6"/>
    <p:sldId id="475" r:id="rId7"/>
    <p:sldId id="476" r:id="rId8"/>
    <p:sldId id="486" r:id="rId9"/>
    <p:sldId id="487" r:id="rId10"/>
    <p:sldId id="480" r:id="rId11"/>
  </p:sldIdLst>
  <p:sldSz cx="12192000" cy="6858000"/>
  <p:notesSz cx="6797675" cy="9928225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6" autoAdjust="0"/>
    <p:restoredTop sz="96098" autoAdjust="0"/>
  </p:normalViewPr>
  <p:slideViewPr>
    <p:cSldViewPr snapToGrid="0">
      <p:cViewPr varScale="1">
        <p:scale>
          <a:sx n="83" d="100"/>
          <a:sy n="83" d="100"/>
        </p:scale>
        <p:origin x="1018" y="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2023年2月21日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2023年2月21日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596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4021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7502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241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0879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1243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7CE72A60-AC7F-4E06-A289-770B9E50B34C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26A555-CCBF-4F1E-BE6D-9DD7C2E88175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A86CECD-69F2-4F9A-9673-E1A43360B5BB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45037F3-78BA-4A23-A665-F0AE12F6789F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871A6C0-0915-4F0A-9AB6-1EF79CF138AE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91F161DE-CD97-4D6E-BCEC-16C1B574BEC2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2A5690-FD19-44E8-BD9D-2A99C2A18E57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ACE1655-D9F8-42C8-A241-D444509B4A16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80EFC1-9769-48A0-8DD8-4AD845418FC5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44A1E8-E02D-48E7-9ADF-2C6791A8550B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C751228-D46D-4EA2-8652-B44B1E4773DC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ED0ABCE-815C-4D8A-A86C-338FA6D1E676}" type="datetime2">
              <a:rPr lang="zh-TW" altLang="en-US" smtClean="0"/>
              <a:t>2023年2月21日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0865759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112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2</a:t>
            </a:r>
            <a:r>
              <a:rPr lang="zh-TW" altLang="en-US" sz="400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科研創業計畫個案構想書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萌芽案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602514" y="4592879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國立○○大學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112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年○月○日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396782" y="6375751"/>
            <a:ext cx="4786510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構想</a:t>
            </a:r>
            <a:r>
              <a:rPr lang="zh-TW" altLang="en-US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項目說明</a:t>
            </a:r>
            <a:r>
              <a:rPr lang="zh-TW" altLang="zh-TW" sz="2000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請勿超過20頁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8886865-B1DE-49EA-9689-5AB41B737406}"/>
              </a:ext>
            </a:extLst>
          </p:cNvPr>
          <p:cNvSpPr txBox="1"/>
          <p:nvPr/>
        </p:nvSpPr>
        <p:spPr>
          <a:xfrm>
            <a:off x="25400" y="4997912"/>
            <a:ext cx="49657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本計畫是否同時有其他單位提供補助項目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□否；□是，請於「個案經費表」揭露說明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是否曾執行與本計畫相關各部會研究計畫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□否；□是，請填寫「相關計畫補助狀況」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427213" y="815998"/>
            <a:ext cx="10972800" cy="698330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附錄、</a:t>
            </a:r>
            <a:r>
              <a:rPr lang="zh-TW" altLang="en-US" sz="4000" b="1" dirty="0"/>
              <a:t>技術成熟度</a:t>
            </a:r>
            <a:r>
              <a:rPr lang="zh-TW" altLang="zh-TW" sz="2000" dirty="0">
                <a:solidFill>
                  <a:srgbClr val="7F7F7F"/>
                </a:solidFill>
              </a:rPr>
              <a:t>（</a:t>
            </a:r>
            <a:r>
              <a:rPr lang="en-US" altLang="zh-TW" sz="2000" dirty="0">
                <a:solidFill>
                  <a:srgbClr val="7F7F7F"/>
                </a:solidFill>
              </a:rPr>
              <a:t>Technology Readiness Level</a:t>
            </a:r>
            <a:r>
              <a:rPr lang="zh-TW" altLang="en-US" sz="2000" dirty="0">
                <a:solidFill>
                  <a:srgbClr val="7F7F7F"/>
                </a:solidFill>
              </a:rPr>
              <a:t>；簡稱</a:t>
            </a:r>
            <a:r>
              <a:rPr lang="en-US" altLang="zh-TW" sz="2000" dirty="0">
                <a:solidFill>
                  <a:srgbClr val="7F7F7F"/>
                </a:solidFill>
              </a:rPr>
              <a:t>TRL </a:t>
            </a:r>
            <a:r>
              <a:rPr lang="zh-TW" altLang="zh-TW" sz="2000" dirty="0">
                <a:solidFill>
                  <a:srgbClr val="7F7F7F"/>
                </a:solidFill>
              </a:rPr>
              <a:t>）</a:t>
            </a:r>
            <a:endParaRPr lang="zh-TW" altLang="en-US" sz="2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10</a:t>
            </a:fld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/>
          <a:srcRect l="1241" t="11561" b="12977"/>
          <a:stretch/>
        </p:blipFill>
        <p:spPr>
          <a:xfrm>
            <a:off x="182880" y="1629295"/>
            <a:ext cx="11763587" cy="515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85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D2E7FF-8D29-1607-49F1-B55624BB0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5" y="0"/>
            <a:ext cx="10972800" cy="857250"/>
          </a:xfrm>
        </p:spPr>
        <p:txBody>
          <a:bodyPr anchor="ctr">
            <a:noAutofit/>
          </a:bodyPr>
          <a:lstStyle/>
          <a:p>
            <a:r>
              <a:rPr lang="zh-TW" altLang="en-US" sz="4000" b="1" dirty="0"/>
              <a:t>一、構想項目說明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16AD02-1B78-5874-04BA-7CA23DE50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857250"/>
            <a:ext cx="11477625" cy="58642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研發成果商品化規劃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可形成先期產業或重塑原有產業價值鏈之分析與說明，包括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市場未被滿足的需求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(Unmet needs</a:t>
            </a:r>
            <a:r>
              <a:rPr lang="en-US" altLang="zh-TW" sz="1800" b="1" kern="100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，生醫類為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Unmet Clinical needs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以及通路策略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市場定位及規模預估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早期商業發展策略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產品市場供應鏈上下游、競爭者分析及優勢等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含產品發展、市場進入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供應鏈下游先期使用者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 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(lead user) 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使用意願及其需求和規格等分析</a:t>
            </a: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商業發展里程碑，包括各階段目標與時程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創新產品或服務之商業發展規劃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及獲利模式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商化發展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或出場時程條件等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補助期間預計</a:t>
            </a:r>
            <a:r>
              <a:rPr lang="zh-TW" altLang="en-US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進行商化工作項</a:t>
            </a: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和產品里程碑，包括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技術可行性驗證及風險管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TRL4-6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α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、拔尖案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TRL6-8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β</a:t>
            </a:r>
            <a:r>
              <a:rPr lang="en-US" altLang="zh-TW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-test) ✽</a:t>
            </a:r>
            <a:r>
              <a:rPr lang="zh-TW" altLang="en-US" sz="1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請參考附錄</a:t>
            </a:r>
            <a:endParaRPr lang="en-US" altLang="zh-TW" sz="1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階段規劃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醫材類請說明醫材比對品與預期用途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相關法規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證等執行規劃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醫材類含取證所需之實驗臨床規劃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(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二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)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核心技術原創性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新細明體" panose="02020500000000000000" pitchFamily="18" charset="-120"/>
            </a:endParaRPr>
          </a:p>
          <a:p>
            <a:pPr marL="849313" lvl="1" indent="-400050">
              <a:buFont typeface="+mj-lt"/>
              <a:buAutoNum type="arabicPeriod"/>
            </a:pP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原創性核心技術說明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本計畫運用之創業技術內容，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須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補助計畫產出之研發成果，依科技基本法規定歸屬於執行機構所有者。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請說明核心技術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內容及相關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實驗數據，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並請列出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已發表之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期刊論文、研討會議、榮獲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知名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獎座等。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說明將運用於創業之技術內容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智財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，包括專利、營業秘密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 indent="0">
              <a:spcBef>
                <a:spcPts val="1200"/>
              </a:spcBef>
              <a:buClr>
                <a:schemeClr val="accent3">
                  <a:lumMod val="50000"/>
                </a:schemeClr>
              </a:buClr>
              <a:buSzPct val="95000"/>
              <a:buNone/>
            </a:pP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創業團隊組成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06463" lvl="1" indent="-457200">
              <a:buFont typeface="+mj-lt"/>
              <a:buAutoNum type="arabicPeriod"/>
            </a:pPr>
            <a:r>
              <a:rPr lang="zh-TW" altLang="en-US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團隊</a:t>
            </a:r>
            <a:r>
              <a:rPr lang="zh-TW" altLang="zh-TW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創業準備度與成員組成完整性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創業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決心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及校內外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萌芽案：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團隊組成及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個月聘用專任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人選規劃</a:t>
            </a:r>
          </a:p>
          <a:p>
            <a:pPr lvl="2"/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拔尖案：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團隊組成及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個月聘用專任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COO</a:t>
            </a:r>
            <a:r>
              <a:rPr lang="zh-TW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人選規劃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15B43EF-D266-FB7B-D197-C3C3C4906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716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20029" y="136524"/>
            <a:ext cx="10972800" cy="708102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</a:rPr>
              <a:t>(</a:t>
            </a:r>
            <a:r>
              <a:rPr lang="zh-TW" altLang="en-US" sz="4000" b="1" dirty="0">
                <a:latin typeface="標楷體" panose="03000509000000000000" pitchFamily="65" charset="-120"/>
              </a:rPr>
              <a:t>四</a:t>
            </a:r>
            <a:r>
              <a:rPr lang="en-US" altLang="zh-TW" sz="4000" b="1" dirty="0">
                <a:latin typeface="標楷體" panose="03000509000000000000" pitchFamily="65" charset="-120"/>
              </a:rPr>
              <a:t>)</a:t>
            </a:r>
            <a:r>
              <a:rPr lang="zh-TW" altLang="en-US" sz="4000" b="1" dirty="0">
                <a:latin typeface="標楷體" panose="03000509000000000000" pitchFamily="65" charset="-120"/>
              </a:rPr>
              <a:t>自提查核點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756117"/>
              </p:ext>
            </p:extLst>
          </p:nvPr>
        </p:nvGraphicFramePr>
        <p:xfrm>
          <a:off x="118956" y="960439"/>
          <a:ext cx="11990665" cy="5819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783">
                  <a:extLst>
                    <a:ext uri="{9D8B030D-6E8A-4147-A177-3AD203B41FA5}">
                      <a16:colId xmlns:a16="http://schemas.microsoft.com/office/drawing/2014/main" val="2376695215"/>
                    </a:ext>
                  </a:extLst>
                </a:gridCol>
                <a:gridCol w="535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929">
                  <a:extLst>
                    <a:ext uri="{9D8B030D-6E8A-4147-A177-3AD203B41FA5}">
                      <a16:colId xmlns:a16="http://schemas.microsoft.com/office/drawing/2014/main" val="1884455430"/>
                    </a:ext>
                  </a:extLst>
                </a:gridCol>
              </a:tblGrid>
              <a:tr h="6552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cap="none" dirty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重大查核項目預估經費支用</a:t>
                      </a:r>
                      <a:endParaRPr lang="zh-TW" altLang="en-US" sz="2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505">
                <a:tc rowSpan="4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中前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須完成之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點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預計工作項目：</a:t>
                      </a:r>
                      <a:endParaRPr lang="en-US" altLang="zh-TW" sz="28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重大技術推展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測試或驗證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智財管理應用及評估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lang="zh-TW" altLang="en-US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法規驗證或諮詢</a:t>
                      </a:r>
                      <a:endParaRPr lang="en-US" altLang="zh-TW" sz="2400" b="1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173715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175163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483677"/>
                  </a:ext>
                </a:extLst>
              </a:tr>
              <a:tr h="645505">
                <a:tc rowSpan="4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期末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前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須完成之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點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435315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2413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17396056"/>
                  </a:ext>
                </a:extLst>
              </a:tr>
              <a:tr h="645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2928565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EE626A8E-87B6-4DB9-8D7F-5E90696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C6DF8E9-49DA-4756-9C02-7C2E07EC02AC}"/>
              </a:ext>
            </a:extLst>
          </p:cNvPr>
          <p:cNvSpPr/>
          <p:nvPr/>
        </p:nvSpPr>
        <p:spPr>
          <a:xfrm>
            <a:off x="488950" y="6246525"/>
            <a:ext cx="11214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C4969C-8D0E-4BD5-8862-8C970F884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4</a:t>
            </a:fld>
            <a:endParaRPr lang="zh-TW" altLang="en-US" dirty="0"/>
          </a:p>
        </p:txBody>
      </p:sp>
      <p:sp>
        <p:nvSpPr>
          <p:cNvPr id="9" name="Google Shape;253;p17">
            <a:extLst>
              <a:ext uri="{FF2B5EF4-FFF2-40B4-BE49-F238E27FC236}">
                <a16:creationId xmlns:a16="http://schemas.microsoft.com/office/drawing/2014/main" id="{A74276FF-EB0E-2CDF-A351-FC0F7CE3501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2061" y="131602"/>
            <a:ext cx="12027875" cy="73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>
              <a:buSzPts val="4000"/>
            </a:pP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PMingLiu"/>
                <a:sym typeface="PMingLiu"/>
              </a:rPr>
              <a:t>(五)個案經費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PMingLiu"/>
                <a:sym typeface="PMingLiu"/>
              </a:rPr>
              <a:t>表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sym typeface="新細明體" panose="02020500000000000000" pitchFamily="18" charset="-120"/>
              </a:rPr>
              <a:t>經費請詳述工作項目及預估經費，萌芽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案</a:t>
            </a:r>
            <a:r>
              <a:rPr lang="zh-TW" altLang="en-US" sz="2000" b="1" dirty="0">
                <a:solidFill>
                  <a:srgbClr val="FF0000"/>
                </a:solidFill>
                <a:sym typeface="新細明體" panose="02020500000000000000" pitchFamily="18" charset="-120"/>
              </a:rPr>
              <a:t>總額以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800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萬為上限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)</a:t>
            </a:r>
            <a:r>
              <a:rPr lang="zh-TW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PMingLiu"/>
                <a:sym typeface="PMingLiu"/>
              </a:rPr>
              <a:t> </a:t>
            </a:r>
            <a:endParaRPr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B8AECC6-E926-002E-7DA6-B8E23F34EFD9}"/>
              </a:ext>
            </a:extLst>
          </p:cNvPr>
          <p:cNvSpPr txBox="1"/>
          <p:nvPr/>
        </p:nvSpPr>
        <p:spPr>
          <a:xfrm>
            <a:off x="2441749" y="6018963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endParaRPr kumimoji="1" lang="zh-TW" altLang="en-US" dirty="0" err="1"/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0BE91613-64F0-EEBB-A07A-40DC3E12E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733633"/>
              </p:ext>
            </p:extLst>
          </p:nvPr>
        </p:nvGraphicFramePr>
        <p:xfrm>
          <a:off x="82062" y="869896"/>
          <a:ext cx="12027876" cy="5254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3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79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補助項目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執行年次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algn="ctr" defTabSz="71755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月至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備註：</a:t>
                      </a:r>
                      <a:endParaRPr lang="zh-TW" sz="20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697230" algn="l"/>
                          <a:tab pos="138747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業務費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alt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166">
                <a:tc>
                  <a:txBody>
                    <a:bodyPr/>
                    <a:lstStyle/>
                    <a:p>
                      <a:pPr marL="140970" algn="l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tabLst>
                          <a:tab pos="454660" algn="l"/>
                          <a:tab pos="768350" algn="l"/>
                          <a:tab pos="1083945" algn="l"/>
                          <a:tab pos="1399540" algn="l"/>
                        </a:tabLs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000" b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研究人力費</a:t>
                      </a:r>
                      <a:endParaRPr 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-6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例如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專任人員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全職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BD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人員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、兼任人員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名、國外顧問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○○單位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6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889">
                <a:tc>
                  <a:txBody>
                    <a:bodyPr/>
                    <a:lstStyle/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耗材、物品、圖書、</a:t>
                      </a:r>
                      <a:endParaRPr lang="en-US" alt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請配合</a:t>
                      </a:r>
                      <a:r>
                        <a:rPr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自提查核點，合理編列經費項目</a:t>
                      </a:r>
                      <a:endParaRPr lang="zh-TW" sz="16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166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研究設備費</a:t>
                      </a:r>
                      <a:endParaRPr lang="zh-TW" sz="2000" b="1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原則不予編列，有特殊需求請於會議審時提出，經委員審查同意方可例外編列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國外差旅費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4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本項若為團隊發展新創必要需求，請詳述規劃地點與內容及執行效益</a:t>
                      </a:r>
                      <a:r>
                        <a:rPr kumimoji="0" lang="en-US" altLang="zh-TW" sz="16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42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(1).</a:t>
                      </a:r>
                      <a:r>
                        <a:rPr lang="zh-TW" altLang="en-US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參與國際展覽 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301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(2).</a:t>
                      </a:r>
                      <a:r>
                        <a:rPr lang="zh-TW" altLang="en-US" sz="2000" b="0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Microsoft JhengHei"/>
                        </a:rPr>
                        <a:t>出席國際會議 </a:t>
                      </a:r>
                      <a:endParaRPr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1301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2000" b="0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(3).</a:t>
                      </a:r>
                      <a:r>
                        <a:rPr lang="zh-TW" altLang="en-US" sz="2000" b="0" i="0" u="none" strike="noStrike" cap="none" dirty="0">
                          <a:solidFill>
                            <a:schemeClr val="dk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移地研究差旅費 </a:t>
                      </a:r>
                      <a:endParaRPr sz="2000" b="0" i="0" u="none" strike="noStrike" cap="none" dirty="0">
                        <a:solidFill>
                          <a:schemeClr val="dk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759105242"/>
                  </a:ext>
                </a:extLst>
              </a:tr>
              <a:tr h="3385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678815" algn="l"/>
                          <a:tab pos="137985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管理費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以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(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計畫業務費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-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研究主持費</a:t>
                      </a:r>
                      <a:r>
                        <a:rPr lang="en-US" altLang="zh-TW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)*15%</a:t>
                      </a:r>
                      <a:r>
                        <a:rPr lang="zh-TW" altLang="en-US" sz="1600" b="0" i="0" u="none" strike="noStrike" cap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sym typeface="Arial"/>
                        </a:rPr>
                        <a:t>為上限。</a:t>
                      </a:r>
                      <a:endParaRPr lang="zh-TW" altLang="en-US" sz="1600" b="0" i="0" u="none" strike="noStrike" cap="none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  <a:sym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444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77950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	計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＊經費編列請參閱國科會補助科創計畫第</a:t>
                      </a:r>
                      <a:r>
                        <a:rPr kumimoji="0" lang="en-US" altLang="zh-TW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0" lang="zh-TW" altLang="en-US" sz="16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點</a:t>
                      </a:r>
                      <a:endParaRPr kumimoji="0" lang="zh-TW" altLang="zh-TW" sz="16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4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311200"/>
            <a:ext cx="10972800" cy="736327"/>
          </a:xfrm>
        </p:spPr>
        <p:txBody>
          <a:bodyPr rtlCol="0">
            <a:normAutofit/>
          </a:bodyPr>
          <a:lstStyle/>
          <a:p>
            <a:r>
              <a:rPr lang="zh-TW" altLang="en-US" sz="4000" b="1" dirty="0"/>
              <a:t>二、本計畫</a:t>
            </a:r>
            <a:r>
              <a:rPr lang="zh-TW" altLang="zh-TW" sz="4000" b="1" dirty="0"/>
              <a:t>「</a:t>
            </a:r>
            <a:r>
              <a:rPr lang="zh-TW" altLang="en-US" sz="4000" b="1" dirty="0"/>
              <a:t>智財調查</a:t>
            </a:r>
            <a:r>
              <a:rPr lang="zh-TW" altLang="zh-TW" sz="4000" b="1" dirty="0"/>
              <a:t>」</a:t>
            </a:r>
            <a:endParaRPr lang="zh-TW" altLang="en-US" sz="4000" b="1" dirty="0"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744" y="1054086"/>
            <a:ext cx="11182350" cy="607985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往相關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計畫補助狀況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5</a:t>
            </a:fld>
            <a:endParaRPr lang="zh-TW" altLang="en-US" dirty="0"/>
          </a:p>
        </p:txBody>
      </p:sp>
      <p:graphicFrame>
        <p:nvGraphicFramePr>
          <p:cNvPr id="9" name="表格 3">
            <a:extLst>
              <a:ext uri="{FF2B5EF4-FFF2-40B4-BE49-F238E27FC236}">
                <a16:creationId xmlns:a16="http://schemas.microsoft.com/office/drawing/2014/main" id="{E8A2F988-6BE9-4A47-9703-00B5C9B35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504713"/>
              </p:ext>
            </p:extLst>
          </p:nvPr>
        </p:nvGraphicFramePr>
        <p:xfrm>
          <a:off x="198304" y="2294212"/>
          <a:ext cx="11807308" cy="38840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528763">
                  <a:extLst>
                    <a:ext uri="{9D8B030D-6E8A-4147-A177-3AD203B41FA5}">
                      <a16:colId xmlns:a16="http://schemas.microsoft.com/office/drawing/2014/main" val="1315090106"/>
                    </a:ext>
                  </a:extLst>
                </a:gridCol>
                <a:gridCol w="1177345">
                  <a:extLst>
                    <a:ext uri="{9D8B030D-6E8A-4147-A177-3AD203B41FA5}">
                      <a16:colId xmlns:a16="http://schemas.microsoft.com/office/drawing/2014/main" val="1938940150"/>
                    </a:ext>
                  </a:extLst>
                </a:gridCol>
                <a:gridCol w="1387990">
                  <a:extLst>
                    <a:ext uri="{9D8B030D-6E8A-4147-A177-3AD203B41FA5}">
                      <a16:colId xmlns:a16="http://schemas.microsoft.com/office/drawing/2014/main" val="336208387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216155438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482727949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524465944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2730413384"/>
                    </a:ext>
                  </a:extLst>
                </a:gridCol>
                <a:gridCol w="1142642">
                  <a:extLst>
                    <a:ext uri="{9D8B030D-6E8A-4147-A177-3AD203B41FA5}">
                      <a16:colId xmlns:a16="http://schemas.microsoft.com/office/drawing/2014/main" val="3921663332"/>
                    </a:ext>
                  </a:extLst>
                </a:gridCol>
              </a:tblGrid>
              <a:tr h="1121667"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計畫名稱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計畫內擔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補助或</a:t>
                      </a:r>
                      <a:endParaRPr lang="en-US" altLang="zh-TW" sz="18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預期</a:t>
                      </a: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設定</a:t>
                      </a:r>
                      <a:endParaRPr lang="en-US" sz="16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(</a:t>
                      </a:r>
                      <a:r>
                        <a:rPr lang="zh-TW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若無則填寫無</a:t>
                      </a:r>
                      <a:r>
                        <a:rPr lang="en-US" sz="16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)</a:t>
                      </a:r>
                      <a:endParaRPr lang="zh-TW" sz="1600" b="1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實際</a:t>
                      </a:r>
                      <a:r>
                        <a:rPr lang="en-US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核定經費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124692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○○○○○○○○○個案</a:t>
                      </a: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(106-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國科會</a:t>
                      </a:r>
                      <a:endParaRPr lang="zh-TW" sz="1500" kern="1200" dirty="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已結案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5619225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09009728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9217270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113600021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33464379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54357718"/>
                  </a:ext>
                </a:extLst>
              </a:tr>
            </a:tbl>
          </a:graphicData>
        </a:graphic>
      </p:graphicFrame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5CC6F3A7-AC4E-4162-BEE7-2BE38B177FB0}"/>
              </a:ext>
            </a:extLst>
          </p:cNvPr>
          <p:cNvSpPr txBox="1">
            <a:spLocks/>
          </p:cNvSpPr>
          <p:nvPr/>
        </p:nvSpPr>
        <p:spPr>
          <a:xfrm>
            <a:off x="7803575" y="1194281"/>
            <a:ext cx="4202038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註：各學門自由型計畫無須填寫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KPI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B2F7295-4AB9-4663-9983-261AAB4EF606}"/>
              </a:ext>
            </a:extLst>
          </p:cNvPr>
          <p:cNvSpPr txBox="1"/>
          <p:nvPr/>
        </p:nvSpPr>
        <p:spPr>
          <a:xfrm>
            <a:off x="443929" y="1669996"/>
            <a:ext cx="11278174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請務必詳實填寫所有與本計畫相關之研究計畫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含國內外、大陸地區及港澳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，不限於本會計畫。若涉及國外、大陸地區及港澳，請依各該主管機關相關法令規定辦理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D4484F0-57BF-45CC-9E58-8209F1A6AC02}"/>
              </a:ext>
            </a:extLst>
          </p:cNvPr>
          <p:cNvSpPr txBox="1"/>
          <p:nvPr/>
        </p:nvSpPr>
        <p:spPr>
          <a:xfrm>
            <a:off x="583628" y="6293692"/>
            <a:ext cx="943667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註：上表計畫補助狀況請務必同步於本會學術研發服務網更新，以利查對</a:t>
            </a:r>
          </a:p>
        </p:txBody>
      </p:sp>
    </p:spTree>
    <p:extLst>
      <p:ext uri="{BB962C8B-B14F-4D97-AF65-F5344CB8AC3E}">
        <p14:creationId xmlns:p14="http://schemas.microsoft.com/office/powerpoint/2010/main" val="34322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en-US" altLang="zh-TW" sz="4000" b="1" dirty="0"/>
              <a:t>(</a:t>
            </a:r>
            <a:r>
              <a:rPr lang="zh-TW" altLang="en-US" sz="4000" b="1" dirty="0"/>
              <a:t>續</a:t>
            </a:r>
            <a:r>
              <a:rPr lang="en-US" altLang="zh-TW" sz="4000" b="1" dirty="0"/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專利布局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6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18577"/>
              </p:ext>
            </p:extLst>
          </p:nvPr>
        </p:nvGraphicFramePr>
        <p:xfrm>
          <a:off x="504825" y="2379651"/>
          <a:ext cx="11393835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96784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56921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49954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310344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8900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22368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74459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404518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207099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82385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813399"/>
              </p:ext>
            </p:extLst>
          </p:nvPr>
        </p:nvGraphicFramePr>
        <p:xfrm>
          <a:off x="515269" y="4841931"/>
          <a:ext cx="11383389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96237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55860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49174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30914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88005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21889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73566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403230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20507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81209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已申請未核准之專利清單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已核准之專利清單</a:t>
            </a:r>
          </a:p>
        </p:txBody>
      </p:sp>
    </p:spTree>
    <p:extLst>
      <p:ext uri="{BB962C8B-B14F-4D97-AF65-F5344CB8AC3E}">
        <p14:creationId xmlns:p14="http://schemas.microsoft.com/office/powerpoint/2010/main" val="26582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專利申請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7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32690"/>
              </p:ext>
            </p:extLst>
          </p:nvPr>
        </p:nvGraphicFramePr>
        <p:xfrm>
          <a:off x="504825" y="2379652"/>
          <a:ext cx="11316480" cy="206825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80547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799741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270633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2212841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41702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479977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營業秘密名稱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技術內容開發人員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營業秘密已採取合理之保密措施自評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704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例：限制可接觸營業秘密人員身份、文件標明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『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機密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』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『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限閱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』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等註記、營業秘密存放地點及妥善管理措施 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上鎖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設定密碼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非通常可接觸地點等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350740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641980"/>
              </p:ext>
            </p:extLst>
          </p:nvPr>
        </p:nvGraphicFramePr>
        <p:xfrm>
          <a:off x="515270" y="4957485"/>
          <a:ext cx="11306035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235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751889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15368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42587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112804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631811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2103412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170237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預計專利申請名稱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預計認列發明人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519179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尚未申請，但計畫執行期間內將會申請之專利清單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456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營業秘密自評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若無則免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329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1143000"/>
          </a:xfrm>
        </p:spPr>
        <p:txBody>
          <a:bodyPr rtlCol="0">
            <a:normAutofit/>
          </a:bodyPr>
          <a:lstStyle/>
          <a:p>
            <a:r>
              <a:rPr lang="zh-TW" altLang="en-US" sz="4000" b="1" dirty="0"/>
              <a:t>二、本計畫</a:t>
            </a:r>
            <a:r>
              <a:rPr lang="zh-TW" altLang="zh-TW" sz="4000" b="1" dirty="0"/>
              <a:t>「</a:t>
            </a:r>
            <a:r>
              <a:rPr lang="zh-TW" altLang="en-US" sz="4000" b="1" dirty="0"/>
              <a:t>智財調查</a:t>
            </a:r>
            <a:r>
              <a:rPr lang="zh-TW" altLang="zh-TW" sz="4000" b="1" dirty="0"/>
              <a:t>」</a:t>
            </a:r>
            <a:r>
              <a:rPr lang="en-US" altLang="zh-TW" sz="4000" b="1" dirty="0"/>
              <a:t>(</a:t>
            </a:r>
            <a:r>
              <a:rPr lang="zh-TW" altLang="en-US" sz="4000" b="1" dirty="0"/>
              <a:t>續</a:t>
            </a:r>
            <a:r>
              <a:rPr lang="en-US" altLang="zh-TW" sz="4000" b="1" dirty="0"/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032"/>
            <a:ext cx="11182350" cy="683745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本計畫核心技術相關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關鍵論文</a:t>
            </a:r>
            <a:r>
              <a:rPr lang="zh-TW" altLang="zh-TW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4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，請條列說明</a:t>
            </a:r>
            <a:endParaRPr lang="en-US" altLang="zh-TW" sz="24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31258"/>
              </p:ext>
            </p:extLst>
          </p:nvPr>
        </p:nvGraphicFramePr>
        <p:xfrm>
          <a:off x="703700" y="2997276"/>
          <a:ext cx="10878700" cy="275021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740095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974456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537487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942089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836892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84768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675726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論文主要作者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（按原出版之次序，通訊作者請加註*）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出版年、月份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期刊</a:t>
                      </a:r>
                      <a:r>
                        <a:rPr kumimoji="0" lang="en-US" altLang="zh-TW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會議名稱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（專書出版社，起迄頁數）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重點摘要說明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計畫補助經費來源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部會、計畫名稱及計畫編號</a:t>
                      </a:r>
                      <a:r>
                        <a:rPr kumimoji="0" lang="en-US" altLang="zh-TW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6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328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03423"/>
                  </a:ext>
                </a:extLst>
              </a:tr>
              <a:tr h="406518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8631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74A89B00-090D-4CB2-8380-ED6055C0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8</a:t>
            </a:fld>
            <a:endParaRPr lang="zh-TW" altLang="en-US" dirty="0"/>
          </a:p>
        </p:txBody>
      </p:sp>
      <p:sp>
        <p:nvSpPr>
          <p:cNvPr id="8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904927" y="235996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包括已發表之相關期刊論文、研討會議、榮獲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知名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itchFamily="34"/>
                <a:ea typeface="微軟正黑體" pitchFamily="34"/>
              </a:rPr>
              <a:t>獎座等</a:t>
            </a:r>
            <a:endParaRPr lang="en-US" altLang="zh-TW" b="1" dirty="0">
              <a:solidFill>
                <a:schemeClr val="accent1">
                  <a:lumMod val="75000"/>
                </a:schemeClr>
              </a:solidFill>
              <a:latin typeface="微軟正黑體" pitchFamily="34"/>
              <a:ea typeface="微軟正黑體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18929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2CD7B-7AD3-4487-960F-B708ABB0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5105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</a:rPr>
              <a:t>二、本計畫</a:t>
            </a:r>
            <a:r>
              <a:rPr lang="zh-TW" altLang="zh-TW" sz="4000" b="1" dirty="0">
                <a:solidFill>
                  <a:schemeClr val="tx2"/>
                </a:solidFill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</a:rPr>
              <a:t>」</a:t>
            </a:r>
            <a:r>
              <a:rPr lang="en-US" altLang="zh-TW" sz="4000" b="1" dirty="0">
                <a:solidFill>
                  <a:schemeClr val="tx2"/>
                </a:solidFill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</a:rPr>
              <a:t>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128C2F-D94B-481E-A532-ECD6254B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6" y="1506854"/>
            <a:ext cx="10972800" cy="508815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ts val="3000"/>
              </a:lnSpc>
              <a:buFont typeface="Wingdings" panose="05000000000000000000" pitchFamily="2" charset="2"/>
              <a:buChar char="u"/>
            </a:pP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技術權利限制處理規劃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本計畫規劃運用於創業之技術內容，若有已授權第三方使用，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或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其他合約上限制等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情事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，請提出相關文件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並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說明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後續處理之規劃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74320" lvl="1" indent="-274320">
              <a:lnSpc>
                <a:spcPts val="3000"/>
              </a:lnSpc>
              <a:buClr>
                <a:schemeClr val="accent3">
                  <a:lumMod val="50000"/>
                </a:schemeClr>
              </a:buClr>
              <a:buSzPct val="95000"/>
              <a:buFont typeface="Wingdings" panose="05000000000000000000" pitchFamily="2" charset="2"/>
              <a:buChar char="u"/>
            </a:pPr>
            <a:r>
              <a:rPr lang="en-US" altLang="zh-TW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2900" b="1" dirty="0" err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CoPI</a:t>
            </a: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據實揭露義務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曾向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含申請中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政府提出補助以成立新創公司為結案條件，或補助新創技術商業化為目標之計畫申請者，個案主持人須據實揭露，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應詳細說明二者間之技術區分及競合關係， 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若有共通性智財布局，其處理方案及運用規劃為何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274320" lvl="1" indent="-274320">
              <a:lnSpc>
                <a:spcPts val="3000"/>
              </a:lnSpc>
              <a:buClr>
                <a:schemeClr val="accent3">
                  <a:lumMod val="50000"/>
                </a:schemeClr>
              </a:buClr>
              <a:buSzPct val="95000"/>
              <a:buFont typeface="Wingdings" panose="05000000000000000000" pitchFamily="2" charset="2"/>
              <a:buChar char="u"/>
            </a:pPr>
            <a:r>
              <a:rPr lang="zh-TW" altLang="en-US" sz="29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跨單位及共同發明人協議</a:t>
            </a:r>
            <a:endParaRPr lang="en-US" altLang="zh-TW" sz="29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若有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與其他單位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智財共有情形，應取得通過補助個案需運用智財權所有發明人之權益分配協議，及共有單位之智財協議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，並提出證明文件，於個案出場時依前揭協議進行技術股分配事宜，</a:t>
            </a:r>
            <a:r>
              <a:rPr lang="zh-TW" altLang="en-US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請參閱附件</a:t>
            </a:r>
            <a:r>
              <a:rPr lang="en-US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zh-TW" altLang="zh-TW" sz="23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 algn="just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en-US" sz="23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此證明文件請上傳於申請系統中</a:t>
            </a:r>
            <a:endParaRPr lang="en-US" altLang="zh-TW" sz="23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347875-3C1A-4198-84FD-401CF58F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80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3087</TotalTime>
  <Words>1723</Words>
  <Application>Microsoft Office PowerPoint</Application>
  <PresentationFormat>寬螢幕</PresentationFormat>
  <Paragraphs>226</Paragraphs>
  <Slides>10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4" baseType="lpstr">
      <vt:lpstr>Microsoft JhengHei Light</vt:lpstr>
      <vt:lpstr>Microsoft YaHei</vt:lpstr>
      <vt:lpstr>PMingLiu</vt:lpstr>
      <vt:lpstr>細明體</vt:lpstr>
      <vt:lpstr>微軟正黑體</vt:lpstr>
      <vt:lpstr>微軟正黑體</vt:lpstr>
      <vt:lpstr>新細明體</vt:lpstr>
      <vt:lpstr>標楷體</vt:lpstr>
      <vt:lpstr>Arial</vt:lpstr>
      <vt:lpstr>Palatino Linotype</vt:lpstr>
      <vt:lpstr>Times New Roman</vt:lpstr>
      <vt:lpstr>Wingdings</vt:lpstr>
      <vt:lpstr>Wingdings 2</vt:lpstr>
      <vt:lpstr>腦力激盪簡報</vt:lpstr>
      <vt:lpstr>112年第2梯次科研創業計畫個案構想書(萌芽案)</vt:lpstr>
      <vt:lpstr>一、構想項目說明</vt:lpstr>
      <vt:lpstr>(四)自提查核點</vt:lpstr>
      <vt:lpstr>(五)個案經費表(經費請詳述工作項目及預估經費，萌芽案總額以800萬為上限) </vt:lpstr>
      <vt:lpstr>二、本計畫「智財調查」</vt:lpstr>
      <vt:lpstr>二、本計畫「智財調查」(續)</vt:lpstr>
      <vt:lpstr>二、本計畫「智財調查」(續)</vt:lpstr>
      <vt:lpstr>二、本計畫「智財調查」(續)</vt:lpstr>
      <vt:lpstr>二、本計畫「智財調查」(續)</vt:lpstr>
      <vt:lpstr>附錄、技術成熟度（Technology Readiness Level；簡稱TRL 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msi-B450M</cp:lastModifiedBy>
  <cp:revision>377</cp:revision>
  <cp:lastPrinted>2022-08-18T03:52:40Z</cp:lastPrinted>
  <dcterms:created xsi:type="dcterms:W3CDTF">2018-06-20T05:53:52Z</dcterms:created>
  <dcterms:modified xsi:type="dcterms:W3CDTF">2023-02-21T03:56:20Z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